
<file path=[Content_Types].xml><?xml version="1.0" encoding="utf-8"?>
<Types xmlns="http://schemas.openxmlformats.org/package/2006/content-types">
  <Default Extension="png" ContentType="image/png"/>
  <Default Extension="tmp" ContentType="image/png"/>
  <Default Extension="svg" ContentType="image/svg+xml"/>
  <Default Extension="jpeg" ContentType="image/jpeg"/>
  <Default Extension="emf" ContentType="image/x-emf"/>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42"/>
  </p:notesMasterIdLst>
  <p:handoutMasterIdLst>
    <p:handoutMasterId r:id="rId43"/>
  </p:handoutMasterIdLst>
  <p:sldIdLst>
    <p:sldId id="258" r:id="rId2"/>
    <p:sldId id="387" r:id="rId3"/>
    <p:sldId id="405" r:id="rId4"/>
    <p:sldId id="422" r:id="rId5"/>
    <p:sldId id="400" r:id="rId6"/>
    <p:sldId id="424" r:id="rId7"/>
    <p:sldId id="417" r:id="rId8"/>
    <p:sldId id="446" r:id="rId9"/>
    <p:sldId id="427" r:id="rId10"/>
    <p:sldId id="342" r:id="rId11"/>
    <p:sldId id="393" r:id="rId12"/>
    <p:sldId id="439" r:id="rId13"/>
    <p:sldId id="346" r:id="rId14"/>
    <p:sldId id="357" r:id="rId15"/>
    <p:sldId id="437" r:id="rId16"/>
    <p:sldId id="438" r:id="rId17"/>
    <p:sldId id="352" r:id="rId18"/>
    <p:sldId id="432" r:id="rId19"/>
    <p:sldId id="351" r:id="rId20"/>
    <p:sldId id="355" r:id="rId21"/>
    <p:sldId id="428" r:id="rId22"/>
    <p:sldId id="429" r:id="rId23"/>
    <p:sldId id="430" r:id="rId24"/>
    <p:sldId id="403" r:id="rId25"/>
    <p:sldId id="435" r:id="rId26"/>
    <p:sldId id="256" r:id="rId27"/>
    <p:sldId id="445" r:id="rId28"/>
    <p:sldId id="443" r:id="rId29"/>
    <p:sldId id="444" r:id="rId30"/>
    <p:sldId id="442" r:id="rId31"/>
    <p:sldId id="448" r:id="rId32"/>
    <p:sldId id="449" r:id="rId33"/>
    <p:sldId id="450" r:id="rId34"/>
    <p:sldId id="451" r:id="rId35"/>
    <p:sldId id="452" r:id="rId36"/>
    <p:sldId id="447" r:id="rId37"/>
    <p:sldId id="384" r:id="rId38"/>
    <p:sldId id="419" r:id="rId39"/>
    <p:sldId id="412" r:id="rId40"/>
    <p:sldId id="401" r:id="rId41"/>
  </p:sldIdLst>
  <p:sldSz cx="12192000" cy="6858000"/>
  <p:notesSz cx="9866313" cy="673576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3" d="100"/>
          <a:sy n="63" d="100"/>
        </p:scale>
        <p:origin x="912"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4275402" cy="33795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5588628" y="0"/>
            <a:ext cx="4275402" cy="337958"/>
          </a:xfrm>
          <a:prstGeom prst="rect">
            <a:avLst/>
          </a:prstGeom>
        </p:spPr>
        <p:txBody>
          <a:bodyPr vert="horz" lIns="91440" tIns="45720" rIns="91440" bIns="45720" rtlCol="0"/>
          <a:lstStyle>
            <a:lvl1pPr algn="r">
              <a:defRPr sz="1200"/>
            </a:lvl1pPr>
          </a:lstStyle>
          <a:p>
            <a:fld id="{8626D7D0-E528-487D-9CEF-6B712FD4AA51}" type="datetimeFigureOut">
              <a:rPr kumimoji="1" lang="ja-JP" altLang="en-US" smtClean="0"/>
              <a:t>2019/9/18</a:t>
            </a:fld>
            <a:endParaRPr kumimoji="1" lang="ja-JP" altLang="en-US"/>
          </a:p>
        </p:txBody>
      </p:sp>
      <p:sp>
        <p:nvSpPr>
          <p:cNvPr id="4" name="フッター プレースホルダー 3"/>
          <p:cNvSpPr>
            <a:spLocks noGrp="1"/>
          </p:cNvSpPr>
          <p:nvPr>
            <p:ph type="ftr" sz="quarter" idx="2"/>
          </p:nvPr>
        </p:nvSpPr>
        <p:spPr>
          <a:xfrm>
            <a:off x="0" y="6397806"/>
            <a:ext cx="4275402" cy="337957"/>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5588628" y="6397806"/>
            <a:ext cx="4275402" cy="337957"/>
          </a:xfrm>
          <a:prstGeom prst="rect">
            <a:avLst/>
          </a:prstGeom>
        </p:spPr>
        <p:txBody>
          <a:bodyPr vert="horz" lIns="91440" tIns="45720" rIns="91440" bIns="45720" rtlCol="0" anchor="b"/>
          <a:lstStyle>
            <a:lvl1pPr algn="r">
              <a:defRPr sz="1200"/>
            </a:lvl1pPr>
          </a:lstStyle>
          <a:p>
            <a:fld id="{D7AB4F1B-DC4A-4FEC-9947-28F3BBCBDE60}" type="slidenum">
              <a:rPr kumimoji="1" lang="ja-JP" altLang="en-US" smtClean="0"/>
              <a:t>‹#›</a:t>
            </a:fld>
            <a:endParaRPr kumimoji="1" lang="ja-JP" altLang="en-US"/>
          </a:p>
        </p:txBody>
      </p:sp>
    </p:spTree>
    <p:extLst>
      <p:ext uri="{BB962C8B-B14F-4D97-AF65-F5344CB8AC3E}">
        <p14:creationId xmlns:p14="http://schemas.microsoft.com/office/powerpoint/2010/main" val="159234110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4275402" cy="33795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5588628" y="0"/>
            <a:ext cx="4275402" cy="337958"/>
          </a:xfrm>
          <a:prstGeom prst="rect">
            <a:avLst/>
          </a:prstGeom>
        </p:spPr>
        <p:txBody>
          <a:bodyPr vert="horz" lIns="91440" tIns="45720" rIns="91440" bIns="45720" rtlCol="0"/>
          <a:lstStyle>
            <a:lvl1pPr algn="r">
              <a:defRPr sz="1200"/>
            </a:lvl1pPr>
          </a:lstStyle>
          <a:p>
            <a:fld id="{FCD56E57-8386-4345-B8FE-EFF79E853543}" type="datetimeFigureOut">
              <a:rPr kumimoji="1" lang="ja-JP" altLang="en-US" smtClean="0"/>
              <a:t>2019/9/18</a:t>
            </a:fld>
            <a:endParaRPr kumimoji="1" lang="ja-JP" altLang="en-US"/>
          </a:p>
        </p:txBody>
      </p:sp>
      <p:sp>
        <p:nvSpPr>
          <p:cNvPr id="4" name="スライド イメージ プレースホルダー 3"/>
          <p:cNvSpPr>
            <a:spLocks noGrp="1" noRot="1" noChangeAspect="1"/>
          </p:cNvSpPr>
          <p:nvPr>
            <p:ph type="sldImg" idx="2"/>
          </p:nvPr>
        </p:nvSpPr>
        <p:spPr>
          <a:xfrm>
            <a:off x="2913063" y="841375"/>
            <a:ext cx="4040187" cy="22733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986632" y="3241586"/>
            <a:ext cx="7893050" cy="2652207"/>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6397806"/>
            <a:ext cx="4275402" cy="33795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5588628" y="6397806"/>
            <a:ext cx="4275402" cy="337957"/>
          </a:xfrm>
          <a:prstGeom prst="rect">
            <a:avLst/>
          </a:prstGeom>
        </p:spPr>
        <p:txBody>
          <a:bodyPr vert="horz" lIns="91440" tIns="45720" rIns="91440" bIns="45720" rtlCol="0" anchor="b"/>
          <a:lstStyle>
            <a:lvl1pPr algn="r">
              <a:defRPr sz="1200"/>
            </a:lvl1pPr>
          </a:lstStyle>
          <a:p>
            <a:fld id="{8FB90CF9-207E-46F1-A23F-D42D036952F6}" type="slidenum">
              <a:rPr kumimoji="1" lang="ja-JP" altLang="en-US" smtClean="0"/>
              <a:t>‹#›</a:t>
            </a:fld>
            <a:endParaRPr kumimoji="1" lang="ja-JP" altLang="en-US"/>
          </a:p>
        </p:txBody>
      </p:sp>
    </p:spTree>
    <p:extLst>
      <p:ext uri="{BB962C8B-B14F-4D97-AF65-F5344CB8AC3E}">
        <p14:creationId xmlns:p14="http://schemas.microsoft.com/office/powerpoint/2010/main" val="3248023551"/>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dirty="0"/>
          </a:p>
        </p:txBody>
      </p:sp>
      <p:sp>
        <p:nvSpPr>
          <p:cNvPr id="4" name="スライド番号プレースホルダー 3"/>
          <p:cNvSpPr>
            <a:spLocks noGrp="1"/>
          </p:cNvSpPr>
          <p:nvPr>
            <p:ph type="sldNum" sz="quarter" idx="5"/>
          </p:nvPr>
        </p:nvSpPr>
        <p:spPr/>
        <p:txBody>
          <a:bodyPr/>
          <a:lstStyle/>
          <a:p>
            <a:fld id="{B3E414FC-B671-4044-A7C9-76A6253D9A08}" type="slidenum">
              <a:rPr kumimoji="1" lang="ja-JP" altLang="en-US" smtClean="0"/>
              <a:t>5</a:t>
            </a:fld>
            <a:endParaRPr kumimoji="1" lang="ja-JP" altLang="en-US"/>
          </a:p>
        </p:txBody>
      </p:sp>
    </p:spTree>
    <p:extLst>
      <p:ext uri="{BB962C8B-B14F-4D97-AF65-F5344CB8AC3E}">
        <p14:creationId xmlns:p14="http://schemas.microsoft.com/office/powerpoint/2010/main" val="479239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経験財：エンターテイメントビデオゲーム　　探索財：家電製品など</a:t>
            </a:r>
          </a:p>
        </p:txBody>
      </p:sp>
      <p:sp>
        <p:nvSpPr>
          <p:cNvPr id="4" name="スライド番号プレースホルダー 3"/>
          <p:cNvSpPr>
            <a:spLocks noGrp="1"/>
          </p:cNvSpPr>
          <p:nvPr>
            <p:ph type="sldNum" sz="quarter" idx="5"/>
          </p:nvPr>
        </p:nvSpPr>
        <p:spPr/>
        <p:txBody>
          <a:bodyPr/>
          <a:lstStyle/>
          <a:p>
            <a:fld id="{B3E414FC-B671-4044-A7C9-76A6253D9A08}" type="slidenum">
              <a:rPr kumimoji="1" lang="ja-JP" altLang="en-US" smtClean="0"/>
              <a:t>14</a:t>
            </a:fld>
            <a:endParaRPr kumimoji="1" lang="ja-JP" altLang="en-US"/>
          </a:p>
        </p:txBody>
      </p:sp>
    </p:spTree>
    <p:extLst>
      <p:ext uri="{BB962C8B-B14F-4D97-AF65-F5344CB8AC3E}">
        <p14:creationId xmlns:p14="http://schemas.microsoft.com/office/powerpoint/2010/main" val="3951009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パソコン、携帯電話、スマホ、履き物、玩具、データストレージの６つ</a:t>
            </a:r>
          </a:p>
        </p:txBody>
      </p:sp>
      <p:sp>
        <p:nvSpPr>
          <p:cNvPr id="4" name="スライド番号プレースホルダー 3"/>
          <p:cNvSpPr>
            <a:spLocks noGrp="1"/>
          </p:cNvSpPr>
          <p:nvPr>
            <p:ph type="sldNum" sz="quarter" idx="5"/>
          </p:nvPr>
        </p:nvSpPr>
        <p:spPr/>
        <p:txBody>
          <a:bodyPr/>
          <a:lstStyle/>
          <a:p>
            <a:fld id="{26D447AE-E473-42D4-9A4D-FA5971F9A728}" type="slidenum">
              <a:rPr kumimoji="1" lang="ja-JP" altLang="en-US" smtClean="0"/>
              <a:t>19</a:t>
            </a:fld>
            <a:endParaRPr kumimoji="1" lang="ja-JP" altLang="en-US"/>
          </a:p>
        </p:txBody>
      </p:sp>
    </p:spTree>
    <p:extLst>
      <p:ext uri="{BB962C8B-B14F-4D97-AF65-F5344CB8AC3E}">
        <p14:creationId xmlns:p14="http://schemas.microsoft.com/office/powerpoint/2010/main" val="16874622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B3E414FC-B671-4044-A7C9-76A6253D9A08}" type="slidenum">
              <a:rPr kumimoji="1" lang="ja-JP" altLang="en-US" smtClean="0"/>
              <a:t>23</a:t>
            </a:fld>
            <a:endParaRPr kumimoji="1" lang="ja-JP" altLang="en-US"/>
          </a:p>
        </p:txBody>
      </p:sp>
    </p:spTree>
    <p:extLst>
      <p:ext uri="{BB962C8B-B14F-4D97-AF65-F5344CB8AC3E}">
        <p14:creationId xmlns:p14="http://schemas.microsoft.com/office/powerpoint/2010/main" val="40250485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F13F1F9B-EF0E-4A82-8BDE-BC42ADA8B125}" type="slidenum">
              <a:rPr kumimoji="1" lang="ja-JP" altLang="en-US" smtClean="0"/>
              <a:t>26</a:t>
            </a:fld>
            <a:endParaRPr kumimoji="1" lang="ja-JP" altLang="en-US"/>
          </a:p>
        </p:txBody>
      </p:sp>
    </p:spTree>
    <p:extLst>
      <p:ext uri="{BB962C8B-B14F-4D97-AF65-F5344CB8AC3E}">
        <p14:creationId xmlns:p14="http://schemas.microsoft.com/office/powerpoint/2010/main" val="22870006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F13F1F9B-EF0E-4A82-8BDE-BC42ADA8B125}" type="slidenum">
              <a:rPr kumimoji="1" lang="ja-JP" altLang="en-US" smtClean="0"/>
              <a:t>33</a:t>
            </a:fld>
            <a:endParaRPr kumimoji="1" lang="ja-JP" altLang="en-US"/>
          </a:p>
        </p:txBody>
      </p:sp>
    </p:spTree>
    <p:extLst>
      <p:ext uri="{BB962C8B-B14F-4D97-AF65-F5344CB8AC3E}">
        <p14:creationId xmlns:p14="http://schemas.microsoft.com/office/powerpoint/2010/main" val="30872722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9041250E-AAD7-4C68-8345-0A8FB79F253F}"/>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xmlns="" id="{883F8B3A-08FF-4AC9-9266-8C621FE5A16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xmlns="" id="{47252B61-53D3-4A97-883F-8F355FCBADD1}"/>
              </a:ext>
            </a:extLst>
          </p:cNvPr>
          <p:cNvSpPr>
            <a:spLocks noGrp="1"/>
          </p:cNvSpPr>
          <p:nvPr>
            <p:ph type="dt" sz="half" idx="10"/>
          </p:nvPr>
        </p:nvSpPr>
        <p:spPr/>
        <p:txBody>
          <a:bodyPr/>
          <a:lstStyle/>
          <a:p>
            <a:fld id="{AEE25D08-BB0B-4B0E-9536-5850360CEB08}" type="datetime1">
              <a:rPr kumimoji="1" lang="ja-JP" altLang="en-US" smtClean="0"/>
              <a:t>2019/9/18</a:t>
            </a:fld>
            <a:endParaRPr kumimoji="1" lang="ja-JP" altLang="en-US"/>
          </a:p>
        </p:txBody>
      </p:sp>
      <p:sp>
        <p:nvSpPr>
          <p:cNvPr id="5" name="フッター プレースホルダー 4">
            <a:extLst>
              <a:ext uri="{FF2B5EF4-FFF2-40B4-BE49-F238E27FC236}">
                <a16:creationId xmlns:a16="http://schemas.microsoft.com/office/drawing/2014/main" xmlns="" id="{A76F3F21-0316-4223-B73C-9AD065868EB0}"/>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xmlns="" id="{F339C2C9-8896-4933-89B0-99082EBC3E8A}"/>
              </a:ext>
            </a:extLst>
          </p:cNvPr>
          <p:cNvSpPr>
            <a:spLocks noGrp="1"/>
          </p:cNvSpPr>
          <p:nvPr>
            <p:ph type="sldNum" sz="quarter" idx="12"/>
          </p:nvPr>
        </p:nvSpPr>
        <p:spPr/>
        <p:txBody>
          <a:bodyPr/>
          <a:lstStyle/>
          <a:p>
            <a:fld id="{753E36C0-A533-4755-87FE-2511BEDDB288}" type="slidenum">
              <a:rPr kumimoji="1" lang="ja-JP" altLang="en-US" smtClean="0"/>
              <a:t>‹#›</a:t>
            </a:fld>
            <a:endParaRPr kumimoji="1" lang="ja-JP" altLang="en-US"/>
          </a:p>
        </p:txBody>
      </p:sp>
    </p:spTree>
    <p:extLst>
      <p:ext uri="{BB962C8B-B14F-4D97-AF65-F5344CB8AC3E}">
        <p14:creationId xmlns:p14="http://schemas.microsoft.com/office/powerpoint/2010/main" val="14093332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D89B30D4-3399-4050-9141-45FB68E01DA5}"/>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xmlns="" id="{E3AA3F2B-6724-4667-A7C3-C9D4C8050382}"/>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xmlns="" id="{1B2A230C-F88B-4F7D-A4CA-42BC405623F9}"/>
              </a:ext>
            </a:extLst>
          </p:cNvPr>
          <p:cNvSpPr>
            <a:spLocks noGrp="1"/>
          </p:cNvSpPr>
          <p:nvPr>
            <p:ph type="dt" sz="half" idx="10"/>
          </p:nvPr>
        </p:nvSpPr>
        <p:spPr/>
        <p:txBody>
          <a:bodyPr/>
          <a:lstStyle/>
          <a:p>
            <a:fld id="{8E26B192-7307-4297-ADCD-A049AD99BE7F}" type="datetime1">
              <a:rPr kumimoji="1" lang="ja-JP" altLang="en-US" smtClean="0"/>
              <a:t>2019/9/18</a:t>
            </a:fld>
            <a:endParaRPr kumimoji="1" lang="ja-JP" altLang="en-US"/>
          </a:p>
        </p:txBody>
      </p:sp>
      <p:sp>
        <p:nvSpPr>
          <p:cNvPr id="5" name="フッター プレースホルダー 4">
            <a:extLst>
              <a:ext uri="{FF2B5EF4-FFF2-40B4-BE49-F238E27FC236}">
                <a16:creationId xmlns:a16="http://schemas.microsoft.com/office/drawing/2014/main" xmlns="" id="{E2C95FE6-8B11-44BB-B2BC-B348C4D37E4C}"/>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xmlns="" id="{BF380C12-A1BD-4A53-803B-E25805B65E99}"/>
              </a:ext>
            </a:extLst>
          </p:cNvPr>
          <p:cNvSpPr>
            <a:spLocks noGrp="1"/>
          </p:cNvSpPr>
          <p:nvPr>
            <p:ph type="sldNum" sz="quarter" idx="12"/>
          </p:nvPr>
        </p:nvSpPr>
        <p:spPr/>
        <p:txBody>
          <a:bodyPr/>
          <a:lstStyle/>
          <a:p>
            <a:fld id="{753E36C0-A533-4755-87FE-2511BEDDB288}" type="slidenum">
              <a:rPr kumimoji="1" lang="ja-JP" altLang="en-US" smtClean="0"/>
              <a:t>‹#›</a:t>
            </a:fld>
            <a:endParaRPr kumimoji="1" lang="ja-JP" altLang="en-US"/>
          </a:p>
        </p:txBody>
      </p:sp>
    </p:spTree>
    <p:extLst>
      <p:ext uri="{BB962C8B-B14F-4D97-AF65-F5344CB8AC3E}">
        <p14:creationId xmlns:p14="http://schemas.microsoft.com/office/powerpoint/2010/main" val="18047354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xmlns="" id="{BAE1D654-D076-442B-8A47-8D2B11DBBF1B}"/>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xmlns="" id="{B44AA44F-9234-4E54-AED1-84A6FDD6B55D}"/>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xmlns="" id="{C627F0B8-4998-4ABB-879A-9C0D7E2D44A9}"/>
              </a:ext>
            </a:extLst>
          </p:cNvPr>
          <p:cNvSpPr>
            <a:spLocks noGrp="1"/>
          </p:cNvSpPr>
          <p:nvPr>
            <p:ph type="dt" sz="half" idx="10"/>
          </p:nvPr>
        </p:nvSpPr>
        <p:spPr/>
        <p:txBody>
          <a:bodyPr/>
          <a:lstStyle/>
          <a:p>
            <a:fld id="{DA1772DC-A955-49EB-9CCA-37B5682E59D2}" type="datetime1">
              <a:rPr kumimoji="1" lang="ja-JP" altLang="en-US" smtClean="0"/>
              <a:t>2019/9/18</a:t>
            </a:fld>
            <a:endParaRPr kumimoji="1" lang="ja-JP" altLang="en-US"/>
          </a:p>
        </p:txBody>
      </p:sp>
      <p:sp>
        <p:nvSpPr>
          <p:cNvPr id="5" name="フッター プレースホルダー 4">
            <a:extLst>
              <a:ext uri="{FF2B5EF4-FFF2-40B4-BE49-F238E27FC236}">
                <a16:creationId xmlns:a16="http://schemas.microsoft.com/office/drawing/2014/main" xmlns="" id="{8B3746FE-E644-4113-92D9-3428847AA4C4}"/>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xmlns="" id="{745CCA42-F7E7-41F2-B67C-97B56C523564}"/>
              </a:ext>
            </a:extLst>
          </p:cNvPr>
          <p:cNvSpPr>
            <a:spLocks noGrp="1"/>
          </p:cNvSpPr>
          <p:nvPr>
            <p:ph type="sldNum" sz="quarter" idx="12"/>
          </p:nvPr>
        </p:nvSpPr>
        <p:spPr/>
        <p:txBody>
          <a:bodyPr/>
          <a:lstStyle/>
          <a:p>
            <a:fld id="{753E36C0-A533-4755-87FE-2511BEDDB288}" type="slidenum">
              <a:rPr kumimoji="1" lang="ja-JP" altLang="en-US" smtClean="0"/>
              <a:t>‹#›</a:t>
            </a:fld>
            <a:endParaRPr kumimoji="1" lang="ja-JP" altLang="en-US"/>
          </a:p>
        </p:txBody>
      </p:sp>
    </p:spTree>
    <p:extLst>
      <p:ext uri="{BB962C8B-B14F-4D97-AF65-F5344CB8AC3E}">
        <p14:creationId xmlns:p14="http://schemas.microsoft.com/office/powerpoint/2010/main" val="13264393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1585BAAE-B211-46B2-9CB0-D64DC9B9F92C}"/>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xmlns="" id="{63697ED1-1157-4EF8-AFD9-353F9D029800}"/>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xmlns="" id="{51328102-1F97-4636-9EC7-28023712A90F}"/>
              </a:ext>
            </a:extLst>
          </p:cNvPr>
          <p:cNvSpPr>
            <a:spLocks noGrp="1"/>
          </p:cNvSpPr>
          <p:nvPr>
            <p:ph type="dt" sz="half" idx="10"/>
          </p:nvPr>
        </p:nvSpPr>
        <p:spPr/>
        <p:txBody>
          <a:bodyPr/>
          <a:lstStyle/>
          <a:p>
            <a:fld id="{1645C6CC-0EF3-4194-81EC-B50FF99561B9}" type="datetime1">
              <a:rPr kumimoji="1" lang="ja-JP" altLang="en-US" smtClean="0"/>
              <a:t>2019/9/18</a:t>
            </a:fld>
            <a:endParaRPr kumimoji="1" lang="ja-JP" altLang="en-US"/>
          </a:p>
        </p:txBody>
      </p:sp>
      <p:sp>
        <p:nvSpPr>
          <p:cNvPr id="5" name="フッター プレースホルダー 4">
            <a:extLst>
              <a:ext uri="{FF2B5EF4-FFF2-40B4-BE49-F238E27FC236}">
                <a16:creationId xmlns:a16="http://schemas.microsoft.com/office/drawing/2014/main" xmlns="" id="{5DB9BC94-94CB-4764-94A5-23C0966217DE}"/>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xmlns="" id="{80C8A7B7-7F26-4E7E-9ABE-88F89FC16C5B}"/>
              </a:ext>
            </a:extLst>
          </p:cNvPr>
          <p:cNvSpPr>
            <a:spLocks noGrp="1"/>
          </p:cNvSpPr>
          <p:nvPr>
            <p:ph type="sldNum" sz="quarter" idx="12"/>
          </p:nvPr>
        </p:nvSpPr>
        <p:spPr/>
        <p:txBody>
          <a:bodyPr/>
          <a:lstStyle/>
          <a:p>
            <a:fld id="{753E36C0-A533-4755-87FE-2511BEDDB288}" type="slidenum">
              <a:rPr kumimoji="1" lang="ja-JP" altLang="en-US" smtClean="0"/>
              <a:t>‹#›</a:t>
            </a:fld>
            <a:endParaRPr kumimoji="1" lang="ja-JP" altLang="en-US"/>
          </a:p>
        </p:txBody>
      </p:sp>
    </p:spTree>
    <p:extLst>
      <p:ext uri="{BB962C8B-B14F-4D97-AF65-F5344CB8AC3E}">
        <p14:creationId xmlns:p14="http://schemas.microsoft.com/office/powerpoint/2010/main" val="23789907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0CBDB186-2545-48DA-BCC5-81FF6F76EEBA}"/>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xmlns="" id="{6483FA87-2F5B-4800-B9BD-9B176DA02E7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xmlns="" id="{FD15BDCC-30B6-406C-8591-C7622C9C48E3}"/>
              </a:ext>
            </a:extLst>
          </p:cNvPr>
          <p:cNvSpPr>
            <a:spLocks noGrp="1"/>
          </p:cNvSpPr>
          <p:nvPr>
            <p:ph type="dt" sz="half" idx="10"/>
          </p:nvPr>
        </p:nvSpPr>
        <p:spPr/>
        <p:txBody>
          <a:bodyPr/>
          <a:lstStyle/>
          <a:p>
            <a:fld id="{FDC44C70-2DF9-49B7-9D88-C3C848E9FAB9}" type="datetime1">
              <a:rPr kumimoji="1" lang="ja-JP" altLang="en-US" smtClean="0"/>
              <a:t>2019/9/18</a:t>
            </a:fld>
            <a:endParaRPr kumimoji="1" lang="ja-JP" altLang="en-US"/>
          </a:p>
        </p:txBody>
      </p:sp>
      <p:sp>
        <p:nvSpPr>
          <p:cNvPr id="5" name="フッター プレースホルダー 4">
            <a:extLst>
              <a:ext uri="{FF2B5EF4-FFF2-40B4-BE49-F238E27FC236}">
                <a16:creationId xmlns:a16="http://schemas.microsoft.com/office/drawing/2014/main" xmlns="" id="{F898D70C-D4A5-4323-8A14-5B0C4207F756}"/>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xmlns="" id="{A7D74C42-EB1E-4C63-8089-9E568D0CFD17}"/>
              </a:ext>
            </a:extLst>
          </p:cNvPr>
          <p:cNvSpPr>
            <a:spLocks noGrp="1"/>
          </p:cNvSpPr>
          <p:nvPr>
            <p:ph type="sldNum" sz="quarter" idx="12"/>
          </p:nvPr>
        </p:nvSpPr>
        <p:spPr/>
        <p:txBody>
          <a:bodyPr/>
          <a:lstStyle/>
          <a:p>
            <a:fld id="{753E36C0-A533-4755-87FE-2511BEDDB288}" type="slidenum">
              <a:rPr kumimoji="1" lang="ja-JP" altLang="en-US" smtClean="0"/>
              <a:t>‹#›</a:t>
            </a:fld>
            <a:endParaRPr kumimoji="1" lang="ja-JP" altLang="en-US"/>
          </a:p>
        </p:txBody>
      </p:sp>
    </p:spTree>
    <p:extLst>
      <p:ext uri="{BB962C8B-B14F-4D97-AF65-F5344CB8AC3E}">
        <p14:creationId xmlns:p14="http://schemas.microsoft.com/office/powerpoint/2010/main" val="3750256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C3012AC6-00E3-4BA9-8199-1C17AB222B2E}"/>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xmlns="" id="{C8BD9DA0-E583-4235-9460-79A09739BE8C}"/>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xmlns="" id="{C5A8B0E3-7196-461D-A63D-B8F38F7B7D57}"/>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xmlns="" id="{FE3E83EE-E76D-428D-9268-69A08F180907}"/>
              </a:ext>
            </a:extLst>
          </p:cNvPr>
          <p:cNvSpPr>
            <a:spLocks noGrp="1"/>
          </p:cNvSpPr>
          <p:nvPr>
            <p:ph type="dt" sz="half" idx="10"/>
          </p:nvPr>
        </p:nvSpPr>
        <p:spPr/>
        <p:txBody>
          <a:bodyPr/>
          <a:lstStyle/>
          <a:p>
            <a:fld id="{1D903146-0405-4BBF-9DC3-36EF7F2A4A16}" type="datetime1">
              <a:rPr kumimoji="1" lang="ja-JP" altLang="en-US" smtClean="0"/>
              <a:t>2019/9/18</a:t>
            </a:fld>
            <a:endParaRPr kumimoji="1" lang="ja-JP" altLang="en-US"/>
          </a:p>
        </p:txBody>
      </p:sp>
      <p:sp>
        <p:nvSpPr>
          <p:cNvPr id="6" name="フッター プレースホルダー 5">
            <a:extLst>
              <a:ext uri="{FF2B5EF4-FFF2-40B4-BE49-F238E27FC236}">
                <a16:creationId xmlns:a16="http://schemas.microsoft.com/office/drawing/2014/main" xmlns="" id="{35D1B675-6909-4847-90DD-D37BFAD53CBD}"/>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xmlns="" id="{2004AE5B-9BF3-43EC-BBFA-20CF8F1510F2}"/>
              </a:ext>
            </a:extLst>
          </p:cNvPr>
          <p:cNvSpPr>
            <a:spLocks noGrp="1"/>
          </p:cNvSpPr>
          <p:nvPr>
            <p:ph type="sldNum" sz="quarter" idx="12"/>
          </p:nvPr>
        </p:nvSpPr>
        <p:spPr/>
        <p:txBody>
          <a:bodyPr/>
          <a:lstStyle/>
          <a:p>
            <a:fld id="{753E36C0-A533-4755-87FE-2511BEDDB288}" type="slidenum">
              <a:rPr kumimoji="1" lang="ja-JP" altLang="en-US" smtClean="0"/>
              <a:t>‹#›</a:t>
            </a:fld>
            <a:endParaRPr kumimoji="1" lang="ja-JP" altLang="en-US"/>
          </a:p>
        </p:txBody>
      </p:sp>
    </p:spTree>
    <p:extLst>
      <p:ext uri="{BB962C8B-B14F-4D97-AF65-F5344CB8AC3E}">
        <p14:creationId xmlns:p14="http://schemas.microsoft.com/office/powerpoint/2010/main" val="37766688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B86DFED8-91C0-41A5-A102-495E7876AC0E}"/>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xmlns="" id="{47701C86-E625-4842-8AA0-68F576D36B3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xmlns="" id="{EF490282-3311-4BA7-871B-9CE9138A08F5}"/>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xmlns="" id="{B031640D-F0F2-4F70-A03A-6824C83A65A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xmlns="" id="{CE5EEF5E-5B4E-4995-AFF0-A49D9522B15C}"/>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xmlns="" id="{4A93C571-49D7-47C2-929E-1F46FFF99413}"/>
              </a:ext>
            </a:extLst>
          </p:cNvPr>
          <p:cNvSpPr>
            <a:spLocks noGrp="1"/>
          </p:cNvSpPr>
          <p:nvPr>
            <p:ph type="dt" sz="half" idx="10"/>
          </p:nvPr>
        </p:nvSpPr>
        <p:spPr/>
        <p:txBody>
          <a:bodyPr/>
          <a:lstStyle/>
          <a:p>
            <a:fld id="{0983FDE6-D3AC-460F-BEB4-1BD8964B2B72}" type="datetime1">
              <a:rPr kumimoji="1" lang="ja-JP" altLang="en-US" smtClean="0"/>
              <a:t>2019/9/18</a:t>
            </a:fld>
            <a:endParaRPr kumimoji="1" lang="ja-JP" altLang="en-US"/>
          </a:p>
        </p:txBody>
      </p:sp>
      <p:sp>
        <p:nvSpPr>
          <p:cNvPr id="8" name="フッター プレースホルダー 7">
            <a:extLst>
              <a:ext uri="{FF2B5EF4-FFF2-40B4-BE49-F238E27FC236}">
                <a16:creationId xmlns:a16="http://schemas.microsoft.com/office/drawing/2014/main" xmlns="" id="{996976C3-39C5-4706-8E98-B360D7CBD774}"/>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xmlns="" id="{C1316C4C-978F-4533-9BD5-F742D0F0D536}"/>
              </a:ext>
            </a:extLst>
          </p:cNvPr>
          <p:cNvSpPr>
            <a:spLocks noGrp="1"/>
          </p:cNvSpPr>
          <p:nvPr>
            <p:ph type="sldNum" sz="quarter" idx="12"/>
          </p:nvPr>
        </p:nvSpPr>
        <p:spPr/>
        <p:txBody>
          <a:bodyPr/>
          <a:lstStyle/>
          <a:p>
            <a:fld id="{753E36C0-A533-4755-87FE-2511BEDDB288}" type="slidenum">
              <a:rPr kumimoji="1" lang="ja-JP" altLang="en-US" smtClean="0"/>
              <a:t>‹#›</a:t>
            </a:fld>
            <a:endParaRPr kumimoji="1" lang="ja-JP" altLang="en-US"/>
          </a:p>
        </p:txBody>
      </p:sp>
    </p:spTree>
    <p:extLst>
      <p:ext uri="{BB962C8B-B14F-4D97-AF65-F5344CB8AC3E}">
        <p14:creationId xmlns:p14="http://schemas.microsoft.com/office/powerpoint/2010/main" val="12355157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AA9836D4-F52C-42A1-A59E-0EE9EB9C36F5}"/>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xmlns="" id="{64533D2C-DB66-4009-AFD4-E1BD2E771306}"/>
              </a:ext>
            </a:extLst>
          </p:cNvPr>
          <p:cNvSpPr>
            <a:spLocks noGrp="1"/>
          </p:cNvSpPr>
          <p:nvPr>
            <p:ph type="dt" sz="half" idx="10"/>
          </p:nvPr>
        </p:nvSpPr>
        <p:spPr/>
        <p:txBody>
          <a:bodyPr/>
          <a:lstStyle/>
          <a:p>
            <a:fld id="{AE826065-B7AB-4350-84C1-D9BB8FE6A19D}" type="datetime1">
              <a:rPr kumimoji="1" lang="ja-JP" altLang="en-US" smtClean="0"/>
              <a:t>2019/9/18</a:t>
            </a:fld>
            <a:endParaRPr kumimoji="1" lang="ja-JP" altLang="en-US"/>
          </a:p>
        </p:txBody>
      </p:sp>
      <p:sp>
        <p:nvSpPr>
          <p:cNvPr id="4" name="フッター プレースホルダー 3">
            <a:extLst>
              <a:ext uri="{FF2B5EF4-FFF2-40B4-BE49-F238E27FC236}">
                <a16:creationId xmlns:a16="http://schemas.microsoft.com/office/drawing/2014/main" xmlns="" id="{ECB41E16-5699-4046-898B-92CE067EB11F}"/>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xmlns="" id="{F264A2AB-41F8-4FB6-AE43-3C79589FE70B}"/>
              </a:ext>
            </a:extLst>
          </p:cNvPr>
          <p:cNvSpPr>
            <a:spLocks noGrp="1"/>
          </p:cNvSpPr>
          <p:nvPr>
            <p:ph type="sldNum" sz="quarter" idx="12"/>
          </p:nvPr>
        </p:nvSpPr>
        <p:spPr/>
        <p:txBody>
          <a:bodyPr/>
          <a:lstStyle/>
          <a:p>
            <a:fld id="{753E36C0-A533-4755-87FE-2511BEDDB288}" type="slidenum">
              <a:rPr kumimoji="1" lang="ja-JP" altLang="en-US" smtClean="0"/>
              <a:t>‹#›</a:t>
            </a:fld>
            <a:endParaRPr kumimoji="1" lang="ja-JP" altLang="en-US"/>
          </a:p>
        </p:txBody>
      </p:sp>
    </p:spTree>
    <p:extLst>
      <p:ext uri="{BB962C8B-B14F-4D97-AF65-F5344CB8AC3E}">
        <p14:creationId xmlns:p14="http://schemas.microsoft.com/office/powerpoint/2010/main" val="6847518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xmlns="" id="{749A4B6C-3F79-47F4-AC20-514695FCF31A}"/>
              </a:ext>
            </a:extLst>
          </p:cNvPr>
          <p:cNvSpPr>
            <a:spLocks noGrp="1"/>
          </p:cNvSpPr>
          <p:nvPr>
            <p:ph type="dt" sz="half" idx="10"/>
          </p:nvPr>
        </p:nvSpPr>
        <p:spPr/>
        <p:txBody>
          <a:bodyPr/>
          <a:lstStyle/>
          <a:p>
            <a:fld id="{DE69EDF9-78BC-452E-8CF3-2FD5FA150B64}" type="datetime1">
              <a:rPr kumimoji="1" lang="ja-JP" altLang="en-US" smtClean="0"/>
              <a:t>2019/9/18</a:t>
            </a:fld>
            <a:endParaRPr kumimoji="1" lang="ja-JP" altLang="en-US"/>
          </a:p>
        </p:txBody>
      </p:sp>
      <p:sp>
        <p:nvSpPr>
          <p:cNvPr id="3" name="フッター プレースホルダー 2">
            <a:extLst>
              <a:ext uri="{FF2B5EF4-FFF2-40B4-BE49-F238E27FC236}">
                <a16:creationId xmlns:a16="http://schemas.microsoft.com/office/drawing/2014/main" xmlns="" id="{EE585C14-CA4D-4997-A170-9F55CCF0B45C}"/>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xmlns="" id="{2BE9D71E-32AE-4D5A-8D97-A89556B4A82C}"/>
              </a:ext>
            </a:extLst>
          </p:cNvPr>
          <p:cNvSpPr>
            <a:spLocks noGrp="1"/>
          </p:cNvSpPr>
          <p:nvPr>
            <p:ph type="sldNum" sz="quarter" idx="12"/>
          </p:nvPr>
        </p:nvSpPr>
        <p:spPr/>
        <p:txBody>
          <a:bodyPr/>
          <a:lstStyle/>
          <a:p>
            <a:fld id="{753E36C0-A533-4755-87FE-2511BEDDB288}" type="slidenum">
              <a:rPr kumimoji="1" lang="ja-JP" altLang="en-US" smtClean="0"/>
              <a:t>‹#›</a:t>
            </a:fld>
            <a:endParaRPr kumimoji="1" lang="ja-JP" altLang="en-US"/>
          </a:p>
        </p:txBody>
      </p:sp>
    </p:spTree>
    <p:extLst>
      <p:ext uri="{BB962C8B-B14F-4D97-AF65-F5344CB8AC3E}">
        <p14:creationId xmlns:p14="http://schemas.microsoft.com/office/powerpoint/2010/main" val="19298995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54868272-7A67-4263-A294-9B748567F773}"/>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xmlns="" id="{F9F43AA1-D715-4E6D-98DD-E75F23B2FD0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xmlns="" id="{634AC782-D1FD-4BAD-BF19-91BDAC41CFF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xmlns="" id="{C5B55C32-EF93-482E-9FC9-9CFD1811BC59}"/>
              </a:ext>
            </a:extLst>
          </p:cNvPr>
          <p:cNvSpPr>
            <a:spLocks noGrp="1"/>
          </p:cNvSpPr>
          <p:nvPr>
            <p:ph type="dt" sz="half" idx="10"/>
          </p:nvPr>
        </p:nvSpPr>
        <p:spPr/>
        <p:txBody>
          <a:bodyPr/>
          <a:lstStyle/>
          <a:p>
            <a:fld id="{6E084D43-02A7-4527-ACEF-7BDF1FB26F7A}" type="datetime1">
              <a:rPr kumimoji="1" lang="ja-JP" altLang="en-US" smtClean="0"/>
              <a:t>2019/9/18</a:t>
            </a:fld>
            <a:endParaRPr kumimoji="1" lang="ja-JP" altLang="en-US"/>
          </a:p>
        </p:txBody>
      </p:sp>
      <p:sp>
        <p:nvSpPr>
          <p:cNvPr id="6" name="フッター プレースホルダー 5">
            <a:extLst>
              <a:ext uri="{FF2B5EF4-FFF2-40B4-BE49-F238E27FC236}">
                <a16:creationId xmlns:a16="http://schemas.microsoft.com/office/drawing/2014/main" xmlns="" id="{E6A9E332-886F-4605-9AF5-78F6845E1BB3}"/>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xmlns="" id="{6D6AE469-C25E-4847-A654-A73AC5522E80}"/>
              </a:ext>
            </a:extLst>
          </p:cNvPr>
          <p:cNvSpPr>
            <a:spLocks noGrp="1"/>
          </p:cNvSpPr>
          <p:nvPr>
            <p:ph type="sldNum" sz="quarter" idx="12"/>
          </p:nvPr>
        </p:nvSpPr>
        <p:spPr/>
        <p:txBody>
          <a:bodyPr/>
          <a:lstStyle/>
          <a:p>
            <a:fld id="{753E36C0-A533-4755-87FE-2511BEDDB288}" type="slidenum">
              <a:rPr kumimoji="1" lang="ja-JP" altLang="en-US" smtClean="0"/>
              <a:t>‹#›</a:t>
            </a:fld>
            <a:endParaRPr kumimoji="1" lang="ja-JP" altLang="en-US"/>
          </a:p>
        </p:txBody>
      </p:sp>
    </p:spTree>
    <p:extLst>
      <p:ext uri="{BB962C8B-B14F-4D97-AF65-F5344CB8AC3E}">
        <p14:creationId xmlns:p14="http://schemas.microsoft.com/office/powerpoint/2010/main" val="23676773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68EC38C9-7E80-4767-B5ED-6894107E5E04}"/>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xmlns="" id="{BF298025-8991-4311-8F99-62CB7586DA0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xmlns="" id="{29B29701-0538-44C6-9568-F3D367156DE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xmlns="" id="{8C010A1B-09B6-4AE8-B18C-BCABAB63BF7E}"/>
              </a:ext>
            </a:extLst>
          </p:cNvPr>
          <p:cNvSpPr>
            <a:spLocks noGrp="1"/>
          </p:cNvSpPr>
          <p:nvPr>
            <p:ph type="dt" sz="half" idx="10"/>
          </p:nvPr>
        </p:nvSpPr>
        <p:spPr/>
        <p:txBody>
          <a:bodyPr/>
          <a:lstStyle/>
          <a:p>
            <a:fld id="{1A7B0FEC-75E7-4217-969E-253D20C42544}" type="datetime1">
              <a:rPr kumimoji="1" lang="ja-JP" altLang="en-US" smtClean="0"/>
              <a:t>2019/9/18</a:t>
            </a:fld>
            <a:endParaRPr kumimoji="1" lang="ja-JP" altLang="en-US"/>
          </a:p>
        </p:txBody>
      </p:sp>
      <p:sp>
        <p:nvSpPr>
          <p:cNvPr id="6" name="フッター プレースホルダー 5">
            <a:extLst>
              <a:ext uri="{FF2B5EF4-FFF2-40B4-BE49-F238E27FC236}">
                <a16:creationId xmlns:a16="http://schemas.microsoft.com/office/drawing/2014/main" xmlns="" id="{98CB5283-7FFD-46AE-BCB1-0D1A6EED7DA4}"/>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xmlns="" id="{74B75DA4-85B2-4FAA-9FB2-2BB9C9D28FDF}"/>
              </a:ext>
            </a:extLst>
          </p:cNvPr>
          <p:cNvSpPr>
            <a:spLocks noGrp="1"/>
          </p:cNvSpPr>
          <p:nvPr>
            <p:ph type="sldNum" sz="quarter" idx="12"/>
          </p:nvPr>
        </p:nvSpPr>
        <p:spPr/>
        <p:txBody>
          <a:bodyPr/>
          <a:lstStyle/>
          <a:p>
            <a:fld id="{753E36C0-A533-4755-87FE-2511BEDDB288}" type="slidenum">
              <a:rPr kumimoji="1" lang="ja-JP" altLang="en-US" smtClean="0"/>
              <a:t>‹#›</a:t>
            </a:fld>
            <a:endParaRPr kumimoji="1" lang="ja-JP" altLang="en-US"/>
          </a:p>
        </p:txBody>
      </p:sp>
    </p:spTree>
    <p:extLst>
      <p:ext uri="{BB962C8B-B14F-4D97-AF65-F5344CB8AC3E}">
        <p14:creationId xmlns:p14="http://schemas.microsoft.com/office/powerpoint/2010/main" val="38297759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xmlns="" id="{270ACC35-5B36-458E-8834-BC70BD7A13C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xmlns="" id="{13594DCD-5751-44D6-AAA0-D3E2F5B588B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xmlns="" id="{0647BFA5-4357-4118-A70F-552C6D05412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18CFBD4-7230-48F3-87CD-4E2C9E2BC6AD}" type="datetime1">
              <a:rPr kumimoji="1" lang="ja-JP" altLang="en-US" smtClean="0"/>
              <a:t>2019/9/18</a:t>
            </a:fld>
            <a:endParaRPr kumimoji="1" lang="ja-JP" altLang="en-US"/>
          </a:p>
        </p:txBody>
      </p:sp>
      <p:sp>
        <p:nvSpPr>
          <p:cNvPr id="5" name="フッター プレースホルダー 4">
            <a:extLst>
              <a:ext uri="{FF2B5EF4-FFF2-40B4-BE49-F238E27FC236}">
                <a16:creationId xmlns:a16="http://schemas.microsoft.com/office/drawing/2014/main" xmlns="" id="{B44D0B6E-6010-4954-90CF-BE6F2D148CB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xmlns="" id="{75827DDD-DB95-49F1-8BCB-7D7468175BE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53E36C0-A533-4755-87FE-2511BEDDB288}" type="slidenum">
              <a:rPr kumimoji="1" lang="ja-JP" altLang="en-US" smtClean="0"/>
              <a:t>‹#›</a:t>
            </a:fld>
            <a:endParaRPr kumimoji="1" lang="ja-JP" altLang="en-US"/>
          </a:p>
        </p:txBody>
      </p:sp>
    </p:spTree>
    <p:extLst>
      <p:ext uri="{BB962C8B-B14F-4D97-AF65-F5344CB8AC3E}">
        <p14:creationId xmlns:p14="http://schemas.microsoft.com/office/powerpoint/2010/main" val="423061516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24.svg"/><Relationship Id="rId2" Type="http://schemas.openxmlformats.org/officeDocument/2006/relationships/image" Target="../media/image16.png"/><Relationship Id="rId1" Type="http://schemas.openxmlformats.org/officeDocument/2006/relationships/slideLayout" Target="../slideLayouts/slideLayout6.xml"/><Relationship Id="rId5" Type="http://schemas.openxmlformats.org/officeDocument/2006/relationships/image" Target="../media/image26.svg"/><Relationship Id="rId4" Type="http://schemas.openxmlformats.org/officeDocument/2006/relationships/image" Target="../media/image17.png"/></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29.sv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4.xml"/><Relationship Id="rId1" Type="http://schemas.openxmlformats.org/officeDocument/2006/relationships/slideLayout" Target="../slideLayouts/slideLayout6.xml"/><Relationship Id="rId4" Type="http://schemas.openxmlformats.org/officeDocument/2006/relationships/image" Target="../media/image31.sv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34.svg"/><Relationship Id="rId2" Type="http://schemas.openxmlformats.org/officeDocument/2006/relationships/image" Target="../media/image22.pn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Layout" Target="../slideLayouts/slideLayout6.xml"/><Relationship Id="rId4" Type="http://schemas.openxmlformats.org/officeDocument/2006/relationships/image" Target="../media/image3.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6.xml"/><Relationship Id="rId1" Type="http://schemas.openxmlformats.org/officeDocument/2006/relationships/slideLayout" Target="../slideLayouts/slideLayout6.xml"/><Relationship Id="rId5" Type="http://schemas.openxmlformats.org/officeDocument/2006/relationships/image" Target="../media/image37.svg"/><Relationship Id="rId4" Type="http://schemas.openxmlformats.org/officeDocument/2006/relationships/image" Target="../media/image24.png"/></Relationships>
</file>

<file path=ppt/slides/_rels/slide34.xml.rels><?xml version="1.0" encoding="UTF-8" standalone="yes"?>
<Relationships xmlns="http://schemas.openxmlformats.org/package/2006/relationships"><Relationship Id="rId3" Type="http://schemas.openxmlformats.org/officeDocument/2006/relationships/image" Target="../media/image37.svg"/><Relationship Id="rId2" Type="http://schemas.openxmlformats.org/officeDocument/2006/relationships/image" Target="../media/image24.png"/><Relationship Id="rId1" Type="http://schemas.openxmlformats.org/officeDocument/2006/relationships/slideLayout" Target="../slideLayouts/slideLayout6.xml"/><Relationship Id="rId4" Type="http://schemas.openxmlformats.org/officeDocument/2006/relationships/image" Target="../media/image25.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tmp"/><Relationship Id="rId1" Type="http://schemas.openxmlformats.org/officeDocument/2006/relationships/slideLayout" Target="../slideLayouts/slideLayout6.xml"/><Relationship Id="rId6" Type="http://schemas.openxmlformats.org/officeDocument/2006/relationships/image" Target="../media/image8.svg"/><Relationship Id="rId5" Type="http://schemas.openxmlformats.org/officeDocument/2006/relationships/image" Target="../media/image2.png"/><Relationship Id="rId4" Type="http://schemas.openxmlformats.org/officeDocument/2006/relationships/image" Target="../media/image7.sv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6.xml"/><Relationship Id="rId6" Type="http://schemas.openxmlformats.org/officeDocument/2006/relationships/image" Target="../media/image12.svg"/><Relationship Id="rId5" Type="http://schemas.openxmlformats.org/officeDocument/2006/relationships/image" Target="../media/image7.png"/><Relationship Id="rId4" Type="http://schemas.openxmlformats.org/officeDocument/2006/relationships/image" Target="../media/image10.svg"/></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7.svg"/><Relationship Id="rId2" Type="http://schemas.openxmlformats.org/officeDocument/2006/relationships/image" Target="../media/image11.png"/><Relationship Id="rId1" Type="http://schemas.openxmlformats.org/officeDocument/2006/relationships/slideLayout" Target="../slideLayouts/slideLayout6.xml"/><Relationship Id="rId6" Type="http://schemas.openxmlformats.org/officeDocument/2006/relationships/image" Target="../media/image13.png"/><Relationship Id="rId5" Type="http://schemas.openxmlformats.org/officeDocument/2006/relationships/image" Target="../media/image19.svg"/><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図 6" descr="椅子, テーブル, 食事をする, 室内 が含まれている画像&#10;&#10;自動的に生成された説明">
            <a:extLst>
              <a:ext uri="{FF2B5EF4-FFF2-40B4-BE49-F238E27FC236}">
                <a16:creationId xmlns:a16="http://schemas.microsoft.com/office/drawing/2014/main" xmlns="" id="{897ABD15-3A12-40BA-B631-673F95804B55}"/>
              </a:ext>
            </a:extLst>
          </p:cNvPr>
          <p:cNvPicPr>
            <a:picLocks noChangeAspect="1"/>
          </p:cNvPicPr>
          <p:nvPr/>
        </p:nvPicPr>
        <p:blipFill rotWithShape="1">
          <a:blip r:embed="rId2" cstate="print">
            <a:alphaModFix amt="75000"/>
            <a:extLst>
              <a:ext uri="{28A0092B-C50C-407E-A947-70E740481C1C}">
                <a14:useLocalDpi xmlns:a14="http://schemas.microsoft.com/office/drawing/2010/main" val="0"/>
              </a:ext>
            </a:extLst>
          </a:blip>
          <a:srcRect t="10065" b="5559"/>
          <a:stretch/>
        </p:blipFill>
        <p:spPr>
          <a:xfrm>
            <a:off x="0" y="0"/>
            <a:ext cx="12192000" cy="6858000"/>
          </a:xfrm>
          <a:prstGeom prst="rect">
            <a:avLst/>
          </a:prstGeom>
          <a:noFill/>
        </p:spPr>
      </p:pic>
      <p:sp>
        <p:nvSpPr>
          <p:cNvPr id="9" name="正方形/長方形 8">
            <a:extLst>
              <a:ext uri="{FF2B5EF4-FFF2-40B4-BE49-F238E27FC236}">
                <a16:creationId xmlns:a16="http://schemas.microsoft.com/office/drawing/2014/main" xmlns="" id="{CBF1B765-D81E-4D89-A44C-FAA67B5DA7A6}"/>
              </a:ext>
            </a:extLst>
          </p:cNvPr>
          <p:cNvSpPr/>
          <p:nvPr/>
        </p:nvSpPr>
        <p:spPr>
          <a:xfrm>
            <a:off x="7411453" y="1294263"/>
            <a:ext cx="4780547" cy="4269471"/>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吹き出し: 四角形 7">
            <a:extLst>
              <a:ext uri="{FF2B5EF4-FFF2-40B4-BE49-F238E27FC236}">
                <a16:creationId xmlns:a16="http://schemas.microsoft.com/office/drawing/2014/main" xmlns="" id="{E9B53134-D403-41FC-917F-283C09AD3E03}"/>
              </a:ext>
            </a:extLst>
          </p:cNvPr>
          <p:cNvSpPr/>
          <p:nvPr/>
        </p:nvSpPr>
        <p:spPr>
          <a:xfrm>
            <a:off x="5626769" y="1709030"/>
            <a:ext cx="6096000" cy="3439933"/>
          </a:xfrm>
          <a:prstGeom prst="wedgeRectCallout">
            <a:avLst>
              <a:gd name="adj1" fmla="val 21740"/>
              <a:gd name="adj2" fmla="val 72667"/>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タイトル 3">
            <a:extLst>
              <a:ext uri="{FF2B5EF4-FFF2-40B4-BE49-F238E27FC236}">
                <a16:creationId xmlns:a16="http://schemas.microsoft.com/office/drawing/2014/main" xmlns="" id="{8E1CAB55-CEB3-46BA-BDF0-E97509F88905}"/>
              </a:ext>
            </a:extLst>
          </p:cNvPr>
          <p:cNvSpPr>
            <a:spLocks noGrp="1"/>
          </p:cNvSpPr>
          <p:nvPr>
            <p:ph type="ctrTitle"/>
          </p:nvPr>
        </p:nvSpPr>
        <p:spPr>
          <a:xfrm>
            <a:off x="6096000" y="2162076"/>
            <a:ext cx="5157538" cy="960657"/>
          </a:xfrm>
        </p:spPr>
        <p:txBody>
          <a:bodyPr>
            <a:normAutofit fontScale="90000"/>
          </a:bodyPr>
          <a:lstStyle/>
          <a:p>
            <a:r>
              <a:rPr kumimoji="1" lang="en-US" altLang="ja-JP" sz="5400" dirty="0">
                <a:solidFill>
                  <a:schemeClr val="bg1"/>
                </a:solidFill>
                <a:latin typeface="ＭＳ Ｐゴシック" panose="020B0600070205080204" pitchFamily="50" charset="-128"/>
                <a:ea typeface="ＭＳ Ｐゴシック" panose="020B0600070205080204" pitchFamily="50" charset="-128"/>
              </a:rPr>
              <a:t>e</a:t>
            </a:r>
            <a:r>
              <a:rPr kumimoji="1" lang="ja-JP" altLang="en-US" sz="5400" dirty="0">
                <a:solidFill>
                  <a:schemeClr val="bg1"/>
                </a:solidFill>
                <a:latin typeface="ＭＳ Ｐゴシック" panose="020B0600070205080204" pitchFamily="50" charset="-128"/>
                <a:ea typeface="ＭＳ Ｐゴシック" panose="020B0600070205080204" pitchFamily="50" charset="-128"/>
              </a:rPr>
              <a:t>クチコミの有効性</a:t>
            </a:r>
          </a:p>
        </p:txBody>
      </p:sp>
      <p:sp>
        <p:nvSpPr>
          <p:cNvPr id="5" name="字幕 4">
            <a:extLst>
              <a:ext uri="{FF2B5EF4-FFF2-40B4-BE49-F238E27FC236}">
                <a16:creationId xmlns:a16="http://schemas.microsoft.com/office/drawing/2014/main" xmlns="" id="{528D0888-ADD6-4B2D-8BAC-D37EBA51CBB4}"/>
              </a:ext>
            </a:extLst>
          </p:cNvPr>
          <p:cNvSpPr>
            <a:spLocks noGrp="1"/>
          </p:cNvSpPr>
          <p:nvPr>
            <p:ph type="subTitle" idx="1"/>
          </p:nvPr>
        </p:nvSpPr>
        <p:spPr>
          <a:xfrm>
            <a:off x="6300537" y="3735268"/>
            <a:ext cx="4748463" cy="960656"/>
          </a:xfrm>
        </p:spPr>
        <p:txBody>
          <a:bodyPr/>
          <a:lstStyle/>
          <a:p>
            <a:r>
              <a:rPr kumimoji="1" lang="ja-JP" altLang="en-US" dirty="0">
                <a:solidFill>
                  <a:schemeClr val="bg1"/>
                </a:solidFill>
                <a:latin typeface="ＭＳ Ｐゴシック" panose="020B0600070205080204" pitchFamily="50" charset="-128"/>
                <a:ea typeface="ＭＳ Ｐゴシック" panose="020B0600070205080204" pitchFamily="50" charset="-128"/>
              </a:rPr>
              <a:t>東洋大学　峰尾ゼミナール</a:t>
            </a:r>
            <a:endParaRPr kumimoji="1" lang="en-US" altLang="ja-JP" dirty="0">
              <a:solidFill>
                <a:schemeClr val="bg1"/>
              </a:solidFill>
              <a:latin typeface="ＭＳ Ｐゴシック" panose="020B0600070205080204" pitchFamily="50" charset="-128"/>
              <a:ea typeface="ＭＳ Ｐゴシック" panose="020B0600070205080204" pitchFamily="50" charset="-128"/>
            </a:endParaRPr>
          </a:p>
          <a:p>
            <a:r>
              <a:rPr kumimoji="1" lang="ja-JP" altLang="en-US" sz="1800" dirty="0">
                <a:solidFill>
                  <a:schemeClr val="bg1"/>
                </a:solidFill>
                <a:latin typeface="ＭＳ Ｐゴシック" panose="020B0600070205080204" pitchFamily="50" charset="-128"/>
                <a:ea typeface="ＭＳ Ｐゴシック" panose="020B0600070205080204" pitchFamily="50" charset="-128"/>
              </a:rPr>
              <a:t>石田・太田・大村・佐川・花房・森</a:t>
            </a:r>
          </a:p>
        </p:txBody>
      </p:sp>
      <p:cxnSp>
        <p:nvCxnSpPr>
          <p:cNvPr id="11" name="直線コネクタ 10">
            <a:extLst>
              <a:ext uri="{FF2B5EF4-FFF2-40B4-BE49-F238E27FC236}">
                <a16:creationId xmlns:a16="http://schemas.microsoft.com/office/drawing/2014/main" xmlns="" id="{3C62C23D-C8F6-43EE-8C30-59674D1A5CF7}"/>
              </a:ext>
            </a:extLst>
          </p:cNvPr>
          <p:cNvCxnSpPr/>
          <p:nvPr/>
        </p:nvCxnSpPr>
        <p:spPr>
          <a:xfrm>
            <a:off x="8113749" y="3407127"/>
            <a:ext cx="1143000" cy="0"/>
          </a:xfrm>
          <a:prstGeom prst="line">
            <a:avLst/>
          </a:prstGeom>
          <a:ln w="38100">
            <a:solidFill>
              <a:schemeClr val="accent4">
                <a:lumMod val="40000"/>
                <a:lumOff val="6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889018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四角形: 角を丸くする 14">
            <a:extLst>
              <a:ext uri="{FF2B5EF4-FFF2-40B4-BE49-F238E27FC236}">
                <a16:creationId xmlns:a16="http://schemas.microsoft.com/office/drawing/2014/main" xmlns="" id="{5034449D-57E6-43D4-BA37-DA324EB4C10C}"/>
              </a:ext>
            </a:extLst>
          </p:cNvPr>
          <p:cNvSpPr/>
          <p:nvPr/>
        </p:nvSpPr>
        <p:spPr>
          <a:xfrm>
            <a:off x="838200" y="3887462"/>
            <a:ext cx="9514398" cy="1439912"/>
          </a:xfrm>
          <a:prstGeom prst="roundRect">
            <a:avLst/>
          </a:prstGeom>
          <a:solidFill>
            <a:schemeClr val="bg1">
              <a:lumMod val="9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四角形: 角を丸くする 13">
            <a:extLst>
              <a:ext uri="{FF2B5EF4-FFF2-40B4-BE49-F238E27FC236}">
                <a16:creationId xmlns:a16="http://schemas.microsoft.com/office/drawing/2014/main" xmlns="" id="{751DBAA8-84B1-4CEA-A1D4-55DF9810960B}"/>
              </a:ext>
            </a:extLst>
          </p:cNvPr>
          <p:cNvSpPr/>
          <p:nvPr/>
        </p:nvSpPr>
        <p:spPr>
          <a:xfrm>
            <a:off x="817241" y="1703475"/>
            <a:ext cx="8321703" cy="1067644"/>
          </a:xfrm>
          <a:prstGeom prst="roundRect">
            <a:avLst/>
          </a:prstGeom>
          <a:solidFill>
            <a:schemeClr val="bg1">
              <a:lumMod val="9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a:extLst>
              <a:ext uri="{FF2B5EF4-FFF2-40B4-BE49-F238E27FC236}">
                <a16:creationId xmlns:a16="http://schemas.microsoft.com/office/drawing/2014/main" xmlns="" id="{E2B13FE2-F0ED-4FA3-8D58-9FE78AEBAC76}"/>
              </a:ext>
            </a:extLst>
          </p:cNvPr>
          <p:cNvSpPr>
            <a:spLocks noGrp="1"/>
          </p:cNvSpPr>
          <p:nvPr>
            <p:ph type="title"/>
          </p:nvPr>
        </p:nvSpPr>
        <p:spPr/>
        <p:txBody>
          <a:bodyPr/>
          <a:lstStyle/>
          <a:p>
            <a:r>
              <a:rPr kumimoji="1" lang="ja-JP" altLang="en-US" dirty="0">
                <a:latin typeface="ＭＳ Ｐゴシック" panose="020B0600070205080204" pitchFamily="50" charset="-128"/>
                <a:ea typeface="ＭＳ Ｐゴシック" panose="020B0600070205080204" pitchFamily="50" charset="-128"/>
              </a:rPr>
              <a:t>現状分析</a:t>
            </a:r>
          </a:p>
        </p:txBody>
      </p:sp>
      <p:sp>
        <p:nvSpPr>
          <p:cNvPr id="3" name="スライド番号プレースホルダー 2">
            <a:extLst>
              <a:ext uri="{FF2B5EF4-FFF2-40B4-BE49-F238E27FC236}">
                <a16:creationId xmlns:a16="http://schemas.microsoft.com/office/drawing/2014/main" xmlns="" id="{B1BA9DC6-143C-4C2C-B088-E83F50A2440A}"/>
              </a:ext>
            </a:extLst>
          </p:cNvPr>
          <p:cNvSpPr>
            <a:spLocks noGrp="1"/>
          </p:cNvSpPr>
          <p:nvPr>
            <p:ph type="sldNum" sz="quarter" idx="12"/>
          </p:nvPr>
        </p:nvSpPr>
        <p:spPr/>
        <p:txBody>
          <a:bodyPr/>
          <a:lstStyle/>
          <a:p>
            <a:fld id="{5620E6CF-7497-4561-96CF-47B14CA33FFA}" type="slidenum">
              <a:rPr kumimoji="1" lang="ja-JP" altLang="en-US" smtClean="0"/>
              <a:t>10</a:t>
            </a:fld>
            <a:endParaRPr kumimoji="1" lang="ja-JP" altLang="en-US"/>
          </a:p>
        </p:txBody>
      </p:sp>
      <p:sp>
        <p:nvSpPr>
          <p:cNvPr id="4" name="テキスト ボックス 3">
            <a:extLst>
              <a:ext uri="{FF2B5EF4-FFF2-40B4-BE49-F238E27FC236}">
                <a16:creationId xmlns:a16="http://schemas.microsoft.com/office/drawing/2014/main" xmlns="" id="{9233BACA-D8C7-4AB2-9F39-3EFA00E53C94}"/>
              </a:ext>
            </a:extLst>
          </p:cNvPr>
          <p:cNvSpPr txBox="1"/>
          <p:nvPr/>
        </p:nvSpPr>
        <p:spPr>
          <a:xfrm>
            <a:off x="4889957" y="1267045"/>
            <a:ext cx="2412085" cy="400110"/>
          </a:xfrm>
          <a:prstGeom prst="rect">
            <a:avLst/>
          </a:prstGeom>
          <a:noFill/>
        </p:spPr>
        <p:txBody>
          <a:bodyPr wrap="square" rtlCol="0">
            <a:spAutoFit/>
          </a:bodyPr>
          <a:lstStyle/>
          <a:p>
            <a:r>
              <a:rPr kumimoji="1" lang="ja-JP" altLang="en-US" sz="2000" dirty="0">
                <a:latin typeface="ＭＳ Ｐゴシック" panose="020B0600070205080204" pitchFamily="50" charset="-128"/>
                <a:ea typeface="ＭＳ Ｐゴシック" panose="020B0600070205080204" pitchFamily="50" charset="-128"/>
              </a:rPr>
              <a:t>～</a:t>
            </a:r>
            <a:r>
              <a:rPr kumimoji="1" lang="en-US" altLang="ja-JP" sz="2000" dirty="0">
                <a:latin typeface="ＭＳ Ｐゴシック" panose="020B0600070205080204" pitchFamily="50" charset="-128"/>
                <a:ea typeface="ＭＳ Ｐゴシック" panose="020B0600070205080204" pitchFamily="50" charset="-128"/>
              </a:rPr>
              <a:t>e</a:t>
            </a:r>
            <a:r>
              <a:rPr kumimoji="1" lang="ja-JP" altLang="en-US" sz="2000" dirty="0">
                <a:latin typeface="ＭＳ Ｐゴシック" panose="020B0600070205080204" pitchFamily="50" charset="-128"/>
                <a:ea typeface="ＭＳ Ｐゴシック" panose="020B0600070205080204" pitchFamily="50" charset="-128"/>
              </a:rPr>
              <a:t>クチコミの特徴～</a:t>
            </a:r>
          </a:p>
        </p:txBody>
      </p:sp>
      <p:sp>
        <p:nvSpPr>
          <p:cNvPr id="7" name="テキスト ボックス 6">
            <a:extLst>
              <a:ext uri="{FF2B5EF4-FFF2-40B4-BE49-F238E27FC236}">
                <a16:creationId xmlns:a16="http://schemas.microsoft.com/office/drawing/2014/main" xmlns="" id="{A34FE02C-76A6-4CBF-B310-3D77183F114E}"/>
              </a:ext>
            </a:extLst>
          </p:cNvPr>
          <p:cNvSpPr txBox="1"/>
          <p:nvPr/>
        </p:nvSpPr>
        <p:spPr>
          <a:xfrm>
            <a:off x="1693144" y="2990040"/>
            <a:ext cx="6424311" cy="461665"/>
          </a:xfrm>
          <a:prstGeom prst="rect">
            <a:avLst/>
          </a:prstGeom>
          <a:noFill/>
        </p:spPr>
        <p:txBody>
          <a:bodyPr wrap="square" rtlCol="0">
            <a:spAutoFit/>
          </a:bodyPr>
          <a:lstStyle/>
          <a:p>
            <a:r>
              <a:rPr kumimoji="1" lang="ja-JP" altLang="en-US" sz="2400" dirty="0">
                <a:latin typeface="ＭＳ Ｐゴシック" panose="020B0600070205080204" pitchFamily="50" charset="-128"/>
                <a:ea typeface="ＭＳ Ｐゴシック" panose="020B0600070205080204" pitchFamily="50" charset="-128"/>
              </a:rPr>
              <a:t>消費者は失敗しないために</a:t>
            </a:r>
            <a:r>
              <a:rPr kumimoji="1" lang="en-US" altLang="ja-JP" sz="2400" dirty="0">
                <a:latin typeface="ＭＳ Ｐゴシック" panose="020B0600070205080204" pitchFamily="50" charset="-128"/>
                <a:ea typeface="ＭＳ Ｐゴシック" panose="020B0600070205080204" pitchFamily="50" charset="-128"/>
              </a:rPr>
              <a:t>e</a:t>
            </a:r>
            <a:r>
              <a:rPr lang="ja-JP" altLang="en-US" sz="2400" dirty="0">
                <a:latin typeface="ＭＳ Ｐゴシック" panose="020B0600070205080204" pitchFamily="50" charset="-128"/>
                <a:ea typeface="ＭＳ Ｐゴシック" panose="020B0600070205080204" pitchFamily="50" charset="-128"/>
              </a:rPr>
              <a:t>クチ</a:t>
            </a:r>
            <a:r>
              <a:rPr kumimoji="1" lang="ja-JP" altLang="en-US" sz="2400" dirty="0">
                <a:latin typeface="ＭＳ Ｐゴシック" panose="020B0600070205080204" pitchFamily="50" charset="-128"/>
                <a:ea typeface="ＭＳ Ｐゴシック" panose="020B0600070205080204" pitchFamily="50" charset="-128"/>
              </a:rPr>
              <a:t>コミを探している</a:t>
            </a:r>
          </a:p>
        </p:txBody>
      </p:sp>
      <p:sp>
        <p:nvSpPr>
          <p:cNvPr id="11" name="二等辺三角形 10">
            <a:extLst>
              <a:ext uri="{FF2B5EF4-FFF2-40B4-BE49-F238E27FC236}">
                <a16:creationId xmlns:a16="http://schemas.microsoft.com/office/drawing/2014/main" xmlns="" id="{47F7C752-C07C-4D05-959B-2A9F3AFE7D96}"/>
              </a:ext>
            </a:extLst>
          </p:cNvPr>
          <p:cNvSpPr/>
          <p:nvPr/>
        </p:nvSpPr>
        <p:spPr>
          <a:xfrm rot="5400000">
            <a:off x="1118777" y="3049522"/>
            <a:ext cx="516338" cy="330507"/>
          </a:xfrm>
          <a:prstGeom prst="triangle">
            <a:avLst/>
          </a:prstGeom>
          <a:solidFill>
            <a:schemeClr val="accent1"/>
          </a:solid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テキスト ボックス 12">
            <a:extLst>
              <a:ext uri="{FF2B5EF4-FFF2-40B4-BE49-F238E27FC236}">
                <a16:creationId xmlns:a16="http://schemas.microsoft.com/office/drawing/2014/main" xmlns="" id="{52394DE6-2129-4C73-9AAB-375D0607947D}"/>
              </a:ext>
            </a:extLst>
          </p:cNvPr>
          <p:cNvSpPr txBox="1"/>
          <p:nvPr/>
        </p:nvSpPr>
        <p:spPr>
          <a:xfrm>
            <a:off x="1693144" y="5489725"/>
            <a:ext cx="6377429" cy="461665"/>
          </a:xfrm>
          <a:prstGeom prst="rect">
            <a:avLst/>
          </a:prstGeom>
          <a:noFill/>
        </p:spPr>
        <p:txBody>
          <a:bodyPr wrap="square" rtlCol="0">
            <a:spAutoFit/>
          </a:bodyPr>
          <a:lstStyle/>
          <a:p>
            <a:r>
              <a:rPr lang="en-US" altLang="ja-JP" sz="2400" dirty="0">
                <a:latin typeface="ＭＳ Ｐゴシック" panose="020B0600070205080204" pitchFamily="50" charset="-128"/>
                <a:ea typeface="ＭＳ Ｐゴシック" panose="020B0600070205080204" pitchFamily="50" charset="-128"/>
              </a:rPr>
              <a:t>e</a:t>
            </a:r>
            <a:r>
              <a:rPr lang="ja-JP" altLang="en-US" sz="2400" dirty="0">
                <a:latin typeface="ＭＳ Ｐゴシック" panose="020B0600070205080204" pitchFamily="50" charset="-128"/>
                <a:ea typeface="ＭＳ Ｐゴシック" panose="020B0600070205080204" pitchFamily="50" charset="-128"/>
              </a:rPr>
              <a:t>クチ</a:t>
            </a:r>
            <a:r>
              <a:rPr kumimoji="1" lang="ja-JP" altLang="en-US" sz="2400" dirty="0">
                <a:latin typeface="ＭＳ Ｐゴシック" panose="020B0600070205080204" pitchFamily="50" charset="-128"/>
                <a:ea typeface="ＭＳ Ｐゴシック" panose="020B0600070205080204" pitchFamily="50" charset="-128"/>
              </a:rPr>
              <a:t>コミは顧客の購買プロセスに影響を与える</a:t>
            </a:r>
          </a:p>
        </p:txBody>
      </p:sp>
      <p:sp>
        <p:nvSpPr>
          <p:cNvPr id="17" name="二等辺三角形 16">
            <a:extLst>
              <a:ext uri="{FF2B5EF4-FFF2-40B4-BE49-F238E27FC236}">
                <a16:creationId xmlns:a16="http://schemas.microsoft.com/office/drawing/2014/main" xmlns="" id="{3CFFB30A-9B18-44E1-8B80-17A2C0B79D0C}"/>
              </a:ext>
            </a:extLst>
          </p:cNvPr>
          <p:cNvSpPr/>
          <p:nvPr/>
        </p:nvSpPr>
        <p:spPr>
          <a:xfrm rot="5400000">
            <a:off x="1118776" y="5555304"/>
            <a:ext cx="516339" cy="330508"/>
          </a:xfrm>
          <a:prstGeom prst="triangle">
            <a:avLst/>
          </a:prstGeom>
          <a:solidFill>
            <a:schemeClr val="accent1"/>
          </a:solid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正方形/長方形 8">
            <a:extLst>
              <a:ext uri="{FF2B5EF4-FFF2-40B4-BE49-F238E27FC236}">
                <a16:creationId xmlns:a16="http://schemas.microsoft.com/office/drawing/2014/main" xmlns="" id="{91555D21-38EA-4B32-A188-8D1BCB25950E}"/>
              </a:ext>
            </a:extLst>
          </p:cNvPr>
          <p:cNvSpPr/>
          <p:nvPr/>
        </p:nvSpPr>
        <p:spPr>
          <a:xfrm>
            <a:off x="838200" y="1703475"/>
            <a:ext cx="8485682" cy="984885"/>
          </a:xfrm>
          <a:prstGeom prst="rect">
            <a:avLst/>
          </a:prstGeom>
        </p:spPr>
        <p:txBody>
          <a:bodyPr wrap="square">
            <a:spAutoFit/>
          </a:bodyPr>
          <a:lstStyle/>
          <a:p>
            <a:r>
              <a:rPr lang="ja-JP" altLang="en-US" sz="2000" dirty="0">
                <a:latin typeface="ＭＳ Ｐゴシック" panose="020B0600070205080204" pitchFamily="50" charset="-128"/>
                <a:ea typeface="ＭＳ Ｐゴシック" panose="020B0600070205080204" pitchFamily="50" charset="-128"/>
              </a:rPr>
              <a:t>･購入前後の評価と検索をする面倒を減らす</a:t>
            </a:r>
            <a:r>
              <a:rPr lang="ja-JP" altLang="en-US" dirty="0">
                <a:solidFill>
                  <a:schemeClr val="bg1">
                    <a:lumMod val="50000"/>
                  </a:schemeClr>
                </a:solidFill>
                <a:latin typeface="ＭＳ Ｐゴシック" panose="020B0600070205080204" pitchFamily="50" charset="-128"/>
                <a:ea typeface="ＭＳ Ｐゴシック" panose="020B0600070205080204" pitchFamily="50" charset="-128"/>
              </a:rPr>
              <a:t>（</a:t>
            </a:r>
            <a:r>
              <a:rPr lang="en-US" altLang="ja-JP" dirty="0">
                <a:solidFill>
                  <a:schemeClr val="bg1">
                    <a:lumMod val="50000"/>
                  </a:schemeClr>
                </a:solidFill>
                <a:latin typeface="ＭＳ Ｐゴシック" panose="020B0600070205080204" pitchFamily="50" charset="-128"/>
                <a:ea typeface="ＭＳ Ｐゴシック" panose="020B0600070205080204" pitchFamily="50" charset="-128"/>
              </a:rPr>
              <a:t>Goldsmith &amp; Horowitz.2006</a:t>
            </a:r>
            <a:r>
              <a:rPr lang="ja-JP" altLang="en-US" dirty="0">
                <a:solidFill>
                  <a:schemeClr val="bg1">
                    <a:lumMod val="50000"/>
                  </a:schemeClr>
                </a:solidFill>
                <a:latin typeface="ＭＳ Ｐゴシック" panose="020B0600070205080204" pitchFamily="50" charset="-128"/>
                <a:ea typeface="ＭＳ Ｐゴシック" panose="020B0600070205080204" pitchFamily="50" charset="-128"/>
              </a:rPr>
              <a:t>）</a:t>
            </a:r>
            <a:endParaRPr lang="en-US" altLang="ja-JP" dirty="0">
              <a:solidFill>
                <a:schemeClr val="bg1">
                  <a:lumMod val="50000"/>
                </a:schemeClr>
              </a:solidFill>
              <a:latin typeface="ＭＳ Ｐゴシック" panose="020B0600070205080204" pitchFamily="50" charset="-128"/>
              <a:ea typeface="ＭＳ Ｐゴシック" panose="020B0600070205080204" pitchFamily="50" charset="-128"/>
            </a:endParaRPr>
          </a:p>
          <a:p>
            <a:endParaRPr lang="en-US" altLang="ja-JP" dirty="0">
              <a:latin typeface="ＭＳ Ｐゴシック" panose="020B0600070205080204" pitchFamily="50" charset="-128"/>
              <a:ea typeface="ＭＳ Ｐゴシック" panose="020B0600070205080204" pitchFamily="50" charset="-128"/>
            </a:endParaRPr>
          </a:p>
          <a:p>
            <a:r>
              <a:rPr lang="ja-JP" altLang="en-US" sz="2000" dirty="0">
                <a:latin typeface="ＭＳ Ｐゴシック" panose="020B0600070205080204" pitchFamily="50" charset="-128"/>
                <a:ea typeface="ＭＳ Ｐゴシック" panose="020B0600070205080204" pitchFamily="50" charset="-128"/>
              </a:rPr>
              <a:t>･商品･サービスを購入する際の知覚リスクを減らす事</a:t>
            </a:r>
            <a:r>
              <a:rPr lang="ja-JP" altLang="en-US" dirty="0">
                <a:solidFill>
                  <a:schemeClr val="bg1">
                    <a:lumMod val="50000"/>
                  </a:schemeClr>
                </a:solidFill>
                <a:latin typeface="ＭＳ Ｐゴシック" panose="020B0600070205080204" pitchFamily="50" charset="-128"/>
                <a:ea typeface="ＭＳ Ｐゴシック" panose="020B0600070205080204" pitchFamily="50" charset="-128"/>
              </a:rPr>
              <a:t>（</a:t>
            </a:r>
            <a:r>
              <a:rPr lang="en-US" altLang="ja-JP" dirty="0" err="1">
                <a:solidFill>
                  <a:schemeClr val="bg1">
                    <a:lumMod val="50000"/>
                  </a:schemeClr>
                </a:solidFill>
                <a:latin typeface="ＭＳ Ｐゴシック" panose="020B0600070205080204" pitchFamily="50" charset="-128"/>
                <a:ea typeface="ＭＳ Ｐゴシック" panose="020B0600070205080204" pitchFamily="50" charset="-128"/>
              </a:rPr>
              <a:t>Bettman</a:t>
            </a:r>
            <a:r>
              <a:rPr lang="en-US" altLang="ja-JP" dirty="0">
                <a:solidFill>
                  <a:schemeClr val="bg1">
                    <a:lumMod val="50000"/>
                  </a:schemeClr>
                </a:solidFill>
                <a:latin typeface="ＭＳ Ｐゴシック" panose="020B0600070205080204" pitchFamily="50" charset="-128"/>
                <a:ea typeface="ＭＳ Ｐゴシック" panose="020B0600070205080204" pitchFamily="50" charset="-128"/>
              </a:rPr>
              <a:t> &amp; Park.1980</a:t>
            </a:r>
            <a:r>
              <a:rPr lang="ja-JP" altLang="en-US" dirty="0">
                <a:solidFill>
                  <a:schemeClr val="bg1">
                    <a:lumMod val="50000"/>
                  </a:schemeClr>
                </a:solidFill>
                <a:latin typeface="ＭＳ Ｐゴシック" panose="020B0600070205080204" pitchFamily="50" charset="-128"/>
                <a:ea typeface="ＭＳ Ｐゴシック" panose="020B0600070205080204" pitchFamily="50" charset="-128"/>
              </a:rPr>
              <a:t>）</a:t>
            </a:r>
            <a:endParaRPr lang="en-US" altLang="ja-JP" sz="2400" dirty="0">
              <a:solidFill>
                <a:schemeClr val="bg1">
                  <a:lumMod val="50000"/>
                </a:schemeClr>
              </a:solidFill>
              <a:latin typeface="ＭＳ Ｐゴシック" panose="020B0600070205080204" pitchFamily="50" charset="-128"/>
              <a:ea typeface="ＭＳ Ｐゴシック" panose="020B0600070205080204" pitchFamily="50" charset="-128"/>
            </a:endParaRPr>
          </a:p>
        </p:txBody>
      </p:sp>
      <p:sp>
        <p:nvSpPr>
          <p:cNvPr id="8" name="テキスト ボックス 7">
            <a:extLst>
              <a:ext uri="{FF2B5EF4-FFF2-40B4-BE49-F238E27FC236}">
                <a16:creationId xmlns:a16="http://schemas.microsoft.com/office/drawing/2014/main" xmlns="" id="{FE3F30A2-1C6E-4EDA-9E04-65C134A545FE}"/>
              </a:ext>
            </a:extLst>
          </p:cNvPr>
          <p:cNvSpPr txBox="1"/>
          <p:nvPr/>
        </p:nvSpPr>
        <p:spPr>
          <a:xfrm>
            <a:off x="8296020" y="4916140"/>
            <a:ext cx="2150802" cy="369332"/>
          </a:xfrm>
          <a:prstGeom prst="rect">
            <a:avLst/>
          </a:prstGeom>
          <a:noFill/>
        </p:spPr>
        <p:txBody>
          <a:bodyPr wrap="square" rtlCol="0">
            <a:spAutoFit/>
          </a:bodyPr>
          <a:lstStyle/>
          <a:p>
            <a:r>
              <a:rPr lang="ja-JP" altLang="en-US" dirty="0">
                <a:solidFill>
                  <a:schemeClr val="bg1">
                    <a:lumMod val="50000"/>
                  </a:schemeClr>
                </a:solidFill>
                <a:latin typeface="ＭＳ Ｐゴシック" panose="020B0600070205080204" pitchFamily="50" charset="-128"/>
                <a:ea typeface="ＭＳ Ｐゴシック" panose="020B0600070205080204" pitchFamily="50" charset="-128"/>
              </a:rPr>
              <a:t>（</a:t>
            </a:r>
            <a:r>
              <a:rPr lang="en-US" altLang="ja-JP" dirty="0">
                <a:solidFill>
                  <a:schemeClr val="bg1">
                    <a:lumMod val="50000"/>
                  </a:schemeClr>
                </a:solidFill>
                <a:latin typeface="ＭＳ Ｐゴシック" panose="020B0600070205080204" pitchFamily="50" charset="-128"/>
                <a:ea typeface="ＭＳ Ｐゴシック" panose="020B0600070205080204" pitchFamily="50" charset="-128"/>
              </a:rPr>
              <a:t>Floyd</a:t>
            </a:r>
            <a:r>
              <a:rPr lang="ja-JP" altLang="en-US" dirty="0">
                <a:solidFill>
                  <a:schemeClr val="bg1">
                    <a:lumMod val="50000"/>
                  </a:schemeClr>
                </a:solidFill>
                <a:latin typeface="ＭＳ Ｐゴシック" panose="020B0600070205080204" pitchFamily="50" charset="-128"/>
                <a:ea typeface="ＭＳ Ｐゴシック" panose="020B0600070205080204" pitchFamily="50" charset="-128"/>
              </a:rPr>
              <a:t> </a:t>
            </a:r>
            <a:r>
              <a:rPr lang="en-US" altLang="ja-JP" dirty="0">
                <a:solidFill>
                  <a:schemeClr val="bg1">
                    <a:lumMod val="50000"/>
                  </a:schemeClr>
                </a:solidFill>
                <a:latin typeface="ＭＳ Ｐゴシック" panose="020B0600070205080204" pitchFamily="50" charset="-128"/>
                <a:ea typeface="ＭＳ Ｐゴシック" panose="020B0600070205080204" pitchFamily="50" charset="-128"/>
              </a:rPr>
              <a:t>et al.2014</a:t>
            </a:r>
            <a:r>
              <a:rPr lang="ja-JP" altLang="en-US" dirty="0">
                <a:solidFill>
                  <a:schemeClr val="bg1">
                    <a:lumMod val="50000"/>
                  </a:schemeClr>
                </a:solidFill>
                <a:latin typeface="ＭＳ Ｐゴシック" panose="020B0600070205080204" pitchFamily="50" charset="-128"/>
                <a:ea typeface="ＭＳ Ｐゴシック" panose="020B0600070205080204" pitchFamily="50" charset="-128"/>
              </a:rPr>
              <a:t>）</a:t>
            </a:r>
            <a:endParaRPr lang="en-US" altLang="ja-JP" dirty="0">
              <a:solidFill>
                <a:schemeClr val="bg1">
                  <a:lumMod val="50000"/>
                </a:schemeClr>
              </a:solidFill>
              <a:latin typeface="ＭＳ Ｐゴシック" panose="020B0600070205080204" pitchFamily="50" charset="-128"/>
              <a:ea typeface="ＭＳ Ｐゴシック" panose="020B0600070205080204" pitchFamily="50" charset="-128"/>
            </a:endParaRPr>
          </a:p>
        </p:txBody>
      </p:sp>
      <p:sp>
        <p:nvSpPr>
          <p:cNvPr id="18" name="正方形/長方形 17">
            <a:extLst>
              <a:ext uri="{FF2B5EF4-FFF2-40B4-BE49-F238E27FC236}">
                <a16:creationId xmlns:a16="http://schemas.microsoft.com/office/drawing/2014/main" xmlns="" id="{71B710A9-5D4F-4D8A-893D-3866AC3E0C06}"/>
              </a:ext>
            </a:extLst>
          </p:cNvPr>
          <p:cNvSpPr/>
          <p:nvPr/>
        </p:nvSpPr>
        <p:spPr>
          <a:xfrm>
            <a:off x="838200" y="3914798"/>
            <a:ext cx="9325951" cy="982921"/>
          </a:xfrm>
          <a:prstGeom prst="rect">
            <a:avLst/>
          </a:prstGeom>
        </p:spPr>
        <p:txBody>
          <a:bodyPr wrap="square">
            <a:spAutoFit/>
          </a:bodyPr>
          <a:lstStyle/>
          <a:p>
            <a:pPr lvl="0"/>
            <a:r>
              <a:rPr lang="ja-JP" altLang="en-US" sz="2000" dirty="0">
                <a:latin typeface="ＭＳ Ｐゴシック" panose="020B0600070205080204" pitchFamily="50" charset="-128"/>
                <a:ea typeface="ＭＳ Ｐゴシック" panose="020B0600070205080204" pitchFamily="50" charset="-128"/>
              </a:rPr>
              <a:t>･オンライン製品レビューが販売の弾力性に大きな影響を与える</a:t>
            </a:r>
            <a:endParaRPr lang="en-US" altLang="ja-JP" sz="2000" dirty="0">
              <a:latin typeface="ＭＳ Ｐゴシック" panose="020B0600070205080204" pitchFamily="50" charset="-128"/>
              <a:ea typeface="ＭＳ Ｐゴシック" panose="020B0600070205080204" pitchFamily="50" charset="-128"/>
            </a:endParaRPr>
          </a:p>
          <a:p>
            <a:pPr lvl="0"/>
            <a:endParaRPr lang="en-US" altLang="ja-JP" dirty="0">
              <a:latin typeface="ＭＳ Ｐゴシック" panose="020B0600070205080204" pitchFamily="50" charset="-128"/>
              <a:ea typeface="ＭＳ Ｐゴシック" panose="020B0600070205080204" pitchFamily="50" charset="-128"/>
            </a:endParaRPr>
          </a:p>
          <a:p>
            <a:pPr lvl="0"/>
            <a:r>
              <a:rPr lang="ja-JP" altLang="en-US" sz="2000" dirty="0">
                <a:latin typeface="ＭＳ Ｐゴシック" panose="020B0600070205080204" pitchFamily="50" charset="-128"/>
                <a:ea typeface="ＭＳ Ｐゴシック" panose="020B0600070205080204" pitchFamily="50" charset="-128"/>
              </a:rPr>
              <a:t>･オンライン製品レビューが小売り業の売り上げに与える影響を増大または減少させる</a:t>
            </a:r>
            <a:endParaRPr lang="en-US" altLang="ja-JP" sz="2400" dirty="0">
              <a:latin typeface="ＭＳ Ｐゴシック" panose="020B0600070205080204" pitchFamily="50" charset="-128"/>
              <a:ea typeface="ＭＳ Ｐゴシック" panose="020B0600070205080204" pitchFamily="50" charset="-128"/>
            </a:endParaRPr>
          </a:p>
        </p:txBody>
      </p:sp>
      <p:cxnSp>
        <p:nvCxnSpPr>
          <p:cNvPr id="19" name="直線コネクタ 18">
            <a:extLst>
              <a:ext uri="{FF2B5EF4-FFF2-40B4-BE49-F238E27FC236}">
                <a16:creationId xmlns:a16="http://schemas.microsoft.com/office/drawing/2014/main" xmlns="" id="{EDA39B5A-5682-4685-8DEF-92DACDC36091}"/>
              </a:ext>
            </a:extLst>
          </p:cNvPr>
          <p:cNvCxnSpPr>
            <a:cxnSpLocks/>
          </p:cNvCxnSpPr>
          <p:nvPr/>
        </p:nvCxnSpPr>
        <p:spPr>
          <a:xfrm>
            <a:off x="614597" y="616757"/>
            <a:ext cx="0" cy="839449"/>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055450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wipe(left)">
                                      <p:cBhvr>
                                        <p:cTn id="16" dur="500"/>
                                        <p:tgtEl>
                                          <p:spTgt spid="17"/>
                                        </p:tgtEl>
                                      </p:cBhvr>
                                    </p:animEffect>
                                  </p:childTnLst>
                                </p:cTn>
                              </p:par>
                            </p:childTnLst>
                          </p:cTn>
                        </p:par>
                        <p:par>
                          <p:cTn id="17" fill="hold">
                            <p:stCondLst>
                              <p:cond delay="500"/>
                            </p:stCondLst>
                            <p:childTnLst>
                              <p:par>
                                <p:cTn id="18" presetID="10" presetClass="entr" presetSubtype="0" fill="hold" grpId="0" nodeType="after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fade">
                                      <p:cBhvr>
                                        <p:cTn id="20"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1" grpId="0" animBg="1"/>
      <p:bldP spid="13" grpId="0"/>
      <p:bldP spid="17"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四角形: 角を丸くする 7">
            <a:extLst>
              <a:ext uri="{FF2B5EF4-FFF2-40B4-BE49-F238E27FC236}">
                <a16:creationId xmlns:a16="http://schemas.microsoft.com/office/drawing/2014/main" xmlns="" id="{D12A38C2-0F37-44DF-8540-6EA0E3D552AA}"/>
              </a:ext>
            </a:extLst>
          </p:cNvPr>
          <p:cNvSpPr/>
          <p:nvPr/>
        </p:nvSpPr>
        <p:spPr>
          <a:xfrm>
            <a:off x="838198" y="4101591"/>
            <a:ext cx="10166407" cy="1060145"/>
          </a:xfrm>
          <a:prstGeom prst="roundRect">
            <a:avLst/>
          </a:prstGeom>
          <a:solidFill>
            <a:schemeClr val="bg1">
              <a:lumMod val="9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四角形: 角を丸くする 6">
            <a:extLst>
              <a:ext uri="{FF2B5EF4-FFF2-40B4-BE49-F238E27FC236}">
                <a16:creationId xmlns:a16="http://schemas.microsoft.com/office/drawing/2014/main" xmlns="" id="{B7B2389E-61C1-4320-9747-58B244984929}"/>
              </a:ext>
            </a:extLst>
          </p:cNvPr>
          <p:cNvSpPr/>
          <p:nvPr/>
        </p:nvSpPr>
        <p:spPr>
          <a:xfrm>
            <a:off x="838197" y="1696264"/>
            <a:ext cx="9578977" cy="1060145"/>
          </a:xfrm>
          <a:prstGeom prst="roundRect">
            <a:avLst/>
          </a:prstGeom>
          <a:solidFill>
            <a:schemeClr val="bg1">
              <a:lumMod val="9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a:extLst>
              <a:ext uri="{FF2B5EF4-FFF2-40B4-BE49-F238E27FC236}">
                <a16:creationId xmlns:a16="http://schemas.microsoft.com/office/drawing/2014/main" xmlns="" id="{CD9F3790-78B6-4C14-B1EE-AF1BE7B32592}"/>
              </a:ext>
            </a:extLst>
          </p:cNvPr>
          <p:cNvSpPr>
            <a:spLocks noGrp="1"/>
          </p:cNvSpPr>
          <p:nvPr>
            <p:ph type="title"/>
          </p:nvPr>
        </p:nvSpPr>
        <p:spPr/>
        <p:txBody>
          <a:bodyPr/>
          <a:lstStyle/>
          <a:p>
            <a:r>
              <a:rPr kumimoji="1" lang="ja-JP" altLang="en-US" dirty="0">
                <a:latin typeface="ＭＳ Ｐゴシック" panose="020B0600070205080204" pitchFamily="50" charset="-128"/>
                <a:ea typeface="ＭＳ Ｐゴシック" panose="020B0600070205080204" pitchFamily="50" charset="-128"/>
              </a:rPr>
              <a:t>現状分析</a:t>
            </a:r>
          </a:p>
        </p:txBody>
      </p:sp>
      <p:sp>
        <p:nvSpPr>
          <p:cNvPr id="3" name="スライド番号プレースホルダー 2">
            <a:extLst>
              <a:ext uri="{FF2B5EF4-FFF2-40B4-BE49-F238E27FC236}">
                <a16:creationId xmlns:a16="http://schemas.microsoft.com/office/drawing/2014/main" xmlns="" id="{4D6D225A-45B3-4C12-B560-4CBC83D828D1}"/>
              </a:ext>
            </a:extLst>
          </p:cNvPr>
          <p:cNvSpPr>
            <a:spLocks noGrp="1"/>
          </p:cNvSpPr>
          <p:nvPr>
            <p:ph type="sldNum" sz="quarter" idx="12"/>
          </p:nvPr>
        </p:nvSpPr>
        <p:spPr/>
        <p:txBody>
          <a:bodyPr/>
          <a:lstStyle/>
          <a:p>
            <a:fld id="{5620E6CF-7497-4561-96CF-47B14CA33FFA}" type="slidenum">
              <a:rPr kumimoji="1" lang="ja-JP" altLang="en-US" smtClean="0"/>
              <a:t>11</a:t>
            </a:fld>
            <a:endParaRPr kumimoji="1" lang="ja-JP" altLang="en-US"/>
          </a:p>
        </p:txBody>
      </p:sp>
      <p:sp>
        <p:nvSpPr>
          <p:cNvPr id="16" name="テキスト ボックス 15">
            <a:extLst>
              <a:ext uri="{FF2B5EF4-FFF2-40B4-BE49-F238E27FC236}">
                <a16:creationId xmlns:a16="http://schemas.microsoft.com/office/drawing/2014/main" xmlns="" id="{263648D2-FA20-4683-A2A1-4F5F4263C242}"/>
              </a:ext>
            </a:extLst>
          </p:cNvPr>
          <p:cNvSpPr txBox="1"/>
          <p:nvPr/>
        </p:nvSpPr>
        <p:spPr>
          <a:xfrm>
            <a:off x="4889957" y="1267045"/>
            <a:ext cx="2412085" cy="400110"/>
          </a:xfrm>
          <a:prstGeom prst="rect">
            <a:avLst/>
          </a:prstGeom>
          <a:noFill/>
        </p:spPr>
        <p:txBody>
          <a:bodyPr wrap="square" rtlCol="0">
            <a:spAutoFit/>
          </a:bodyPr>
          <a:lstStyle/>
          <a:p>
            <a:r>
              <a:rPr kumimoji="1" lang="ja-JP" altLang="en-US" sz="2000" dirty="0">
                <a:latin typeface="ＭＳ Ｐゴシック" panose="020B0600070205080204" pitchFamily="50" charset="-128"/>
                <a:ea typeface="ＭＳ Ｐゴシック" panose="020B0600070205080204" pitchFamily="50" charset="-128"/>
              </a:rPr>
              <a:t>～</a:t>
            </a:r>
            <a:r>
              <a:rPr kumimoji="1" lang="en-US" altLang="ja-JP" sz="2000" dirty="0">
                <a:latin typeface="ＭＳ Ｐゴシック" panose="020B0600070205080204" pitchFamily="50" charset="-128"/>
                <a:ea typeface="ＭＳ Ｐゴシック" panose="020B0600070205080204" pitchFamily="50" charset="-128"/>
              </a:rPr>
              <a:t>e</a:t>
            </a:r>
            <a:r>
              <a:rPr kumimoji="1" lang="ja-JP" altLang="en-US" sz="2000" dirty="0">
                <a:latin typeface="ＭＳ Ｐゴシック" panose="020B0600070205080204" pitchFamily="50" charset="-128"/>
                <a:ea typeface="ＭＳ Ｐゴシック" panose="020B0600070205080204" pitchFamily="50" charset="-128"/>
              </a:rPr>
              <a:t>クチコミの特徴～</a:t>
            </a:r>
          </a:p>
        </p:txBody>
      </p:sp>
      <p:sp>
        <p:nvSpPr>
          <p:cNvPr id="20" name="テキスト ボックス 19">
            <a:extLst>
              <a:ext uri="{FF2B5EF4-FFF2-40B4-BE49-F238E27FC236}">
                <a16:creationId xmlns:a16="http://schemas.microsoft.com/office/drawing/2014/main" xmlns="" id="{E8A36724-0DE4-4328-886F-2459F303D99B}"/>
              </a:ext>
            </a:extLst>
          </p:cNvPr>
          <p:cNvSpPr txBox="1"/>
          <p:nvPr/>
        </p:nvSpPr>
        <p:spPr>
          <a:xfrm>
            <a:off x="1693144" y="2965325"/>
            <a:ext cx="5518689" cy="461665"/>
          </a:xfrm>
          <a:prstGeom prst="rect">
            <a:avLst/>
          </a:prstGeom>
          <a:noFill/>
        </p:spPr>
        <p:txBody>
          <a:bodyPr wrap="square" rtlCol="0">
            <a:spAutoFit/>
          </a:bodyPr>
          <a:lstStyle/>
          <a:p>
            <a:r>
              <a:rPr kumimoji="1" lang="ja-JP" altLang="en-US" sz="2400" dirty="0">
                <a:latin typeface="ＭＳ Ｐゴシック" panose="020B0600070205080204" pitchFamily="50" charset="-128"/>
                <a:ea typeface="ＭＳ Ｐゴシック" panose="020B0600070205080204" pitchFamily="50" charset="-128"/>
              </a:rPr>
              <a:t>製品において</a:t>
            </a:r>
            <a:r>
              <a:rPr kumimoji="1" lang="en-US" altLang="ja-JP" sz="2400" dirty="0">
                <a:latin typeface="ＭＳ Ｐゴシック" panose="020B0600070205080204" pitchFamily="50" charset="-128"/>
                <a:ea typeface="ＭＳ Ｐゴシック" panose="020B0600070205080204" pitchFamily="50" charset="-128"/>
              </a:rPr>
              <a:t>e</a:t>
            </a:r>
            <a:r>
              <a:rPr kumimoji="1" lang="ja-JP" altLang="en-US" sz="2400" dirty="0">
                <a:latin typeface="ＭＳ Ｐゴシック" panose="020B0600070205080204" pitchFamily="50" charset="-128"/>
                <a:ea typeface="ＭＳ Ｐゴシック" panose="020B0600070205080204" pitchFamily="50" charset="-128"/>
              </a:rPr>
              <a:t>クチコミの量は重要である</a:t>
            </a:r>
          </a:p>
        </p:txBody>
      </p:sp>
      <p:sp>
        <p:nvSpPr>
          <p:cNvPr id="22" name="テキスト ボックス 21">
            <a:extLst>
              <a:ext uri="{FF2B5EF4-FFF2-40B4-BE49-F238E27FC236}">
                <a16:creationId xmlns:a16="http://schemas.microsoft.com/office/drawing/2014/main" xmlns="" id="{33FB1AA8-EAC8-490B-89CD-0B0BA4B74120}"/>
              </a:ext>
            </a:extLst>
          </p:cNvPr>
          <p:cNvSpPr txBox="1"/>
          <p:nvPr/>
        </p:nvSpPr>
        <p:spPr>
          <a:xfrm>
            <a:off x="1693144" y="5358189"/>
            <a:ext cx="6759093" cy="461665"/>
          </a:xfrm>
          <a:prstGeom prst="rect">
            <a:avLst/>
          </a:prstGeom>
          <a:noFill/>
        </p:spPr>
        <p:txBody>
          <a:bodyPr wrap="square" rtlCol="0">
            <a:spAutoFit/>
          </a:bodyPr>
          <a:lstStyle/>
          <a:p>
            <a:r>
              <a:rPr lang="ja-JP" altLang="en-US" sz="2400" dirty="0">
                <a:latin typeface="ＭＳ Ｐゴシック" panose="020B0600070205080204" pitchFamily="50" charset="-128"/>
                <a:ea typeface="ＭＳ Ｐゴシック" panose="020B0600070205080204" pitchFamily="50" charset="-128"/>
              </a:rPr>
              <a:t>消費者は</a:t>
            </a:r>
            <a:r>
              <a:rPr lang="en-US" altLang="ja-JP" sz="2400" dirty="0">
                <a:latin typeface="ＭＳ Ｐゴシック" panose="020B0600070205080204" pitchFamily="50" charset="-128"/>
                <a:ea typeface="ＭＳ Ｐゴシック" panose="020B0600070205080204" pitchFamily="50" charset="-128"/>
              </a:rPr>
              <a:t>e</a:t>
            </a:r>
            <a:r>
              <a:rPr lang="ja-JP" altLang="en-US" sz="2400" dirty="0">
                <a:latin typeface="ＭＳ Ｐゴシック" panose="020B0600070205080204" pitchFamily="50" charset="-128"/>
                <a:ea typeface="ＭＳ Ｐゴシック" panose="020B0600070205080204" pitchFamily="50" charset="-128"/>
              </a:rPr>
              <a:t>クチコミの内容を見て評価を決めている</a:t>
            </a:r>
            <a:endParaRPr kumimoji="1" lang="ja-JP" altLang="en-US" sz="2400" dirty="0">
              <a:latin typeface="ＭＳ Ｐゴシック" panose="020B0600070205080204" pitchFamily="50" charset="-128"/>
              <a:ea typeface="ＭＳ Ｐゴシック" panose="020B0600070205080204" pitchFamily="50" charset="-128"/>
            </a:endParaRPr>
          </a:p>
        </p:txBody>
      </p:sp>
      <p:sp>
        <p:nvSpPr>
          <p:cNvPr id="11" name="テキスト ボックス 10">
            <a:extLst>
              <a:ext uri="{FF2B5EF4-FFF2-40B4-BE49-F238E27FC236}">
                <a16:creationId xmlns:a16="http://schemas.microsoft.com/office/drawing/2014/main" xmlns="" id="{87CA5252-04D0-4943-B37B-7C5938F7C1A4}"/>
              </a:ext>
            </a:extLst>
          </p:cNvPr>
          <p:cNvSpPr txBox="1"/>
          <p:nvPr/>
        </p:nvSpPr>
        <p:spPr>
          <a:xfrm>
            <a:off x="838198" y="4101591"/>
            <a:ext cx="10166407" cy="984885"/>
          </a:xfrm>
          <a:prstGeom prst="rect">
            <a:avLst/>
          </a:prstGeom>
          <a:noFill/>
        </p:spPr>
        <p:txBody>
          <a:bodyPr wrap="square" rtlCol="0">
            <a:spAutoFit/>
          </a:bodyPr>
          <a:lstStyle/>
          <a:p>
            <a:pPr lvl="0"/>
            <a:r>
              <a:rPr lang="ja-JP" altLang="en-US" sz="2000" dirty="0">
                <a:latin typeface="ＭＳ Ｐゴシック" panose="020B0600070205080204" pitchFamily="50" charset="-128"/>
                <a:ea typeface="ＭＳ Ｐゴシック" panose="020B0600070205080204" pitchFamily="50" charset="-128"/>
              </a:rPr>
              <a:t>･ポジティブレビューよりもネガティブレビューの方が信頼度に大きく影響する</a:t>
            </a:r>
            <a:r>
              <a:rPr lang="ja-JP" altLang="en-US" dirty="0">
                <a:solidFill>
                  <a:schemeClr val="bg1">
                    <a:lumMod val="50000"/>
                  </a:schemeClr>
                </a:solidFill>
                <a:latin typeface="ＭＳ Ｐゴシック" panose="020B0600070205080204" pitchFamily="50" charset="-128"/>
                <a:ea typeface="ＭＳ Ｐゴシック" panose="020B0600070205080204" pitchFamily="50" charset="-128"/>
              </a:rPr>
              <a:t>（</a:t>
            </a:r>
            <a:r>
              <a:rPr lang="en-US" altLang="ja-JP" dirty="0">
                <a:solidFill>
                  <a:schemeClr val="bg1">
                    <a:lumMod val="50000"/>
                  </a:schemeClr>
                </a:solidFill>
                <a:latin typeface="ＭＳ Ｐゴシック" panose="020B0600070205080204" pitchFamily="50" charset="-128"/>
                <a:ea typeface="ＭＳ Ｐゴシック" panose="020B0600070205080204" pitchFamily="50" charset="-128"/>
              </a:rPr>
              <a:t>Ba &amp; Pavlou.2002</a:t>
            </a:r>
            <a:r>
              <a:rPr lang="ja-JP" altLang="en-US" dirty="0">
                <a:solidFill>
                  <a:schemeClr val="bg1">
                    <a:lumMod val="50000"/>
                  </a:schemeClr>
                </a:solidFill>
                <a:latin typeface="ＭＳ Ｐゴシック" panose="020B0600070205080204" pitchFamily="50" charset="-128"/>
                <a:ea typeface="ＭＳ Ｐゴシック" panose="020B0600070205080204" pitchFamily="50" charset="-128"/>
              </a:rPr>
              <a:t>）</a:t>
            </a:r>
            <a:endParaRPr lang="en-US" altLang="ja-JP" dirty="0">
              <a:solidFill>
                <a:schemeClr val="bg1">
                  <a:lumMod val="50000"/>
                </a:schemeClr>
              </a:solidFill>
              <a:latin typeface="ＭＳ Ｐゴシック" panose="020B0600070205080204" pitchFamily="50" charset="-128"/>
              <a:ea typeface="ＭＳ Ｐゴシック" panose="020B0600070205080204" pitchFamily="50" charset="-128"/>
            </a:endParaRPr>
          </a:p>
          <a:p>
            <a:pPr lvl="0"/>
            <a:endParaRPr lang="en-US" altLang="ja-JP" dirty="0">
              <a:solidFill>
                <a:prstClr val="black"/>
              </a:solidFill>
              <a:latin typeface="ＭＳ Ｐゴシック" panose="020B0600070205080204" pitchFamily="50" charset="-128"/>
              <a:ea typeface="ＭＳ Ｐゴシック" panose="020B0600070205080204" pitchFamily="50" charset="-128"/>
            </a:endParaRPr>
          </a:p>
          <a:p>
            <a:pPr lvl="0"/>
            <a:r>
              <a:rPr lang="ja-JP" altLang="en-US" sz="2000" dirty="0">
                <a:latin typeface="ＭＳ Ｐゴシック" panose="020B0600070205080204" pitchFamily="50" charset="-128"/>
                <a:ea typeface="ＭＳ Ｐゴシック" panose="020B0600070205080204" pitchFamily="50" charset="-128"/>
              </a:rPr>
              <a:t>･矛盾するレビューはレビューの信頼性を低下させる</a:t>
            </a:r>
            <a:r>
              <a:rPr lang="ja-JP" altLang="en-US" dirty="0">
                <a:solidFill>
                  <a:schemeClr val="bg1">
                    <a:lumMod val="50000"/>
                  </a:schemeClr>
                </a:solidFill>
                <a:latin typeface="ＭＳ Ｐゴシック" panose="020B0600070205080204" pitchFamily="50" charset="-128"/>
                <a:ea typeface="ＭＳ Ｐゴシック" panose="020B0600070205080204" pitchFamily="50" charset="-128"/>
              </a:rPr>
              <a:t>（</a:t>
            </a:r>
            <a:r>
              <a:rPr lang="en-US" altLang="ja-JP" dirty="0" err="1">
                <a:solidFill>
                  <a:schemeClr val="bg1">
                    <a:lumMod val="50000"/>
                  </a:schemeClr>
                </a:solidFill>
                <a:latin typeface="ＭＳ Ｐゴシック" panose="020B0600070205080204" pitchFamily="50" charset="-128"/>
                <a:ea typeface="ＭＳ Ｐゴシック" panose="020B0600070205080204" pitchFamily="50" charset="-128"/>
              </a:rPr>
              <a:t>Qiu</a:t>
            </a:r>
            <a:r>
              <a:rPr lang="en-US" altLang="ja-JP" dirty="0">
                <a:solidFill>
                  <a:schemeClr val="bg1">
                    <a:lumMod val="50000"/>
                  </a:schemeClr>
                </a:solidFill>
                <a:latin typeface="ＭＳ Ｐゴシック" panose="020B0600070205080204" pitchFamily="50" charset="-128"/>
                <a:ea typeface="ＭＳ Ｐゴシック" panose="020B0600070205080204" pitchFamily="50" charset="-128"/>
              </a:rPr>
              <a:t>, Pang &amp; Lim.2012</a:t>
            </a:r>
            <a:r>
              <a:rPr lang="ja-JP" altLang="en-US" dirty="0">
                <a:solidFill>
                  <a:schemeClr val="bg1">
                    <a:lumMod val="50000"/>
                  </a:schemeClr>
                </a:solidFill>
                <a:latin typeface="ＭＳ Ｐゴシック" panose="020B0600070205080204" pitchFamily="50" charset="-128"/>
                <a:ea typeface="ＭＳ Ｐゴシック" panose="020B0600070205080204" pitchFamily="50" charset="-128"/>
              </a:rPr>
              <a:t>）</a:t>
            </a:r>
            <a:endParaRPr lang="en-US" altLang="ja-JP" dirty="0">
              <a:solidFill>
                <a:schemeClr val="bg1">
                  <a:lumMod val="50000"/>
                </a:schemeClr>
              </a:solidFill>
              <a:latin typeface="ＭＳ Ｐゴシック" panose="020B0600070205080204" pitchFamily="50" charset="-128"/>
              <a:ea typeface="ＭＳ Ｐゴシック" panose="020B0600070205080204" pitchFamily="50" charset="-128"/>
            </a:endParaRPr>
          </a:p>
        </p:txBody>
      </p:sp>
      <p:sp>
        <p:nvSpPr>
          <p:cNvPr id="15" name="二等辺三角形 14">
            <a:extLst>
              <a:ext uri="{FF2B5EF4-FFF2-40B4-BE49-F238E27FC236}">
                <a16:creationId xmlns:a16="http://schemas.microsoft.com/office/drawing/2014/main" xmlns="" id="{17A81EC2-5528-4D4E-8E16-1B2F85AEF157}"/>
              </a:ext>
            </a:extLst>
          </p:cNvPr>
          <p:cNvSpPr/>
          <p:nvPr/>
        </p:nvSpPr>
        <p:spPr>
          <a:xfrm rot="5400000">
            <a:off x="1118777" y="3049522"/>
            <a:ext cx="516338" cy="330507"/>
          </a:xfrm>
          <a:prstGeom prst="triangle">
            <a:avLst/>
          </a:prstGeom>
          <a:solidFill>
            <a:schemeClr val="accent1"/>
          </a:solid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二等辺三角形 17">
            <a:extLst>
              <a:ext uri="{FF2B5EF4-FFF2-40B4-BE49-F238E27FC236}">
                <a16:creationId xmlns:a16="http://schemas.microsoft.com/office/drawing/2014/main" xmlns="" id="{1012C015-4788-405E-9ACA-336679883C8B}"/>
              </a:ext>
            </a:extLst>
          </p:cNvPr>
          <p:cNvSpPr/>
          <p:nvPr/>
        </p:nvSpPr>
        <p:spPr>
          <a:xfrm rot="5400000">
            <a:off x="1118776" y="5460426"/>
            <a:ext cx="516338" cy="330507"/>
          </a:xfrm>
          <a:prstGeom prst="triangle">
            <a:avLst/>
          </a:prstGeom>
          <a:solidFill>
            <a:schemeClr val="accent1"/>
          </a:solid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4" name="直線コネクタ 13">
            <a:extLst>
              <a:ext uri="{FF2B5EF4-FFF2-40B4-BE49-F238E27FC236}">
                <a16:creationId xmlns:a16="http://schemas.microsoft.com/office/drawing/2014/main" xmlns="" id="{A9258901-EE7C-4BA4-B307-42C5499DB4D5}"/>
              </a:ext>
            </a:extLst>
          </p:cNvPr>
          <p:cNvCxnSpPr>
            <a:cxnSpLocks/>
          </p:cNvCxnSpPr>
          <p:nvPr/>
        </p:nvCxnSpPr>
        <p:spPr>
          <a:xfrm>
            <a:off x="614597" y="616757"/>
            <a:ext cx="0" cy="839449"/>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sp>
        <p:nvSpPr>
          <p:cNvPr id="5" name="テキスト ボックス 4">
            <a:extLst>
              <a:ext uri="{FF2B5EF4-FFF2-40B4-BE49-F238E27FC236}">
                <a16:creationId xmlns:a16="http://schemas.microsoft.com/office/drawing/2014/main" xmlns="" id="{BE3DF82F-D6A2-43FA-AB2A-02728160FF64}"/>
              </a:ext>
            </a:extLst>
          </p:cNvPr>
          <p:cNvSpPr txBox="1"/>
          <p:nvPr/>
        </p:nvSpPr>
        <p:spPr>
          <a:xfrm>
            <a:off x="838198" y="1708442"/>
            <a:ext cx="9355374" cy="1015663"/>
          </a:xfrm>
          <a:prstGeom prst="rect">
            <a:avLst/>
          </a:prstGeom>
          <a:noFill/>
        </p:spPr>
        <p:txBody>
          <a:bodyPr wrap="square" rtlCol="0">
            <a:spAutoFit/>
          </a:bodyPr>
          <a:lstStyle/>
          <a:p>
            <a:r>
              <a:rPr kumimoji="1" lang="ja-JP" altLang="en-US" sz="2000" dirty="0">
                <a:latin typeface="ＭＳ Ｐゴシック" panose="020B0600070205080204" pitchFamily="50" charset="-128"/>
                <a:ea typeface="ＭＳ Ｐゴシック" panose="020B0600070205080204" pitchFamily="50" charset="-128"/>
              </a:rPr>
              <a:t>･クチコミの量の増加は書籍の購買に影響を与える</a:t>
            </a:r>
            <a:r>
              <a:rPr kumimoji="1" lang="ja-JP" altLang="en-US" dirty="0">
                <a:solidFill>
                  <a:schemeClr val="bg1">
                    <a:lumMod val="50000"/>
                  </a:schemeClr>
                </a:solidFill>
                <a:latin typeface="ＭＳ Ｐゴシック" panose="020B0600070205080204" pitchFamily="50" charset="-128"/>
                <a:ea typeface="ＭＳ Ｐゴシック" panose="020B0600070205080204" pitchFamily="50" charset="-128"/>
              </a:rPr>
              <a:t>（</a:t>
            </a:r>
            <a:r>
              <a:rPr lang="en-US" altLang="ja-JP" dirty="0">
                <a:solidFill>
                  <a:schemeClr val="bg1">
                    <a:lumMod val="50000"/>
                  </a:schemeClr>
                </a:solidFill>
                <a:latin typeface="ＭＳ Ｐゴシック" panose="020B0600070205080204" pitchFamily="50" charset="-128"/>
                <a:ea typeface="ＭＳ Ｐゴシック" panose="020B0600070205080204" pitchFamily="50" charset="-128"/>
              </a:rPr>
              <a:t>Chevalier&amp;</a:t>
            </a:r>
            <a:r>
              <a:rPr lang="ja-JP" altLang="en-US" dirty="0">
                <a:solidFill>
                  <a:schemeClr val="bg1">
                    <a:lumMod val="50000"/>
                  </a:schemeClr>
                </a:solidFill>
                <a:latin typeface="ＭＳ Ｐゴシック" panose="020B0600070205080204" pitchFamily="50" charset="-128"/>
                <a:ea typeface="ＭＳ Ｐゴシック" panose="020B0600070205080204" pitchFamily="50" charset="-128"/>
              </a:rPr>
              <a:t> </a:t>
            </a:r>
            <a:r>
              <a:rPr lang="en-US" altLang="ja-JP" dirty="0">
                <a:solidFill>
                  <a:schemeClr val="bg1">
                    <a:lumMod val="50000"/>
                  </a:schemeClr>
                </a:solidFill>
                <a:latin typeface="ＭＳ Ｐゴシック" panose="020B0600070205080204" pitchFamily="50" charset="-128"/>
                <a:ea typeface="ＭＳ Ｐゴシック" panose="020B0600070205080204" pitchFamily="50" charset="-128"/>
              </a:rPr>
              <a:t>Mayzlin.2006)</a:t>
            </a:r>
          </a:p>
          <a:p>
            <a:endParaRPr kumimoji="1" lang="en-US" altLang="ja-JP" sz="2000" dirty="0">
              <a:solidFill>
                <a:schemeClr val="bg1">
                  <a:lumMod val="50000"/>
                </a:schemeClr>
              </a:solidFill>
              <a:latin typeface="ＭＳ Ｐゴシック" panose="020B0600070205080204" pitchFamily="50" charset="-128"/>
              <a:ea typeface="ＭＳ Ｐゴシック" panose="020B0600070205080204" pitchFamily="50" charset="-128"/>
            </a:endParaRPr>
          </a:p>
          <a:p>
            <a:r>
              <a:rPr kumimoji="1" lang="ja-JP" altLang="en-US" sz="2000" dirty="0">
                <a:latin typeface="ＭＳ Ｐゴシック" panose="020B0600070205080204" pitchFamily="50" charset="-128"/>
                <a:ea typeface="ＭＳ Ｐゴシック" panose="020B0600070205080204" pitchFamily="50" charset="-128"/>
              </a:rPr>
              <a:t>･クチコミの量の増加は電子機器の購買に影響を与える</a:t>
            </a:r>
            <a:r>
              <a:rPr kumimoji="1" lang="ja-JP" altLang="en-US" dirty="0">
                <a:solidFill>
                  <a:schemeClr val="bg1">
                    <a:lumMod val="50000"/>
                  </a:schemeClr>
                </a:solidFill>
                <a:latin typeface="ＭＳ Ｐゴシック" panose="020B0600070205080204" pitchFamily="50" charset="-128"/>
                <a:ea typeface="ＭＳ Ｐゴシック" panose="020B0600070205080204" pitchFamily="50" charset="-128"/>
              </a:rPr>
              <a:t>（</a:t>
            </a:r>
            <a:r>
              <a:rPr lang="en-US" altLang="ja-JP" dirty="0">
                <a:solidFill>
                  <a:schemeClr val="bg1">
                    <a:lumMod val="50000"/>
                  </a:schemeClr>
                </a:solidFill>
                <a:latin typeface="ＭＳ Ｐゴシック" panose="020B0600070205080204" pitchFamily="50" charset="-128"/>
                <a:ea typeface="ＭＳ Ｐゴシック" panose="020B0600070205080204" pitchFamily="50" charset="-128"/>
              </a:rPr>
              <a:t>Ghose &amp; Ipeirotis.2011)</a:t>
            </a:r>
            <a:endParaRPr kumimoji="1" lang="ja-JP" altLang="en-US" sz="2000" dirty="0">
              <a:solidFill>
                <a:schemeClr val="bg1">
                  <a:lumMod val="50000"/>
                </a:schemeClr>
              </a:solidFill>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4534949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500"/>
                                        <p:tgtEl>
                                          <p:spTgt spid="15"/>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0">
                                            <p:txEl>
                                              <p:pRg st="0" end="0"/>
                                            </p:txEl>
                                          </p:spTgt>
                                        </p:tgtEl>
                                        <p:attrNameLst>
                                          <p:attrName>style.visibility</p:attrName>
                                        </p:attrNameLst>
                                      </p:cBhvr>
                                      <p:to>
                                        <p:strVal val="visible"/>
                                      </p:to>
                                    </p:set>
                                    <p:animEffect transition="in" filter="fade">
                                      <p:cBhvr>
                                        <p:cTn id="11" dur="500"/>
                                        <p:tgtEl>
                                          <p:spTgt spid="20">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wipe(left)">
                                      <p:cBhvr>
                                        <p:cTn id="16" dur="500"/>
                                        <p:tgtEl>
                                          <p:spTgt spid="18"/>
                                        </p:tgtEl>
                                      </p:cBhvr>
                                    </p:animEffect>
                                  </p:childTnLst>
                                </p:cTn>
                              </p:par>
                            </p:childTnLst>
                          </p:cTn>
                        </p:par>
                        <p:par>
                          <p:cTn id="17" fill="hold">
                            <p:stCondLst>
                              <p:cond delay="500"/>
                            </p:stCondLst>
                            <p:childTnLst>
                              <p:par>
                                <p:cTn id="18" presetID="10" presetClass="entr" presetSubtype="0" fill="hold" nodeType="afterEffect">
                                  <p:stCondLst>
                                    <p:cond delay="0"/>
                                  </p:stCondLst>
                                  <p:childTnLst>
                                    <p:set>
                                      <p:cBhvr>
                                        <p:cTn id="19" dur="1" fill="hold">
                                          <p:stCondLst>
                                            <p:cond delay="0"/>
                                          </p:stCondLst>
                                        </p:cTn>
                                        <p:tgtEl>
                                          <p:spTgt spid="22">
                                            <p:txEl>
                                              <p:pRg st="0" end="0"/>
                                            </p:txEl>
                                          </p:spTgt>
                                        </p:tgtEl>
                                        <p:attrNameLst>
                                          <p:attrName>style.visibility</p:attrName>
                                        </p:attrNameLst>
                                      </p:cBhvr>
                                      <p:to>
                                        <p:strVal val="visible"/>
                                      </p:to>
                                    </p:set>
                                    <p:animEffect transition="in" filter="fade">
                                      <p:cBhvr>
                                        <p:cTn id="20" dur="500"/>
                                        <p:tgtEl>
                                          <p:spTgt spid="2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8"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四角形: 角を丸くする 3">
            <a:extLst>
              <a:ext uri="{FF2B5EF4-FFF2-40B4-BE49-F238E27FC236}">
                <a16:creationId xmlns:a16="http://schemas.microsoft.com/office/drawing/2014/main" xmlns="" id="{6F92ABC2-5807-4BA7-BD75-08448225E64A}"/>
              </a:ext>
            </a:extLst>
          </p:cNvPr>
          <p:cNvSpPr/>
          <p:nvPr/>
        </p:nvSpPr>
        <p:spPr>
          <a:xfrm>
            <a:off x="838197" y="1696264"/>
            <a:ext cx="9570059" cy="1060145"/>
          </a:xfrm>
          <a:prstGeom prst="roundRect">
            <a:avLst/>
          </a:prstGeom>
          <a:solidFill>
            <a:schemeClr val="bg1">
              <a:lumMod val="9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a:extLst>
              <a:ext uri="{FF2B5EF4-FFF2-40B4-BE49-F238E27FC236}">
                <a16:creationId xmlns:a16="http://schemas.microsoft.com/office/drawing/2014/main" xmlns="" id="{6153113D-E856-4A57-A84F-907E1647E455}"/>
              </a:ext>
            </a:extLst>
          </p:cNvPr>
          <p:cNvSpPr>
            <a:spLocks noGrp="1"/>
          </p:cNvSpPr>
          <p:nvPr>
            <p:ph type="title"/>
          </p:nvPr>
        </p:nvSpPr>
        <p:spPr/>
        <p:txBody>
          <a:bodyPr/>
          <a:lstStyle/>
          <a:p>
            <a:r>
              <a:rPr kumimoji="1" lang="ja-JP" altLang="en-US" dirty="0">
                <a:latin typeface="ＭＳ Ｐゴシック" panose="020B0600070205080204" pitchFamily="50" charset="-128"/>
                <a:ea typeface="ＭＳ Ｐゴシック" panose="020B0600070205080204" pitchFamily="50" charset="-128"/>
              </a:rPr>
              <a:t>現状分析</a:t>
            </a:r>
          </a:p>
        </p:txBody>
      </p:sp>
      <p:sp>
        <p:nvSpPr>
          <p:cNvPr id="3" name="スライド番号プレースホルダー 2">
            <a:extLst>
              <a:ext uri="{FF2B5EF4-FFF2-40B4-BE49-F238E27FC236}">
                <a16:creationId xmlns:a16="http://schemas.microsoft.com/office/drawing/2014/main" xmlns="" id="{9BA0EF5E-F904-4B79-A029-406CC2AFB2FF}"/>
              </a:ext>
            </a:extLst>
          </p:cNvPr>
          <p:cNvSpPr>
            <a:spLocks noGrp="1"/>
          </p:cNvSpPr>
          <p:nvPr>
            <p:ph type="sldNum" sz="quarter" idx="12"/>
          </p:nvPr>
        </p:nvSpPr>
        <p:spPr/>
        <p:txBody>
          <a:bodyPr/>
          <a:lstStyle/>
          <a:p>
            <a:fld id="{753E36C0-A533-4755-87FE-2511BEDDB288}" type="slidenum">
              <a:rPr kumimoji="1" lang="ja-JP" altLang="en-US" smtClean="0"/>
              <a:t>12</a:t>
            </a:fld>
            <a:endParaRPr kumimoji="1" lang="ja-JP" altLang="en-US"/>
          </a:p>
        </p:txBody>
      </p:sp>
      <p:sp>
        <p:nvSpPr>
          <p:cNvPr id="5" name="テキスト ボックス 4">
            <a:extLst>
              <a:ext uri="{FF2B5EF4-FFF2-40B4-BE49-F238E27FC236}">
                <a16:creationId xmlns:a16="http://schemas.microsoft.com/office/drawing/2014/main" xmlns="" id="{D54F2264-F264-4EED-AFC8-FCDE02734DC9}"/>
              </a:ext>
            </a:extLst>
          </p:cNvPr>
          <p:cNvSpPr txBox="1"/>
          <p:nvPr/>
        </p:nvSpPr>
        <p:spPr>
          <a:xfrm>
            <a:off x="4889957" y="1267045"/>
            <a:ext cx="2412085" cy="400110"/>
          </a:xfrm>
          <a:prstGeom prst="rect">
            <a:avLst/>
          </a:prstGeom>
          <a:noFill/>
        </p:spPr>
        <p:txBody>
          <a:bodyPr wrap="square" rtlCol="0">
            <a:spAutoFit/>
          </a:bodyPr>
          <a:lstStyle/>
          <a:p>
            <a:r>
              <a:rPr kumimoji="1" lang="ja-JP" altLang="en-US" sz="2000" dirty="0">
                <a:latin typeface="ＭＳ Ｐゴシック" panose="020B0600070205080204" pitchFamily="50" charset="-128"/>
                <a:ea typeface="ＭＳ Ｐゴシック" panose="020B0600070205080204" pitchFamily="50" charset="-128"/>
              </a:rPr>
              <a:t>～</a:t>
            </a:r>
            <a:r>
              <a:rPr kumimoji="1" lang="en-US" altLang="ja-JP" sz="2000" dirty="0">
                <a:latin typeface="ＭＳ Ｐゴシック" panose="020B0600070205080204" pitchFamily="50" charset="-128"/>
                <a:ea typeface="ＭＳ Ｐゴシック" panose="020B0600070205080204" pitchFamily="50" charset="-128"/>
              </a:rPr>
              <a:t>e</a:t>
            </a:r>
            <a:r>
              <a:rPr kumimoji="1" lang="ja-JP" altLang="en-US" sz="2000" dirty="0">
                <a:latin typeface="ＭＳ Ｐゴシック" panose="020B0600070205080204" pitchFamily="50" charset="-128"/>
                <a:ea typeface="ＭＳ Ｐゴシック" panose="020B0600070205080204" pitchFamily="50" charset="-128"/>
              </a:rPr>
              <a:t>クチコミの特徴～</a:t>
            </a:r>
          </a:p>
        </p:txBody>
      </p:sp>
      <p:sp>
        <p:nvSpPr>
          <p:cNvPr id="6" name="テキスト ボックス 5">
            <a:extLst>
              <a:ext uri="{FF2B5EF4-FFF2-40B4-BE49-F238E27FC236}">
                <a16:creationId xmlns:a16="http://schemas.microsoft.com/office/drawing/2014/main" xmlns="" id="{4D649D16-66DD-44C1-A7EC-6336A30B91E6}"/>
              </a:ext>
            </a:extLst>
          </p:cNvPr>
          <p:cNvSpPr txBox="1"/>
          <p:nvPr/>
        </p:nvSpPr>
        <p:spPr>
          <a:xfrm>
            <a:off x="1693144" y="2965325"/>
            <a:ext cx="7283802" cy="461665"/>
          </a:xfrm>
          <a:prstGeom prst="rect">
            <a:avLst/>
          </a:prstGeom>
          <a:noFill/>
        </p:spPr>
        <p:txBody>
          <a:bodyPr wrap="square" rtlCol="0">
            <a:spAutoFit/>
          </a:bodyPr>
          <a:lstStyle/>
          <a:p>
            <a:r>
              <a:rPr lang="ja-JP" altLang="en-US" sz="2400" dirty="0">
                <a:latin typeface="ＭＳ Ｐゴシック" panose="020B0600070205080204" pitchFamily="50" charset="-128"/>
                <a:ea typeface="ＭＳ Ｐゴシック" panose="020B0600070205080204" pitchFamily="50" charset="-128"/>
              </a:rPr>
              <a:t>感情価は</a:t>
            </a:r>
            <a:r>
              <a:rPr lang="en-US" altLang="ja-JP" sz="2400" dirty="0">
                <a:latin typeface="ＭＳ Ｐゴシック" panose="020B0600070205080204" pitchFamily="50" charset="-128"/>
                <a:ea typeface="ＭＳ Ｐゴシック" panose="020B0600070205080204" pitchFamily="50" charset="-128"/>
              </a:rPr>
              <a:t>e</a:t>
            </a:r>
            <a:r>
              <a:rPr lang="ja-JP" altLang="en-US" sz="2400" dirty="0">
                <a:latin typeface="ＭＳ Ｐゴシック" panose="020B0600070205080204" pitchFamily="50" charset="-128"/>
                <a:ea typeface="ＭＳ Ｐゴシック" panose="020B0600070205080204" pitchFamily="50" charset="-128"/>
              </a:rPr>
              <a:t>クチコミにおいて注目されている要素である</a:t>
            </a:r>
            <a:endParaRPr kumimoji="1" lang="ja-JP" altLang="en-US" sz="2400" dirty="0">
              <a:latin typeface="ＭＳ Ｐゴシック" panose="020B0600070205080204" pitchFamily="50" charset="-128"/>
              <a:ea typeface="ＭＳ Ｐゴシック" panose="020B0600070205080204" pitchFamily="50" charset="-128"/>
            </a:endParaRPr>
          </a:p>
        </p:txBody>
      </p:sp>
      <p:sp>
        <p:nvSpPr>
          <p:cNvPr id="7" name="二等辺三角形 6">
            <a:extLst>
              <a:ext uri="{FF2B5EF4-FFF2-40B4-BE49-F238E27FC236}">
                <a16:creationId xmlns:a16="http://schemas.microsoft.com/office/drawing/2014/main" xmlns="" id="{3D65F2FE-5555-46B9-9D77-D4178913CB96}"/>
              </a:ext>
            </a:extLst>
          </p:cNvPr>
          <p:cNvSpPr/>
          <p:nvPr/>
        </p:nvSpPr>
        <p:spPr>
          <a:xfrm rot="5400000">
            <a:off x="1118777" y="3049522"/>
            <a:ext cx="516338" cy="330507"/>
          </a:xfrm>
          <a:prstGeom prst="triangle">
            <a:avLst/>
          </a:prstGeom>
          <a:solidFill>
            <a:schemeClr val="accent1"/>
          </a:solid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ボックス 7">
            <a:extLst>
              <a:ext uri="{FF2B5EF4-FFF2-40B4-BE49-F238E27FC236}">
                <a16:creationId xmlns:a16="http://schemas.microsoft.com/office/drawing/2014/main" xmlns="" id="{11E87DD7-0F4D-478C-8991-00C4DC6AF27E}"/>
              </a:ext>
            </a:extLst>
          </p:cNvPr>
          <p:cNvSpPr txBox="1"/>
          <p:nvPr/>
        </p:nvSpPr>
        <p:spPr>
          <a:xfrm>
            <a:off x="838199" y="1713042"/>
            <a:ext cx="9654915" cy="984885"/>
          </a:xfrm>
          <a:prstGeom prst="rect">
            <a:avLst/>
          </a:prstGeom>
          <a:noFill/>
        </p:spPr>
        <p:txBody>
          <a:bodyPr wrap="square" rtlCol="0">
            <a:spAutoFit/>
          </a:bodyPr>
          <a:lstStyle/>
          <a:p>
            <a:pPr lvl="0"/>
            <a:r>
              <a:rPr lang="ja-JP" altLang="en-US" sz="2000" dirty="0">
                <a:latin typeface="ＭＳ Ｐゴシック" panose="020B0600070205080204" pitchFamily="50" charset="-128"/>
                <a:ea typeface="ＭＳ Ｐゴシック" panose="020B0600070205080204" pitchFamily="50" charset="-128"/>
              </a:rPr>
              <a:t>･レビューの</a:t>
            </a:r>
            <a:r>
              <a:rPr lang="ja-JP" altLang="en-US" sz="2000" dirty="0">
                <a:solidFill>
                  <a:srgbClr val="FF0000"/>
                </a:solidFill>
                <a:latin typeface="ＭＳ Ｐゴシック" panose="020B0600070205080204" pitchFamily="50" charset="-128"/>
                <a:ea typeface="ＭＳ Ｐゴシック" panose="020B0600070205080204" pitchFamily="50" charset="-128"/>
              </a:rPr>
              <a:t>感情価</a:t>
            </a:r>
            <a:r>
              <a:rPr lang="ja-JP" altLang="en-US" sz="2000" dirty="0">
                <a:latin typeface="ＭＳ Ｐゴシック" panose="020B0600070205080204" pitchFamily="50" charset="-128"/>
                <a:ea typeface="ＭＳ Ｐゴシック" panose="020B0600070205080204" pitchFamily="50" charset="-128"/>
              </a:rPr>
              <a:t>と長さが</a:t>
            </a:r>
            <a:r>
              <a:rPr lang="en-US" altLang="ja-JP" sz="2000" dirty="0">
                <a:latin typeface="ＭＳ Ｐゴシック" panose="020B0600070205080204" pitchFamily="50" charset="-128"/>
                <a:ea typeface="ＭＳ Ｐゴシック" panose="020B0600070205080204" pitchFamily="50" charset="-128"/>
              </a:rPr>
              <a:t>e</a:t>
            </a:r>
            <a:r>
              <a:rPr lang="ja-JP" altLang="en-US" sz="2000" dirty="0">
                <a:latin typeface="ＭＳ Ｐゴシック" panose="020B0600070205080204" pitchFamily="50" charset="-128"/>
                <a:ea typeface="ＭＳ Ｐゴシック" panose="020B0600070205080204" pitchFamily="50" charset="-128"/>
              </a:rPr>
              <a:t>クチコミの有用性に影響を与える</a:t>
            </a:r>
            <a:r>
              <a:rPr lang="ja-JP" altLang="en-US" dirty="0">
                <a:solidFill>
                  <a:schemeClr val="bg1">
                    <a:lumMod val="50000"/>
                  </a:schemeClr>
                </a:solidFill>
                <a:latin typeface="ＭＳ Ｐゴシック" panose="020B0600070205080204" pitchFamily="50" charset="-128"/>
                <a:ea typeface="ＭＳ Ｐゴシック" panose="020B0600070205080204" pitchFamily="50" charset="-128"/>
              </a:rPr>
              <a:t>（</a:t>
            </a:r>
            <a:r>
              <a:rPr lang="en-US" altLang="ja-JP" dirty="0">
                <a:solidFill>
                  <a:schemeClr val="bg1">
                    <a:lumMod val="50000"/>
                  </a:schemeClr>
                </a:solidFill>
                <a:latin typeface="ＭＳ Ｐゴシック" panose="020B0600070205080204" pitchFamily="50" charset="-128"/>
                <a:ea typeface="ＭＳ Ｐゴシック" panose="020B0600070205080204" pitchFamily="50" charset="-128"/>
              </a:rPr>
              <a:t>Pan &amp; Zhang.2011</a:t>
            </a:r>
            <a:r>
              <a:rPr lang="ja-JP" altLang="en-US" dirty="0">
                <a:solidFill>
                  <a:schemeClr val="bg1">
                    <a:lumMod val="50000"/>
                  </a:schemeClr>
                </a:solidFill>
                <a:latin typeface="ＭＳ Ｐゴシック" panose="020B0600070205080204" pitchFamily="50" charset="-128"/>
                <a:ea typeface="ＭＳ Ｐゴシック" panose="020B0600070205080204" pitchFamily="50" charset="-128"/>
              </a:rPr>
              <a:t>）</a:t>
            </a:r>
            <a:endParaRPr lang="en-US" altLang="ja-JP" dirty="0">
              <a:solidFill>
                <a:schemeClr val="bg1">
                  <a:lumMod val="50000"/>
                </a:schemeClr>
              </a:solidFill>
              <a:latin typeface="ＭＳ Ｐゴシック" panose="020B0600070205080204" pitchFamily="50" charset="-128"/>
              <a:ea typeface="ＭＳ Ｐゴシック" panose="020B0600070205080204" pitchFamily="50" charset="-128"/>
            </a:endParaRPr>
          </a:p>
          <a:p>
            <a:pPr lvl="0"/>
            <a:endParaRPr lang="en-US" altLang="ja-JP" dirty="0">
              <a:solidFill>
                <a:schemeClr val="bg1">
                  <a:lumMod val="50000"/>
                </a:schemeClr>
              </a:solidFill>
              <a:latin typeface="ＭＳ Ｐゴシック" panose="020B0600070205080204" pitchFamily="50" charset="-128"/>
              <a:ea typeface="ＭＳ Ｐゴシック" panose="020B0600070205080204" pitchFamily="50" charset="-128"/>
            </a:endParaRPr>
          </a:p>
          <a:p>
            <a:pPr lvl="0"/>
            <a:r>
              <a:rPr lang="ja-JP" altLang="en-US" sz="2000" dirty="0">
                <a:latin typeface="ＭＳ Ｐゴシック" panose="020B0600070205080204" pitchFamily="50" charset="-128"/>
                <a:ea typeface="ＭＳ Ｐゴシック" panose="020B0600070205080204" pitchFamily="50" charset="-128"/>
              </a:rPr>
              <a:t>･クチコミには量と</a:t>
            </a:r>
            <a:r>
              <a:rPr lang="ja-JP" altLang="en-US" sz="2000" dirty="0">
                <a:solidFill>
                  <a:srgbClr val="FF0000"/>
                </a:solidFill>
                <a:latin typeface="ＭＳ Ｐゴシック" panose="020B0600070205080204" pitchFamily="50" charset="-128"/>
                <a:ea typeface="ＭＳ Ｐゴシック" panose="020B0600070205080204" pitchFamily="50" charset="-128"/>
              </a:rPr>
              <a:t>感情価</a:t>
            </a:r>
            <a:r>
              <a:rPr lang="ja-JP" altLang="en-US" sz="2000" dirty="0">
                <a:latin typeface="ＭＳ Ｐゴシック" panose="020B0600070205080204" pitchFamily="50" charset="-128"/>
                <a:ea typeface="ＭＳ Ｐゴシック" panose="020B0600070205080204" pitchFamily="50" charset="-128"/>
              </a:rPr>
              <a:t>の２つの重要な要素がある</a:t>
            </a:r>
            <a:r>
              <a:rPr lang="ja-JP" altLang="en-US" dirty="0">
                <a:solidFill>
                  <a:schemeClr val="bg1">
                    <a:lumMod val="50000"/>
                  </a:schemeClr>
                </a:solidFill>
                <a:latin typeface="ＭＳ Ｐゴシック" panose="020B0600070205080204" pitchFamily="50" charset="-128"/>
                <a:ea typeface="ＭＳ Ｐゴシック" panose="020B0600070205080204" pitchFamily="50" charset="-128"/>
              </a:rPr>
              <a:t>（</a:t>
            </a:r>
            <a:r>
              <a:rPr lang="en-US" altLang="ja-JP" dirty="0" err="1">
                <a:solidFill>
                  <a:schemeClr val="bg1">
                    <a:lumMod val="50000"/>
                  </a:schemeClr>
                </a:solidFill>
                <a:latin typeface="ＭＳ Ｐゴシック" panose="020B0600070205080204" pitchFamily="50" charset="-128"/>
                <a:ea typeface="ＭＳ Ｐゴシック" panose="020B0600070205080204" pitchFamily="50" charset="-128"/>
              </a:rPr>
              <a:t>Neelamegham</a:t>
            </a:r>
            <a:r>
              <a:rPr lang="en-US" altLang="ja-JP" dirty="0">
                <a:solidFill>
                  <a:schemeClr val="bg1">
                    <a:lumMod val="50000"/>
                  </a:schemeClr>
                </a:solidFill>
                <a:latin typeface="ＭＳ Ｐゴシック" panose="020B0600070205080204" pitchFamily="50" charset="-128"/>
                <a:ea typeface="ＭＳ Ｐゴシック" panose="020B0600070205080204" pitchFamily="50" charset="-128"/>
              </a:rPr>
              <a:t> and Jain.1999</a:t>
            </a:r>
            <a:r>
              <a:rPr lang="ja-JP" altLang="en-US" dirty="0">
                <a:solidFill>
                  <a:schemeClr val="bg1">
                    <a:lumMod val="50000"/>
                  </a:schemeClr>
                </a:solidFill>
                <a:latin typeface="ＭＳ Ｐゴシック" panose="020B0600070205080204" pitchFamily="50" charset="-128"/>
                <a:ea typeface="ＭＳ Ｐゴシック" panose="020B0600070205080204" pitchFamily="50" charset="-128"/>
              </a:rPr>
              <a:t>）</a:t>
            </a:r>
            <a:endParaRPr lang="en-US" altLang="ja-JP" dirty="0">
              <a:solidFill>
                <a:schemeClr val="bg1">
                  <a:lumMod val="50000"/>
                </a:schemeClr>
              </a:solidFill>
              <a:latin typeface="ＭＳ Ｐゴシック" panose="020B0600070205080204" pitchFamily="50" charset="-128"/>
              <a:ea typeface="ＭＳ Ｐゴシック" panose="020B0600070205080204" pitchFamily="50" charset="-128"/>
            </a:endParaRPr>
          </a:p>
        </p:txBody>
      </p:sp>
      <p:cxnSp>
        <p:nvCxnSpPr>
          <p:cNvPr id="9" name="直線コネクタ 8">
            <a:extLst>
              <a:ext uri="{FF2B5EF4-FFF2-40B4-BE49-F238E27FC236}">
                <a16:creationId xmlns:a16="http://schemas.microsoft.com/office/drawing/2014/main" xmlns="" id="{A3F69CF1-8451-4981-8CA5-69BA7F2B09E5}"/>
              </a:ext>
            </a:extLst>
          </p:cNvPr>
          <p:cNvCxnSpPr>
            <a:cxnSpLocks/>
          </p:cNvCxnSpPr>
          <p:nvPr/>
        </p:nvCxnSpPr>
        <p:spPr>
          <a:xfrm>
            <a:off x="614597" y="616757"/>
            <a:ext cx="0" cy="839449"/>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grpSp>
        <p:nvGrpSpPr>
          <p:cNvPr id="12" name="グループ化 11">
            <a:extLst>
              <a:ext uri="{FF2B5EF4-FFF2-40B4-BE49-F238E27FC236}">
                <a16:creationId xmlns:a16="http://schemas.microsoft.com/office/drawing/2014/main" xmlns="" id="{097345D0-59EC-430F-97D9-767C3DE4F497}"/>
              </a:ext>
            </a:extLst>
          </p:cNvPr>
          <p:cNvGrpSpPr/>
          <p:nvPr/>
        </p:nvGrpSpPr>
        <p:grpSpPr>
          <a:xfrm>
            <a:off x="4023622" y="3985707"/>
            <a:ext cx="4144754" cy="1605248"/>
            <a:chOff x="4023620" y="4491363"/>
            <a:chExt cx="4144754" cy="1605248"/>
          </a:xfrm>
        </p:grpSpPr>
        <p:pic>
          <p:nvPicPr>
            <p:cNvPr id="10" name="図 9">
              <a:extLst>
                <a:ext uri="{FF2B5EF4-FFF2-40B4-BE49-F238E27FC236}">
                  <a16:creationId xmlns:a16="http://schemas.microsoft.com/office/drawing/2014/main" xmlns="" id="{8E33E4D6-85C2-45F2-A911-F41B7A9097D6}"/>
                </a:ext>
              </a:extLst>
            </p:cNvPr>
            <p:cNvPicPr>
              <a:picLocks noChangeAspect="1"/>
            </p:cNvPicPr>
            <p:nvPr/>
          </p:nvPicPr>
          <p:blipFill rotWithShape="1">
            <a:blip r:embed="rId2"/>
            <a:srcRect l="38079" t="27967" r="37878" b="34815"/>
            <a:stretch/>
          </p:blipFill>
          <p:spPr>
            <a:xfrm>
              <a:off x="5551845" y="4491363"/>
              <a:ext cx="1088304" cy="1605248"/>
            </a:xfrm>
            <a:prstGeom prst="rect">
              <a:avLst/>
            </a:prstGeom>
          </p:spPr>
        </p:pic>
        <p:sp>
          <p:nvSpPr>
            <p:cNvPr id="11" name="正方形/長方形 10">
              <a:extLst>
                <a:ext uri="{FF2B5EF4-FFF2-40B4-BE49-F238E27FC236}">
                  <a16:creationId xmlns:a16="http://schemas.microsoft.com/office/drawing/2014/main" xmlns="" id="{22594CDA-631D-4EC2-AACD-B432DF92F46B}"/>
                </a:ext>
              </a:extLst>
            </p:cNvPr>
            <p:cNvSpPr/>
            <p:nvPr/>
          </p:nvSpPr>
          <p:spPr>
            <a:xfrm>
              <a:off x="4023620" y="5063154"/>
              <a:ext cx="4144754" cy="461665"/>
            </a:xfrm>
            <a:prstGeom prst="rect">
              <a:avLst/>
            </a:prstGeom>
          </p:spPr>
          <p:txBody>
            <a:bodyPr wrap="square">
              <a:spAutoFit/>
            </a:bodyPr>
            <a:lstStyle/>
            <a:p>
              <a:pPr algn="ctr"/>
              <a:r>
                <a:rPr lang="ja-JP" altLang="en-US" sz="2400" dirty="0">
                  <a:latin typeface="ＭＳ Ｐゴシック" panose="020B0600070205080204" pitchFamily="50" charset="-128"/>
                  <a:ea typeface="ＭＳ Ｐゴシック" panose="020B0600070205080204" pitchFamily="50" charset="-128"/>
                </a:rPr>
                <a:t>この感情価とは何だろうか？</a:t>
              </a:r>
              <a:endParaRPr lang="en-US" altLang="ja-JP" sz="2400" dirty="0">
                <a:latin typeface="ＭＳ Ｐゴシック" panose="020B0600070205080204" pitchFamily="50" charset="-128"/>
                <a:ea typeface="ＭＳ Ｐゴシック" panose="020B0600070205080204" pitchFamily="50" charset="-128"/>
              </a:endParaRPr>
            </a:p>
          </p:txBody>
        </p:sp>
      </p:grpSp>
    </p:spTree>
    <p:extLst>
      <p:ext uri="{BB962C8B-B14F-4D97-AF65-F5344CB8AC3E}">
        <p14:creationId xmlns:p14="http://schemas.microsoft.com/office/powerpoint/2010/main" val="7003267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animEffect transition="in" filter="fade">
                                      <p:cBhvr>
                                        <p:cTn id="11" dur="500"/>
                                        <p:tgtEl>
                                          <p:spTgt spid="6">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fade">
                                      <p:cBhvr>
                                        <p:cTn id="16"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D8153A1B-A61C-4E96-B3AC-A8EBFD6C04ED}"/>
              </a:ext>
            </a:extLst>
          </p:cNvPr>
          <p:cNvSpPr>
            <a:spLocks noGrp="1"/>
          </p:cNvSpPr>
          <p:nvPr>
            <p:ph type="title"/>
          </p:nvPr>
        </p:nvSpPr>
        <p:spPr/>
        <p:txBody>
          <a:bodyPr/>
          <a:lstStyle/>
          <a:p>
            <a:r>
              <a:rPr kumimoji="1" lang="ja-JP" altLang="en-US" dirty="0">
                <a:latin typeface="ＭＳ Ｐゴシック" panose="020B0600070205080204" pitchFamily="50" charset="-128"/>
                <a:ea typeface="ＭＳ Ｐゴシック" panose="020B0600070205080204" pitchFamily="50" charset="-128"/>
              </a:rPr>
              <a:t>現状分析</a:t>
            </a:r>
          </a:p>
        </p:txBody>
      </p:sp>
      <p:sp>
        <p:nvSpPr>
          <p:cNvPr id="4" name="スライド番号プレースホルダー 3">
            <a:extLst>
              <a:ext uri="{FF2B5EF4-FFF2-40B4-BE49-F238E27FC236}">
                <a16:creationId xmlns:a16="http://schemas.microsoft.com/office/drawing/2014/main" xmlns="" id="{F3E8639A-CF42-48C5-9852-2FAA021D20B7}"/>
              </a:ext>
            </a:extLst>
          </p:cNvPr>
          <p:cNvSpPr>
            <a:spLocks noGrp="1"/>
          </p:cNvSpPr>
          <p:nvPr>
            <p:ph type="sldNum" sz="quarter" idx="12"/>
          </p:nvPr>
        </p:nvSpPr>
        <p:spPr/>
        <p:txBody>
          <a:bodyPr/>
          <a:lstStyle/>
          <a:p>
            <a:fld id="{5620E6CF-7497-4561-96CF-47B14CA33FFA}" type="slidenum">
              <a:rPr kumimoji="1" lang="ja-JP" altLang="en-US" smtClean="0"/>
              <a:t>13</a:t>
            </a:fld>
            <a:endParaRPr kumimoji="1" lang="ja-JP" altLang="en-US"/>
          </a:p>
        </p:txBody>
      </p:sp>
      <p:sp>
        <p:nvSpPr>
          <p:cNvPr id="3" name="テキスト ボックス 2">
            <a:extLst>
              <a:ext uri="{FF2B5EF4-FFF2-40B4-BE49-F238E27FC236}">
                <a16:creationId xmlns:a16="http://schemas.microsoft.com/office/drawing/2014/main" xmlns="" id="{8C818788-5C1F-47F4-B49B-734389A3BA79}"/>
              </a:ext>
            </a:extLst>
          </p:cNvPr>
          <p:cNvSpPr txBox="1"/>
          <p:nvPr/>
        </p:nvSpPr>
        <p:spPr>
          <a:xfrm>
            <a:off x="838200" y="1690688"/>
            <a:ext cx="1693628" cy="400110"/>
          </a:xfrm>
          <a:prstGeom prst="rect">
            <a:avLst/>
          </a:prstGeom>
          <a:noFill/>
        </p:spPr>
        <p:txBody>
          <a:bodyPr wrap="square" rtlCol="0">
            <a:spAutoFit/>
          </a:bodyPr>
          <a:lstStyle/>
          <a:p>
            <a:r>
              <a:rPr lang="ja-JP" altLang="en-US" sz="2000" dirty="0">
                <a:latin typeface="ＭＳ Ｐゴシック" panose="020B0600070205080204" pitchFamily="50" charset="-128"/>
                <a:ea typeface="ＭＳ Ｐゴシック" panose="020B0600070205080204" pitchFamily="50" charset="-128"/>
              </a:rPr>
              <a:t>感情価</a:t>
            </a:r>
            <a:r>
              <a:rPr kumimoji="1" lang="ja-JP" altLang="en-US" sz="2000" dirty="0">
                <a:latin typeface="ＭＳ Ｐゴシック" panose="020B0600070205080204" pitchFamily="50" charset="-128"/>
                <a:ea typeface="ＭＳ Ｐゴシック" panose="020B0600070205080204" pitchFamily="50" charset="-128"/>
              </a:rPr>
              <a:t>とは</a:t>
            </a:r>
            <a:r>
              <a:rPr kumimoji="1" lang="en-US" altLang="ja-JP" sz="2000" dirty="0">
                <a:latin typeface="ＭＳ Ｐゴシック" panose="020B0600070205080204" pitchFamily="50" charset="-128"/>
                <a:ea typeface="ＭＳ Ｐゴシック" panose="020B0600070205080204" pitchFamily="50" charset="-128"/>
              </a:rPr>
              <a:t>...</a:t>
            </a:r>
            <a:endParaRPr kumimoji="1" lang="ja-JP" altLang="en-US" sz="2000" dirty="0">
              <a:latin typeface="ＭＳ Ｐゴシック" panose="020B0600070205080204" pitchFamily="50" charset="-128"/>
              <a:ea typeface="ＭＳ Ｐゴシック" panose="020B0600070205080204" pitchFamily="50" charset="-128"/>
            </a:endParaRPr>
          </a:p>
        </p:txBody>
      </p:sp>
      <p:sp>
        <p:nvSpPr>
          <p:cNvPr id="6" name="テキスト ボックス 5">
            <a:extLst>
              <a:ext uri="{FF2B5EF4-FFF2-40B4-BE49-F238E27FC236}">
                <a16:creationId xmlns:a16="http://schemas.microsoft.com/office/drawing/2014/main" xmlns="" id="{E9CF3787-143D-497E-B52E-9D77F2133255}"/>
              </a:ext>
            </a:extLst>
          </p:cNvPr>
          <p:cNvSpPr txBox="1"/>
          <p:nvPr/>
        </p:nvSpPr>
        <p:spPr>
          <a:xfrm>
            <a:off x="4709186" y="1917338"/>
            <a:ext cx="2773603" cy="461665"/>
          </a:xfrm>
          <a:prstGeom prst="rect">
            <a:avLst/>
          </a:prstGeom>
          <a:noFill/>
        </p:spPr>
        <p:txBody>
          <a:bodyPr wrap="square" rtlCol="0">
            <a:spAutoFit/>
          </a:bodyPr>
          <a:lstStyle/>
          <a:p>
            <a:pPr algn="ctr"/>
            <a:r>
              <a:rPr kumimoji="1" lang="en-US" altLang="ja-JP" sz="2400" dirty="0">
                <a:solidFill>
                  <a:srgbClr val="00B050"/>
                </a:solidFill>
                <a:latin typeface="ＭＳ Ｐゴシック" panose="020B0600070205080204" pitchFamily="50" charset="-128"/>
                <a:ea typeface="ＭＳ Ｐゴシック" panose="020B0600070205080204" pitchFamily="50" charset="-128"/>
              </a:rPr>
              <a:t>｢Valence｣</a:t>
            </a:r>
            <a:r>
              <a:rPr kumimoji="1" lang="ja-JP" altLang="en-US" sz="2400" dirty="0">
                <a:solidFill>
                  <a:srgbClr val="00B050"/>
                </a:solidFill>
                <a:latin typeface="ＭＳ Ｐゴシック" panose="020B0600070205080204" pitchFamily="50" charset="-128"/>
                <a:ea typeface="ＭＳ Ｐゴシック" panose="020B0600070205080204" pitchFamily="50" charset="-128"/>
              </a:rPr>
              <a:t>＝</a:t>
            </a:r>
            <a:r>
              <a:rPr lang="ja-JP" altLang="en-US" sz="2400" dirty="0">
                <a:solidFill>
                  <a:srgbClr val="00B050"/>
                </a:solidFill>
                <a:latin typeface="ＭＳ Ｐゴシック" panose="020B0600070205080204" pitchFamily="50" charset="-128"/>
                <a:ea typeface="ＭＳ Ｐゴシック" panose="020B0600070205080204" pitchFamily="50" charset="-128"/>
              </a:rPr>
              <a:t>感情価</a:t>
            </a:r>
            <a:endParaRPr kumimoji="1" lang="ja-JP" altLang="en-US" sz="2400" dirty="0">
              <a:solidFill>
                <a:srgbClr val="00B050"/>
              </a:solidFill>
              <a:latin typeface="ＭＳ Ｐゴシック" panose="020B0600070205080204" pitchFamily="50" charset="-128"/>
              <a:ea typeface="ＭＳ Ｐゴシック" panose="020B0600070205080204" pitchFamily="50" charset="-128"/>
            </a:endParaRPr>
          </a:p>
        </p:txBody>
      </p:sp>
      <p:cxnSp>
        <p:nvCxnSpPr>
          <p:cNvPr id="10" name="直線コネクタ 9">
            <a:extLst>
              <a:ext uri="{FF2B5EF4-FFF2-40B4-BE49-F238E27FC236}">
                <a16:creationId xmlns:a16="http://schemas.microsoft.com/office/drawing/2014/main" xmlns="" id="{146E709D-7560-4303-910C-48F91BFA0926}"/>
              </a:ext>
            </a:extLst>
          </p:cNvPr>
          <p:cNvCxnSpPr>
            <a:cxnSpLocks/>
          </p:cNvCxnSpPr>
          <p:nvPr/>
        </p:nvCxnSpPr>
        <p:spPr>
          <a:xfrm>
            <a:off x="614597" y="616757"/>
            <a:ext cx="0" cy="839449"/>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sp>
        <p:nvSpPr>
          <p:cNvPr id="5" name="テキスト ボックス 4">
            <a:extLst>
              <a:ext uri="{FF2B5EF4-FFF2-40B4-BE49-F238E27FC236}">
                <a16:creationId xmlns:a16="http://schemas.microsoft.com/office/drawing/2014/main" xmlns="" id="{4B9511F8-B549-46F9-B937-1E1DAAD5C63F}"/>
              </a:ext>
            </a:extLst>
          </p:cNvPr>
          <p:cNvSpPr txBox="1"/>
          <p:nvPr/>
        </p:nvSpPr>
        <p:spPr>
          <a:xfrm>
            <a:off x="4155384" y="3236088"/>
            <a:ext cx="3881205" cy="400110"/>
          </a:xfrm>
          <a:prstGeom prst="rect">
            <a:avLst/>
          </a:prstGeom>
          <a:noFill/>
        </p:spPr>
        <p:txBody>
          <a:bodyPr wrap="square" rtlCol="0">
            <a:spAutoFit/>
          </a:bodyPr>
          <a:lstStyle/>
          <a:p>
            <a:pPr algn="ctr"/>
            <a:r>
              <a:rPr kumimoji="1" lang="ja-JP" altLang="en-US" sz="2000" u="sng" dirty="0">
                <a:latin typeface="ＭＳ Ｐゴシック" panose="020B0600070205080204" pitchFamily="50" charset="-128"/>
                <a:ea typeface="ＭＳ Ｐゴシック" panose="020B0600070205080204" pitchFamily="50" charset="-128"/>
              </a:rPr>
              <a:t>ポジティブとネガティブを表す指標</a:t>
            </a:r>
          </a:p>
        </p:txBody>
      </p:sp>
      <p:sp>
        <p:nvSpPr>
          <p:cNvPr id="12" name="二等辺三角形 11">
            <a:extLst>
              <a:ext uri="{FF2B5EF4-FFF2-40B4-BE49-F238E27FC236}">
                <a16:creationId xmlns:a16="http://schemas.microsoft.com/office/drawing/2014/main" xmlns="" id="{D927B2A5-6071-4B41-ACEF-7A27D6D8FD17}"/>
              </a:ext>
            </a:extLst>
          </p:cNvPr>
          <p:cNvSpPr/>
          <p:nvPr/>
        </p:nvSpPr>
        <p:spPr>
          <a:xfrm rot="10800000">
            <a:off x="5597944" y="2576714"/>
            <a:ext cx="996086" cy="461664"/>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テキスト ボックス 12">
            <a:extLst>
              <a:ext uri="{FF2B5EF4-FFF2-40B4-BE49-F238E27FC236}">
                <a16:creationId xmlns:a16="http://schemas.microsoft.com/office/drawing/2014/main" xmlns="" id="{7FB4D342-9D41-475F-86E6-B73A9788DED3}"/>
              </a:ext>
            </a:extLst>
          </p:cNvPr>
          <p:cNvSpPr txBox="1"/>
          <p:nvPr/>
        </p:nvSpPr>
        <p:spPr>
          <a:xfrm>
            <a:off x="8213502" y="3236088"/>
            <a:ext cx="1394085" cy="400110"/>
          </a:xfrm>
          <a:prstGeom prst="rect">
            <a:avLst/>
          </a:prstGeom>
          <a:noFill/>
        </p:spPr>
        <p:txBody>
          <a:bodyPr wrap="square" rtlCol="0">
            <a:spAutoFit/>
          </a:bodyPr>
          <a:lstStyle/>
          <a:p>
            <a:r>
              <a:rPr kumimoji="1" lang="ja-JP" altLang="en-US" sz="2000" dirty="0">
                <a:latin typeface="ＭＳ Ｐゴシック" panose="020B0600070205080204" pitchFamily="50" charset="-128"/>
                <a:ea typeface="ＭＳ Ｐゴシック" panose="020B0600070205080204" pitchFamily="50" charset="-128"/>
              </a:rPr>
              <a:t>と解釈する</a:t>
            </a:r>
          </a:p>
        </p:txBody>
      </p:sp>
      <p:sp>
        <p:nvSpPr>
          <p:cNvPr id="8" name="テキスト ボックス 7">
            <a:extLst>
              <a:ext uri="{FF2B5EF4-FFF2-40B4-BE49-F238E27FC236}">
                <a16:creationId xmlns:a16="http://schemas.microsoft.com/office/drawing/2014/main" xmlns="" id="{E80215AD-6E4A-41A5-B3F5-FE4A17C798EA}"/>
              </a:ext>
            </a:extLst>
          </p:cNvPr>
          <p:cNvSpPr txBox="1"/>
          <p:nvPr/>
        </p:nvSpPr>
        <p:spPr>
          <a:xfrm>
            <a:off x="838200" y="4033780"/>
            <a:ext cx="3511163" cy="400110"/>
          </a:xfrm>
          <a:prstGeom prst="rect">
            <a:avLst/>
          </a:prstGeom>
          <a:noFill/>
        </p:spPr>
        <p:txBody>
          <a:bodyPr wrap="square" rtlCol="0">
            <a:spAutoFit/>
          </a:bodyPr>
          <a:lstStyle/>
          <a:p>
            <a:r>
              <a:rPr kumimoji="1" lang="ja-JP" altLang="en-US" sz="2000" dirty="0">
                <a:latin typeface="ＭＳ Ｐゴシック" panose="020B0600070205080204" pitchFamily="50" charset="-128"/>
                <a:ea typeface="ＭＳ Ｐゴシック" panose="020B0600070205080204" pitchFamily="50" charset="-128"/>
              </a:rPr>
              <a:t>本研究ではこのように定義する　</a:t>
            </a:r>
            <a:endParaRPr kumimoji="1" lang="en-US" altLang="ja-JP" sz="2000" dirty="0">
              <a:latin typeface="ＭＳ Ｐゴシック" panose="020B0600070205080204" pitchFamily="50" charset="-128"/>
              <a:ea typeface="ＭＳ Ｐゴシック" panose="020B0600070205080204" pitchFamily="50" charset="-128"/>
            </a:endParaRPr>
          </a:p>
        </p:txBody>
      </p:sp>
      <p:grpSp>
        <p:nvGrpSpPr>
          <p:cNvPr id="22" name="グループ化 21">
            <a:extLst>
              <a:ext uri="{FF2B5EF4-FFF2-40B4-BE49-F238E27FC236}">
                <a16:creationId xmlns:a16="http://schemas.microsoft.com/office/drawing/2014/main" xmlns="" id="{62102F3A-C690-4D3C-AA45-3B2A979C8E75}"/>
              </a:ext>
            </a:extLst>
          </p:cNvPr>
          <p:cNvGrpSpPr/>
          <p:nvPr/>
        </p:nvGrpSpPr>
        <p:grpSpPr>
          <a:xfrm>
            <a:off x="2359204" y="4528346"/>
            <a:ext cx="7473564" cy="1543369"/>
            <a:chOff x="2359206" y="4812981"/>
            <a:chExt cx="7473564" cy="1543369"/>
          </a:xfrm>
        </p:grpSpPr>
        <p:sp>
          <p:nvSpPr>
            <p:cNvPr id="19" name="四角形: 角を丸くする 18">
              <a:extLst>
                <a:ext uri="{FF2B5EF4-FFF2-40B4-BE49-F238E27FC236}">
                  <a16:creationId xmlns:a16="http://schemas.microsoft.com/office/drawing/2014/main" xmlns="" id="{B31FE828-6EDF-44A9-A2E3-7966C4C96637}"/>
                </a:ext>
              </a:extLst>
            </p:cNvPr>
            <p:cNvSpPr/>
            <p:nvPr/>
          </p:nvSpPr>
          <p:spPr>
            <a:xfrm>
              <a:off x="2359206" y="4812981"/>
              <a:ext cx="7473564" cy="1543369"/>
            </a:xfrm>
            <a:prstGeom prst="roundRect">
              <a:avLst/>
            </a:prstGeom>
            <a:solidFill>
              <a:schemeClr val="bg1">
                <a:lumMod val="9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a:extLst>
                <a:ext uri="{FF2B5EF4-FFF2-40B4-BE49-F238E27FC236}">
                  <a16:creationId xmlns:a16="http://schemas.microsoft.com/office/drawing/2014/main" xmlns="" id="{EBBAD986-3DFC-4199-BBB9-3E9670F57FC6}"/>
                </a:ext>
              </a:extLst>
            </p:cNvPr>
            <p:cNvSpPr txBox="1"/>
            <p:nvPr/>
          </p:nvSpPr>
          <p:spPr>
            <a:xfrm>
              <a:off x="3040712" y="5715403"/>
              <a:ext cx="2754490" cy="461665"/>
            </a:xfrm>
            <a:prstGeom prst="rect">
              <a:avLst/>
            </a:prstGeom>
            <a:noFill/>
          </p:spPr>
          <p:txBody>
            <a:bodyPr wrap="square" rtlCol="0">
              <a:spAutoFit/>
            </a:bodyPr>
            <a:lstStyle/>
            <a:p>
              <a:pPr algn="ctr"/>
              <a:r>
                <a:rPr kumimoji="1" lang="ja-JP" altLang="en-US" sz="2400" dirty="0">
                  <a:latin typeface="ＭＳ Ｐゴシック" panose="020B0600070205080204" pitchFamily="50" charset="-128"/>
                  <a:ea typeface="ＭＳ Ｐゴシック" panose="020B0600070205080204" pitchFamily="50" charset="-128"/>
                </a:rPr>
                <a:t>否定的な感情価</a:t>
              </a:r>
            </a:p>
          </p:txBody>
        </p:sp>
        <p:sp>
          <p:nvSpPr>
            <p:cNvPr id="14" name="テキスト ボックス 13">
              <a:extLst>
                <a:ext uri="{FF2B5EF4-FFF2-40B4-BE49-F238E27FC236}">
                  <a16:creationId xmlns:a16="http://schemas.microsoft.com/office/drawing/2014/main" xmlns="" id="{EF7038F1-5FA1-4473-93E8-D30ECEEFF725}"/>
                </a:ext>
              </a:extLst>
            </p:cNvPr>
            <p:cNvSpPr txBox="1"/>
            <p:nvPr/>
          </p:nvSpPr>
          <p:spPr>
            <a:xfrm>
              <a:off x="6408089" y="5723902"/>
              <a:ext cx="2743199" cy="461665"/>
            </a:xfrm>
            <a:prstGeom prst="rect">
              <a:avLst/>
            </a:prstGeom>
            <a:noFill/>
          </p:spPr>
          <p:txBody>
            <a:bodyPr wrap="square" rtlCol="0">
              <a:spAutoFit/>
            </a:bodyPr>
            <a:lstStyle/>
            <a:p>
              <a:pPr algn="ctr"/>
              <a:r>
                <a:rPr kumimoji="1" lang="ja-JP" altLang="en-US" sz="2400" dirty="0">
                  <a:latin typeface="ＭＳ Ｐゴシック" panose="020B0600070205080204" pitchFamily="50" charset="-128"/>
                  <a:ea typeface="ＭＳ Ｐゴシック" panose="020B0600070205080204" pitchFamily="50" charset="-128"/>
                </a:rPr>
                <a:t>肯定的な感情価</a:t>
              </a:r>
            </a:p>
          </p:txBody>
        </p:sp>
        <p:sp>
          <p:nvSpPr>
            <p:cNvPr id="11" name="テキスト ボックス 10">
              <a:extLst>
                <a:ext uri="{FF2B5EF4-FFF2-40B4-BE49-F238E27FC236}">
                  <a16:creationId xmlns:a16="http://schemas.microsoft.com/office/drawing/2014/main" xmlns="" id="{CEFE0410-9879-4497-A174-58BA72441C77}"/>
                </a:ext>
              </a:extLst>
            </p:cNvPr>
            <p:cNvSpPr txBox="1"/>
            <p:nvPr/>
          </p:nvSpPr>
          <p:spPr>
            <a:xfrm>
              <a:off x="3853414" y="4957221"/>
              <a:ext cx="1129086" cy="400110"/>
            </a:xfrm>
            <a:prstGeom prst="rect">
              <a:avLst/>
            </a:prstGeom>
            <a:noFill/>
          </p:spPr>
          <p:txBody>
            <a:bodyPr wrap="square" rtlCol="0">
              <a:spAutoFit/>
            </a:bodyPr>
            <a:lstStyle/>
            <a:p>
              <a:r>
                <a:rPr kumimoji="1" lang="ja-JP" altLang="en-US" sz="2000" dirty="0">
                  <a:latin typeface="ＭＳ Ｐゴシック" panose="020B0600070205080204" pitchFamily="50" charset="-128"/>
                  <a:ea typeface="ＭＳ Ｐゴシック" panose="020B0600070205080204" pitchFamily="50" charset="-128"/>
                </a:rPr>
                <a:t>星２以下</a:t>
              </a:r>
            </a:p>
          </p:txBody>
        </p:sp>
        <p:sp>
          <p:nvSpPr>
            <p:cNvPr id="18" name="テキスト ボックス 17">
              <a:extLst>
                <a:ext uri="{FF2B5EF4-FFF2-40B4-BE49-F238E27FC236}">
                  <a16:creationId xmlns:a16="http://schemas.microsoft.com/office/drawing/2014/main" xmlns="" id="{9AA28C02-664C-44A3-8297-5F6B40D884F6}"/>
                </a:ext>
              </a:extLst>
            </p:cNvPr>
            <p:cNvSpPr txBox="1"/>
            <p:nvPr/>
          </p:nvSpPr>
          <p:spPr>
            <a:xfrm>
              <a:off x="7215145" y="4957272"/>
              <a:ext cx="1129086" cy="400110"/>
            </a:xfrm>
            <a:prstGeom prst="rect">
              <a:avLst/>
            </a:prstGeom>
            <a:noFill/>
          </p:spPr>
          <p:txBody>
            <a:bodyPr wrap="square" rtlCol="0">
              <a:spAutoFit/>
            </a:bodyPr>
            <a:lstStyle/>
            <a:p>
              <a:r>
                <a:rPr kumimoji="1" lang="ja-JP" altLang="en-US" sz="2000" dirty="0">
                  <a:latin typeface="ＭＳ Ｐゴシック" panose="020B0600070205080204" pitchFamily="50" charset="-128"/>
                  <a:ea typeface="ＭＳ Ｐゴシック" panose="020B0600070205080204" pitchFamily="50" charset="-128"/>
                </a:rPr>
                <a:t>星４以上</a:t>
              </a:r>
            </a:p>
          </p:txBody>
        </p:sp>
        <p:sp>
          <p:nvSpPr>
            <p:cNvPr id="20" name="二等辺三角形 19">
              <a:extLst>
                <a:ext uri="{FF2B5EF4-FFF2-40B4-BE49-F238E27FC236}">
                  <a16:creationId xmlns:a16="http://schemas.microsoft.com/office/drawing/2014/main" xmlns="" id="{7813CED3-5278-4671-B338-0EAE169B222F}"/>
                </a:ext>
              </a:extLst>
            </p:cNvPr>
            <p:cNvSpPr/>
            <p:nvPr/>
          </p:nvSpPr>
          <p:spPr>
            <a:xfrm rot="10800000">
              <a:off x="4138313" y="5435278"/>
              <a:ext cx="559287" cy="288624"/>
            </a:xfrm>
            <a:prstGeom prst="triangle">
              <a:avLst/>
            </a:prstGeom>
            <a:solidFill>
              <a:schemeClr val="bg1">
                <a:lumMod val="6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二等辺三角形 20">
              <a:extLst>
                <a:ext uri="{FF2B5EF4-FFF2-40B4-BE49-F238E27FC236}">
                  <a16:creationId xmlns:a16="http://schemas.microsoft.com/office/drawing/2014/main" xmlns="" id="{8B640BA6-6163-44E1-9F45-D752077C172B}"/>
                </a:ext>
              </a:extLst>
            </p:cNvPr>
            <p:cNvSpPr/>
            <p:nvPr/>
          </p:nvSpPr>
          <p:spPr>
            <a:xfrm rot="10800000">
              <a:off x="7500044" y="5440353"/>
              <a:ext cx="559287" cy="288624"/>
            </a:xfrm>
            <a:prstGeom prst="triangle">
              <a:avLst/>
            </a:prstGeom>
            <a:solidFill>
              <a:schemeClr val="bg1">
                <a:lumMod val="6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Tree>
    <p:extLst>
      <p:ext uri="{BB962C8B-B14F-4D97-AF65-F5344CB8AC3E}">
        <p14:creationId xmlns:p14="http://schemas.microsoft.com/office/powerpoint/2010/main" val="16635589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up)">
                                      <p:cBhvr>
                                        <p:cTn id="7" dur="500"/>
                                        <p:tgtEl>
                                          <p:spTgt spid="1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500"/>
                                        <p:tgtEl>
                                          <p:spTgt spid="13"/>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par>
                                <p:cTn id="20" presetID="10" presetClass="entr" presetSubtype="0" fill="hold" nodeType="with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fade">
                                      <p:cBhvr>
                                        <p:cTn id="2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2" grpId="0" animBg="1"/>
      <p:bldP spid="13" grpId="0"/>
      <p:bldP spid="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a:extLst>
              <a:ext uri="{FF2B5EF4-FFF2-40B4-BE49-F238E27FC236}">
                <a16:creationId xmlns:a16="http://schemas.microsoft.com/office/drawing/2014/main" xmlns="" id="{71431328-3EB1-4DF0-BA3C-5F9324DF9E1A}"/>
              </a:ext>
            </a:extLst>
          </p:cNvPr>
          <p:cNvSpPr>
            <a:spLocks noGrp="1"/>
          </p:cNvSpPr>
          <p:nvPr>
            <p:ph type="title"/>
          </p:nvPr>
        </p:nvSpPr>
        <p:spPr/>
        <p:txBody>
          <a:bodyPr/>
          <a:lstStyle/>
          <a:p>
            <a:r>
              <a:rPr kumimoji="1" lang="ja-JP" altLang="en-US" dirty="0">
                <a:latin typeface="ＭＳ Ｐゴシック" panose="020B0600070205080204" pitchFamily="50" charset="-128"/>
                <a:ea typeface="ＭＳ Ｐゴシック" panose="020B0600070205080204" pitchFamily="50" charset="-128"/>
              </a:rPr>
              <a:t>現状分析</a:t>
            </a:r>
          </a:p>
        </p:txBody>
      </p:sp>
      <p:sp>
        <p:nvSpPr>
          <p:cNvPr id="4" name="スライド番号プレースホルダー 3">
            <a:extLst>
              <a:ext uri="{FF2B5EF4-FFF2-40B4-BE49-F238E27FC236}">
                <a16:creationId xmlns:a16="http://schemas.microsoft.com/office/drawing/2014/main" xmlns="" id="{945679E8-9401-4C3F-BCE6-50FB491D735F}"/>
              </a:ext>
            </a:extLst>
          </p:cNvPr>
          <p:cNvSpPr>
            <a:spLocks noGrp="1"/>
          </p:cNvSpPr>
          <p:nvPr>
            <p:ph type="sldNum" sz="quarter" idx="12"/>
          </p:nvPr>
        </p:nvSpPr>
        <p:spPr/>
        <p:txBody>
          <a:bodyPr/>
          <a:lstStyle/>
          <a:p>
            <a:fld id="{BA79F292-4CF6-4809-9ABD-5DA47BEA204E}" type="slidenum">
              <a:rPr kumimoji="1" lang="ja-JP" altLang="en-US" smtClean="0"/>
              <a:t>14</a:t>
            </a:fld>
            <a:endParaRPr kumimoji="1" lang="ja-JP" altLang="en-US"/>
          </a:p>
        </p:txBody>
      </p:sp>
      <p:sp>
        <p:nvSpPr>
          <p:cNvPr id="11" name="テキスト ボックス 10">
            <a:extLst>
              <a:ext uri="{FF2B5EF4-FFF2-40B4-BE49-F238E27FC236}">
                <a16:creationId xmlns:a16="http://schemas.microsoft.com/office/drawing/2014/main" xmlns="" id="{56AFB649-4E3D-4701-B7C6-E21086487DD4}"/>
              </a:ext>
            </a:extLst>
          </p:cNvPr>
          <p:cNvSpPr txBox="1"/>
          <p:nvPr/>
        </p:nvSpPr>
        <p:spPr>
          <a:xfrm>
            <a:off x="838200" y="1690688"/>
            <a:ext cx="2787595" cy="400110"/>
          </a:xfrm>
          <a:prstGeom prst="rect">
            <a:avLst/>
          </a:prstGeom>
          <a:noFill/>
        </p:spPr>
        <p:txBody>
          <a:bodyPr wrap="square" rtlCol="0">
            <a:spAutoFit/>
          </a:bodyPr>
          <a:lstStyle/>
          <a:p>
            <a:pPr marL="342900" indent="-342900">
              <a:buFont typeface="Arial" panose="020B0604020202020204" pitchFamily="34" charset="0"/>
              <a:buChar char="•"/>
            </a:pPr>
            <a:r>
              <a:rPr lang="ja-JP" altLang="en-US" sz="2000" dirty="0">
                <a:latin typeface="ＭＳ Ｐゴシック" panose="020B0600070205080204" pitchFamily="50" charset="-128"/>
                <a:ea typeface="ＭＳ Ｐゴシック" panose="020B0600070205080204" pitchFamily="50" charset="-128"/>
              </a:rPr>
              <a:t>感情価</a:t>
            </a:r>
            <a:r>
              <a:rPr kumimoji="1" lang="ja-JP" altLang="en-US" sz="2000" dirty="0">
                <a:latin typeface="ＭＳ Ｐゴシック" panose="020B0600070205080204" pitchFamily="50" charset="-128"/>
                <a:ea typeface="ＭＳ Ｐゴシック" panose="020B0600070205080204" pitchFamily="50" charset="-128"/>
              </a:rPr>
              <a:t>に関する論文</a:t>
            </a:r>
          </a:p>
        </p:txBody>
      </p:sp>
      <p:sp>
        <p:nvSpPr>
          <p:cNvPr id="7" name="テキスト ボックス 6">
            <a:extLst>
              <a:ext uri="{FF2B5EF4-FFF2-40B4-BE49-F238E27FC236}">
                <a16:creationId xmlns:a16="http://schemas.microsoft.com/office/drawing/2014/main" xmlns="" id="{12B09D66-E552-44AE-866B-4A5EC8206B5D}"/>
              </a:ext>
            </a:extLst>
          </p:cNvPr>
          <p:cNvSpPr txBox="1"/>
          <p:nvPr/>
        </p:nvSpPr>
        <p:spPr>
          <a:xfrm>
            <a:off x="1677751" y="5133036"/>
            <a:ext cx="8304449" cy="461665"/>
          </a:xfrm>
          <a:prstGeom prst="rect">
            <a:avLst/>
          </a:prstGeom>
          <a:noFill/>
        </p:spPr>
        <p:txBody>
          <a:bodyPr wrap="square" rtlCol="0">
            <a:spAutoFit/>
          </a:bodyPr>
          <a:lstStyle/>
          <a:p>
            <a:r>
              <a:rPr lang="ja-JP" altLang="en-US" sz="2400" dirty="0">
                <a:solidFill>
                  <a:srgbClr val="FF0000"/>
                </a:solidFill>
                <a:latin typeface="ＭＳ Ｐゴシック" panose="020B0600070205080204" pitchFamily="50" charset="-128"/>
                <a:ea typeface="ＭＳ Ｐゴシック" panose="020B0600070205080204" pitchFamily="50" charset="-128"/>
              </a:rPr>
              <a:t>感情価</a:t>
            </a:r>
            <a:r>
              <a:rPr kumimoji="1" lang="ja-JP" altLang="en-US" sz="2400" dirty="0">
                <a:latin typeface="ＭＳ Ｐゴシック" panose="020B0600070205080204" pitchFamily="50" charset="-128"/>
                <a:ea typeface="ＭＳ Ｐゴシック" panose="020B0600070205080204" pitchFamily="50" charset="-128"/>
              </a:rPr>
              <a:t>は製品の売り上げに影響を与えるという論文が多かった</a:t>
            </a:r>
          </a:p>
        </p:txBody>
      </p:sp>
      <p:cxnSp>
        <p:nvCxnSpPr>
          <p:cNvPr id="8" name="直線コネクタ 7">
            <a:extLst>
              <a:ext uri="{FF2B5EF4-FFF2-40B4-BE49-F238E27FC236}">
                <a16:creationId xmlns:a16="http://schemas.microsoft.com/office/drawing/2014/main" xmlns="" id="{7E90D76A-C283-4087-923E-6FFA937C0B8C}"/>
              </a:ext>
            </a:extLst>
          </p:cNvPr>
          <p:cNvCxnSpPr>
            <a:cxnSpLocks/>
          </p:cNvCxnSpPr>
          <p:nvPr/>
        </p:nvCxnSpPr>
        <p:spPr>
          <a:xfrm>
            <a:off x="614597" y="616757"/>
            <a:ext cx="0" cy="839449"/>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sp>
        <p:nvSpPr>
          <p:cNvPr id="10" name="二等辺三角形 9">
            <a:extLst>
              <a:ext uri="{FF2B5EF4-FFF2-40B4-BE49-F238E27FC236}">
                <a16:creationId xmlns:a16="http://schemas.microsoft.com/office/drawing/2014/main" xmlns="" id="{F2D27AAB-F099-4E70-A332-8C1881841C21}"/>
              </a:ext>
            </a:extLst>
          </p:cNvPr>
          <p:cNvSpPr/>
          <p:nvPr/>
        </p:nvSpPr>
        <p:spPr>
          <a:xfrm rot="5400000">
            <a:off x="1049915" y="5198616"/>
            <a:ext cx="516338" cy="330507"/>
          </a:xfrm>
          <a:prstGeom prst="triangle">
            <a:avLst/>
          </a:prstGeom>
          <a:solidFill>
            <a:schemeClr val="accent1"/>
          </a:solid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 name="図 1">
            <a:extLst>
              <a:ext uri="{FF2B5EF4-FFF2-40B4-BE49-F238E27FC236}">
                <a16:creationId xmlns:a16="http://schemas.microsoft.com/office/drawing/2014/main" xmlns="" id="{2FF43337-691C-4566-928F-1947F71CECBB}"/>
              </a:ext>
            </a:extLst>
          </p:cNvPr>
          <p:cNvPicPr>
            <a:picLocks noChangeAspect="1"/>
          </p:cNvPicPr>
          <p:nvPr/>
        </p:nvPicPr>
        <p:blipFill>
          <a:blip r:embed="rId3"/>
          <a:stretch>
            <a:fillRect/>
          </a:stretch>
        </p:blipFill>
        <p:spPr>
          <a:xfrm>
            <a:off x="585059" y="2277377"/>
            <a:ext cx="11021882" cy="2492395"/>
          </a:xfrm>
          <a:prstGeom prst="rect">
            <a:avLst/>
          </a:prstGeom>
        </p:spPr>
      </p:pic>
    </p:spTree>
    <p:extLst>
      <p:ext uri="{BB962C8B-B14F-4D97-AF65-F5344CB8AC3E}">
        <p14:creationId xmlns:p14="http://schemas.microsoft.com/office/powerpoint/2010/main" val="17263922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fade">
                                      <p:cBhvr>
                                        <p:cTn id="11"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図 15">
            <a:extLst>
              <a:ext uri="{FF2B5EF4-FFF2-40B4-BE49-F238E27FC236}">
                <a16:creationId xmlns:a16="http://schemas.microsoft.com/office/drawing/2014/main" xmlns="" id="{2FC8DBC3-244E-4799-A190-EDBB44B6CC0E}"/>
              </a:ext>
            </a:extLst>
          </p:cNvPr>
          <p:cNvPicPr>
            <a:picLocks noChangeAspect="1"/>
          </p:cNvPicPr>
          <p:nvPr/>
        </p:nvPicPr>
        <p:blipFill rotWithShape="1">
          <a:blip r:embed="rId2"/>
          <a:srcRect l="38079" t="27967" r="37878" b="34815"/>
          <a:stretch/>
        </p:blipFill>
        <p:spPr>
          <a:xfrm>
            <a:off x="5562558" y="4845667"/>
            <a:ext cx="1057526" cy="1559851"/>
          </a:xfrm>
          <a:prstGeom prst="rect">
            <a:avLst/>
          </a:prstGeom>
        </p:spPr>
      </p:pic>
      <p:sp>
        <p:nvSpPr>
          <p:cNvPr id="2" name="タイトル 1">
            <a:extLst>
              <a:ext uri="{FF2B5EF4-FFF2-40B4-BE49-F238E27FC236}">
                <a16:creationId xmlns:a16="http://schemas.microsoft.com/office/drawing/2014/main" xmlns="" id="{B695AA55-0E44-4570-A2C9-E145A0B74F1F}"/>
              </a:ext>
            </a:extLst>
          </p:cNvPr>
          <p:cNvSpPr>
            <a:spLocks noGrp="1"/>
          </p:cNvSpPr>
          <p:nvPr>
            <p:ph type="title"/>
          </p:nvPr>
        </p:nvSpPr>
        <p:spPr/>
        <p:txBody>
          <a:bodyPr/>
          <a:lstStyle/>
          <a:p>
            <a:r>
              <a:rPr kumimoji="1" lang="ja-JP" altLang="en-US" dirty="0">
                <a:latin typeface="ＭＳ Ｐゴシック" panose="020B0600070205080204" pitchFamily="50" charset="-128"/>
                <a:ea typeface="ＭＳ Ｐゴシック" panose="020B0600070205080204" pitchFamily="50" charset="-128"/>
              </a:rPr>
              <a:t>現状分析</a:t>
            </a:r>
          </a:p>
        </p:txBody>
      </p:sp>
      <p:sp>
        <p:nvSpPr>
          <p:cNvPr id="3" name="スライド番号プレースホルダー 2">
            <a:extLst>
              <a:ext uri="{FF2B5EF4-FFF2-40B4-BE49-F238E27FC236}">
                <a16:creationId xmlns:a16="http://schemas.microsoft.com/office/drawing/2014/main" xmlns="" id="{2B5A2A68-7B7E-4D3C-96E1-05085FC55054}"/>
              </a:ext>
            </a:extLst>
          </p:cNvPr>
          <p:cNvSpPr>
            <a:spLocks noGrp="1"/>
          </p:cNvSpPr>
          <p:nvPr>
            <p:ph type="sldNum" sz="quarter" idx="12"/>
          </p:nvPr>
        </p:nvSpPr>
        <p:spPr>
          <a:xfrm>
            <a:off x="8606201" y="6362243"/>
            <a:ext cx="2743200" cy="365125"/>
          </a:xfrm>
        </p:spPr>
        <p:txBody>
          <a:bodyPr/>
          <a:lstStyle/>
          <a:p>
            <a:fld id="{5620E6CF-7497-4561-96CF-47B14CA33FFA}" type="slidenum">
              <a:rPr kumimoji="1" lang="ja-JP" altLang="en-US" smtClean="0"/>
              <a:t>15</a:t>
            </a:fld>
            <a:endParaRPr kumimoji="1" lang="ja-JP" altLang="en-US" dirty="0"/>
          </a:p>
        </p:txBody>
      </p:sp>
      <p:grpSp>
        <p:nvGrpSpPr>
          <p:cNvPr id="6" name="グループ化 5">
            <a:extLst>
              <a:ext uri="{FF2B5EF4-FFF2-40B4-BE49-F238E27FC236}">
                <a16:creationId xmlns:a16="http://schemas.microsoft.com/office/drawing/2014/main" xmlns="" id="{C7733806-5756-427F-83A3-6B8104246CC1}"/>
              </a:ext>
            </a:extLst>
          </p:cNvPr>
          <p:cNvGrpSpPr/>
          <p:nvPr/>
        </p:nvGrpSpPr>
        <p:grpSpPr>
          <a:xfrm>
            <a:off x="833521" y="2427092"/>
            <a:ext cx="10515600" cy="1618355"/>
            <a:chOff x="838200" y="2439898"/>
            <a:chExt cx="10515600" cy="1618355"/>
          </a:xfrm>
        </p:grpSpPr>
        <p:sp>
          <p:nvSpPr>
            <p:cNvPr id="8" name="四角形: 角を丸くする 7">
              <a:extLst>
                <a:ext uri="{FF2B5EF4-FFF2-40B4-BE49-F238E27FC236}">
                  <a16:creationId xmlns:a16="http://schemas.microsoft.com/office/drawing/2014/main" xmlns="" id="{EFF1D2BC-B67E-4B48-B0FD-381FED1880C0}"/>
                </a:ext>
              </a:extLst>
            </p:cNvPr>
            <p:cNvSpPr/>
            <p:nvPr/>
          </p:nvSpPr>
          <p:spPr>
            <a:xfrm>
              <a:off x="838200" y="2439898"/>
              <a:ext cx="10515600" cy="1618355"/>
            </a:xfrm>
            <a:prstGeom prst="roundRect">
              <a:avLst/>
            </a:prstGeom>
            <a:solidFill>
              <a:schemeClr val="bg1">
                <a:lumMod val="95000"/>
              </a:schemeClr>
            </a:solid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テキスト ボックス 3">
              <a:extLst>
                <a:ext uri="{FF2B5EF4-FFF2-40B4-BE49-F238E27FC236}">
                  <a16:creationId xmlns:a16="http://schemas.microsoft.com/office/drawing/2014/main" xmlns="" id="{23A3D58E-5B32-440A-8576-A4FBAD5A7DE1}"/>
                </a:ext>
              </a:extLst>
            </p:cNvPr>
            <p:cNvSpPr txBox="1"/>
            <p:nvPr/>
          </p:nvSpPr>
          <p:spPr>
            <a:xfrm>
              <a:off x="838200" y="2523199"/>
              <a:ext cx="10515600" cy="1384995"/>
            </a:xfrm>
            <a:prstGeom prst="rect">
              <a:avLst/>
            </a:prstGeom>
            <a:noFill/>
          </p:spPr>
          <p:txBody>
            <a:bodyPr wrap="square" rtlCol="0">
              <a:spAutoFit/>
            </a:bodyPr>
            <a:lstStyle/>
            <a:p>
              <a:r>
                <a:rPr lang="ja-JP" altLang="en-US" sz="2000" dirty="0">
                  <a:latin typeface="ＭＳ Ｐゴシック" panose="020B0600070205080204" pitchFamily="50" charset="-128"/>
                  <a:ea typeface="ＭＳ Ｐゴシック" panose="020B0600070205080204" pitchFamily="50" charset="-128"/>
                </a:rPr>
                <a:t>･サービスの無形性･消滅性･異質性によって、</a:t>
              </a:r>
              <a:r>
                <a:rPr lang="ja-JP" altLang="en-US" sz="2000" u="sng" dirty="0">
                  <a:latin typeface="ＭＳ Ｐゴシック" panose="020B0600070205080204" pitchFamily="50" charset="-128"/>
                  <a:ea typeface="ＭＳ Ｐゴシック" panose="020B0600070205080204" pitchFamily="50" charset="-128"/>
                </a:rPr>
                <a:t>サービスの購買行動は有形財より高いリスクを伴う</a:t>
              </a:r>
              <a:endParaRPr lang="en-US" altLang="ja-JP" sz="2000" u="sng" dirty="0">
                <a:latin typeface="ＭＳ Ｐゴシック" panose="020B0600070205080204" pitchFamily="50" charset="-128"/>
                <a:ea typeface="ＭＳ Ｐゴシック" panose="020B0600070205080204" pitchFamily="50" charset="-128"/>
              </a:endParaRPr>
            </a:p>
            <a:p>
              <a:r>
                <a:rPr lang="ja-JP" altLang="en-US" sz="2000" dirty="0">
                  <a:latin typeface="ＭＳ Ｐゴシック" panose="020B0600070205080204" pitchFamily="50" charset="-128"/>
                  <a:ea typeface="ＭＳ Ｐゴシック" panose="020B0600070205080204" pitchFamily="50" charset="-128"/>
                </a:rPr>
                <a:t> この場合、既に経験した他者の意見が商品選択に大きな意味をもってくる</a:t>
              </a:r>
              <a:r>
                <a:rPr lang="ja-JP" altLang="en-US" dirty="0">
                  <a:solidFill>
                    <a:schemeClr val="bg1">
                      <a:lumMod val="50000"/>
                    </a:schemeClr>
                  </a:solidFill>
                  <a:latin typeface="ＭＳ Ｐゴシック" panose="020B0600070205080204" pitchFamily="50" charset="-128"/>
                  <a:ea typeface="ＭＳ Ｐゴシック" panose="020B0600070205080204" pitchFamily="50" charset="-128"/>
                </a:rPr>
                <a:t>（長島</a:t>
              </a:r>
              <a:r>
                <a:rPr lang="en-US" altLang="ja-JP" dirty="0">
                  <a:solidFill>
                    <a:schemeClr val="bg1">
                      <a:lumMod val="50000"/>
                    </a:schemeClr>
                  </a:solidFill>
                  <a:latin typeface="ＭＳ Ｐゴシック" panose="020B0600070205080204" pitchFamily="50" charset="-128"/>
                  <a:ea typeface="ＭＳ Ｐゴシック" panose="020B0600070205080204" pitchFamily="50" charset="-128"/>
                </a:rPr>
                <a:t>.2009; </a:t>
              </a:r>
              <a:r>
                <a:rPr lang="ja-JP" altLang="en-US" dirty="0">
                  <a:solidFill>
                    <a:schemeClr val="bg1">
                      <a:lumMod val="50000"/>
                    </a:schemeClr>
                  </a:solidFill>
                  <a:latin typeface="ＭＳ Ｐゴシック" panose="020B0600070205080204" pitchFamily="50" charset="-128"/>
                  <a:ea typeface="ＭＳ Ｐゴシック" panose="020B0600070205080204" pitchFamily="50" charset="-128"/>
                </a:rPr>
                <a:t>宮城</a:t>
              </a:r>
              <a:r>
                <a:rPr lang="en-US" altLang="ja-JP" dirty="0">
                  <a:solidFill>
                    <a:schemeClr val="bg1">
                      <a:lumMod val="50000"/>
                    </a:schemeClr>
                  </a:solidFill>
                  <a:latin typeface="ＭＳ Ｐゴシック" panose="020B0600070205080204" pitchFamily="50" charset="-128"/>
                  <a:ea typeface="ＭＳ Ｐゴシック" panose="020B0600070205080204" pitchFamily="50" charset="-128"/>
                </a:rPr>
                <a:t>.2011</a:t>
              </a:r>
              <a:r>
                <a:rPr lang="ja-JP" altLang="en-US" dirty="0">
                  <a:solidFill>
                    <a:schemeClr val="bg1">
                      <a:lumMod val="50000"/>
                    </a:schemeClr>
                  </a:solidFill>
                  <a:latin typeface="ＭＳ Ｐゴシック" panose="020B0600070205080204" pitchFamily="50" charset="-128"/>
                  <a:ea typeface="ＭＳ Ｐゴシック" panose="020B0600070205080204" pitchFamily="50" charset="-128"/>
                </a:rPr>
                <a:t>）</a:t>
              </a:r>
              <a:endParaRPr lang="en-US" altLang="ja-JP" dirty="0">
                <a:solidFill>
                  <a:schemeClr val="bg1">
                    <a:lumMod val="50000"/>
                  </a:schemeClr>
                </a:solidFill>
                <a:latin typeface="ＭＳ Ｐゴシック" panose="020B0600070205080204" pitchFamily="50" charset="-128"/>
                <a:ea typeface="ＭＳ Ｐゴシック" panose="020B0600070205080204" pitchFamily="50" charset="-128"/>
              </a:endParaRPr>
            </a:p>
            <a:p>
              <a:endParaRPr lang="en-US" altLang="ja-JP" sz="2400" dirty="0">
                <a:latin typeface="ＭＳ Ｐゴシック" panose="020B0600070205080204" pitchFamily="50" charset="-128"/>
                <a:ea typeface="ＭＳ Ｐゴシック" panose="020B0600070205080204" pitchFamily="50" charset="-128"/>
              </a:endParaRPr>
            </a:p>
            <a:p>
              <a:r>
                <a:rPr lang="ja-JP" altLang="en-US" sz="2000" dirty="0">
                  <a:latin typeface="ＭＳ Ｐゴシック" panose="020B0600070205080204" pitchFamily="50" charset="-128"/>
                  <a:ea typeface="ＭＳ Ｐゴシック" panose="020B0600070205080204" pitchFamily="50" charset="-128"/>
                </a:rPr>
                <a:t>･ホスピタリティ業界ではクチコミの影響が特に強くなっている</a:t>
              </a:r>
              <a:r>
                <a:rPr lang="ja-JP" altLang="en-US" dirty="0">
                  <a:solidFill>
                    <a:schemeClr val="bg1">
                      <a:lumMod val="50000"/>
                    </a:schemeClr>
                  </a:solidFill>
                  <a:latin typeface="ＭＳ Ｐゴシック" panose="020B0600070205080204" pitchFamily="50" charset="-128"/>
                  <a:ea typeface="ＭＳ Ｐゴシック" panose="020B0600070205080204" pitchFamily="50" charset="-128"/>
                </a:rPr>
                <a:t>（</a:t>
              </a:r>
              <a:r>
                <a:rPr lang="en-US" altLang="ja-JP" dirty="0">
                  <a:solidFill>
                    <a:schemeClr val="bg1">
                      <a:lumMod val="50000"/>
                    </a:schemeClr>
                  </a:solidFill>
                  <a:latin typeface="ＭＳ Ｐゴシック" panose="020B0600070205080204" pitchFamily="50" charset="-128"/>
                  <a:ea typeface="ＭＳ Ｐゴシック" panose="020B0600070205080204" pitchFamily="50" charset="-128"/>
                </a:rPr>
                <a:t>Lee &amp; Youn.2009</a:t>
              </a:r>
              <a:r>
                <a:rPr lang="ja-JP" altLang="en-US" dirty="0">
                  <a:solidFill>
                    <a:schemeClr val="bg1">
                      <a:lumMod val="50000"/>
                    </a:schemeClr>
                  </a:solidFill>
                  <a:latin typeface="ＭＳ Ｐゴシック" panose="020B0600070205080204" pitchFamily="50" charset="-128"/>
                  <a:ea typeface="ＭＳ Ｐゴシック" panose="020B0600070205080204" pitchFamily="50" charset="-128"/>
                </a:rPr>
                <a:t>）</a:t>
              </a:r>
              <a:endParaRPr lang="en-US" altLang="ja-JP" dirty="0">
                <a:solidFill>
                  <a:schemeClr val="bg1">
                    <a:lumMod val="50000"/>
                  </a:schemeClr>
                </a:solidFill>
                <a:latin typeface="ＭＳ Ｐゴシック" panose="020B0600070205080204" pitchFamily="50" charset="-128"/>
                <a:ea typeface="ＭＳ Ｐゴシック" panose="020B0600070205080204" pitchFamily="50" charset="-128"/>
              </a:endParaRPr>
            </a:p>
          </p:txBody>
        </p:sp>
      </p:grpSp>
      <p:sp>
        <p:nvSpPr>
          <p:cNvPr id="5" name="テキスト ボックス 4">
            <a:extLst>
              <a:ext uri="{FF2B5EF4-FFF2-40B4-BE49-F238E27FC236}">
                <a16:creationId xmlns:a16="http://schemas.microsoft.com/office/drawing/2014/main" xmlns="" id="{5E91F42B-56D5-4A2E-8B88-FC7EF2FA0ADF}"/>
              </a:ext>
            </a:extLst>
          </p:cNvPr>
          <p:cNvSpPr txBox="1"/>
          <p:nvPr/>
        </p:nvSpPr>
        <p:spPr>
          <a:xfrm>
            <a:off x="1609683" y="4245502"/>
            <a:ext cx="8521451" cy="400110"/>
          </a:xfrm>
          <a:prstGeom prst="rect">
            <a:avLst/>
          </a:prstGeom>
          <a:noFill/>
          <a:ln w="28575">
            <a:noFill/>
          </a:ln>
        </p:spPr>
        <p:txBody>
          <a:bodyPr wrap="square" rtlCol="0">
            <a:spAutoFit/>
          </a:bodyPr>
          <a:lstStyle/>
          <a:p>
            <a:r>
              <a:rPr kumimoji="1" lang="ja-JP" altLang="en-US" sz="2000" dirty="0">
                <a:latin typeface="ＭＳ Ｐゴシック" panose="020B0600070205080204" pitchFamily="50" charset="-128"/>
                <a:ea typeface="ＭＳ Ｐゴシック" panose="020B0600070205080204" pitchFamily="50" charset="-128"/>
              </a:rPr>
              <a:t>製品等の有形財のクチコミよりも無形のサービス</a:t>
            </a:r>
            <a:r>
              <a:rPr lang="ja-JP" altLang="en-US" sz="2000" dirty="0">
                <a:latin typeface="ＭＳ Ｐゴシック" panose="020B0600070205080204" pitchFamily="50" charset="-128"/>
                <a:ea typeface="ＭＳ Ｐゴシック" panose="020B0600070205080204" pitchFamily="50" charset="-128"/>
              </a:rPr>
              <a:t>の方がクチコミは有効である</a:t>
            </a:r>
            <a:endParaRPr kumimoji="1" lang="en-US" altLang="ja-JP" sz="2000" dirty="0">
              <a:latin typeface="ＭＳ Ｐゴシック" panose="020B0600070205080204" pitchFamily="50" charset="-128"/>
              <a:ea typeface="ＭＳ Ｐゴシック" panose="020B0600070205080204" pitchFamily="50" charset="-128"/>
            </a:endParaRPr>
          </a:p>
        </p:txBody>
      </p:sp>
      <p:cxnSp>
        <p:nvCxnSpPr>
          <p:cNvPr id="12" name="直線コネクタ 11">
            <a:extLst>
              <a:ext uri="{FF2B5EF4-FFF2-40B4-BE49-F238E27FC236}">
                <a16:creationId xmlns:a16="http://schemas.microsoft.com/office/drawing/2014/main" xmlns="" id="{5CE30DF8-859F-45C7-A510-080A506488A6}"/>
              </a:ext>
            </a:extLst>
          </p:cNvPr>
          <p:cNvCxnSpPr>
            <a:cxnSpLocks/>
          </p:cNvCxnSpPr>
          <p:nvPr/>
        </p:nvCxnSpPr>
        <p:spPr>
          <a:xfrm>
            <a:off x="614597" y="616757"/>
            <a:ext cx="0" cy="839449"/>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sp>
        <p:nvSpPr>
          <p:cNvPr id="7" name="テキスト ボックス 6">
            <a:extLst>
              <a:ext uri="{FF2B5EF4-FFF2-40B4-BE49-F238E27FC236}">
                <a16:creationId xmlns:a16="http://schemas.microsoft.com/office/drawing/2014/main" xmlns="" id="{3C5F3656-EA46-4D42-8E26-627E9088926E}"/>
              </a:ext>
            </a:extLst>
          </p:cNvPr>
          <p:cNvSpPr txBox="1"/>
          <p:nvPr/>
        </p:nvSpPr>
        <p:spPr>
          <a:xfrm>
            <a:off x="838199" y="1690688"/>
            <a:ext cx="3527067" cy="400110"/>
          </a:xfrm>
          <a:prstGeom prst="rect">
            <a:avLst/>
          </a:prstGeom>
          <a:noFill/>
        </p:spPr>
        <p:txBody>
          <a:bodyPr wrap="square" rtlCol="0">
            <a:spAutoFit/>
          </a:bodyPr>
          <a:lstStyle/>
          <a:p>
            <a:r>
              <a:rPr kumimoji="1" lang="ja-JP" altLang="en-US" sz="2000" dirty="0">
                <a:latin typeface="ＭＳ Ｐゴシック" panose="020B0600070205080204" pitchFamily="50" charset="-128"/>
                <a:ea typeface="ＭＳ Ｐゴシック" panose="020B0600070205080204" pitchFamily="50" charset="-128"/>
              </a:rPr>
              <a:t>では、サービス業においては？</a:t>
            </a:r>
          </a:p>
        </p:txBody>
      </p:sp>
      <p:sp>
        <p:nvSpPr>
          <p:cNvPr id="13" name="テキスト ボックス 12">
            <a:extLst>
              <a:ext uri="{FF2B5EF4-FFF2-40B4-BE49-F238E27FC236}">
                <a16:creationId xmlns:a16="http://schemas.microsoft.com/office/drawing/2014/main" xmlns="" id="{2875C3A6-8748-4B44-9580-718D88BF3872}"/>
              </a:ext>
            </a:extLst>
          </p:cNvPr>
          <p:cNvSpPr txBox="1"/>
          <p:nvPr/>
        </p:nvSpPr>
        <p:spPr>
          <a:xfrm>
            <a:off x="1609683" y="5489997"/>
            <a:ext cx="8963277" cy="461665"/>
          </a:xfrm>
          <a:prstGeom prst="rect">
            <a:avLst/>
          </a:prstGeom>
          <a:noFill/>
        </p:spPr>
        <p:txBody>
          <a:bodyPr wrap="square" rtlCol="0">
            <a:spAutoFit/>
          </a:bodyPr>
          <a:lstStyle/>
          <a:p>
            <a:pPr algn="ctr"/>
            <a:r>
              <a:rPr kumimoji="1" lang="ja-JP" altLang="en-US" sz="2400" dirty="0">
                <a:latin typeface="ＭＳ Ｐゴシック" panose="020B0600070205080204" pitchFamily="50" charset="-128"/>
                <a:ea typeface="ＭＳ Ｐゴシック" panose="020B0600070205080204" pitchFamily="50" charset="-128"/>
              </a:rPr>
              <a:t>クチコミが有効なら、感情価はサービス業にも影響を与えるのでは</a:t>
            </a:r>
          </a:p>
        </p:txBody>
      </p:sp>
      <p:sp>
        <p:nvSpPr>
          <p:cNvPr id="14" name="二等辺三角形 13">
            <a:extLst>
              <a:ext uri="{FF2B5EF4-FFF2-40B4-BE49-F238E27FC236}">
                <a16:creationId xmlns:a16="http://schemas.microsoft.com/office/drawing/2014/main" xmlns="" id="{47A37BAB-4EA7-481D-85C8-95603CFE381A}"/>
              </a:ext>
            </a:extLst>
          </p:cNvPr>
          <p:cNvSpPr/>
          <p:nvPr/>
        </p:nvSpPr>
        <p:spPr>
          <a:xfrm rot="5400000">
            <a:off x="1049915" y="4280304"/>
            <a:ext cx="516338" cy="330507"/>
          </a:xfrm>
          <a:prstGeom prst="triangle">
            <a:avLst/>
          </a:prstGeom>
          <a:solidFill>
            <a:schemeClr val="accent1"/>
          </a:solid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4581458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animEffect transition="in" filter="fade">
                                      <p:cBhvr>
                                        <p:cTn id="11" dur="500"/>
                                        <p:tgtEl>
                                          <p:spTgt spid="5">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500"/>
                                        <p:tgtEl>
                                          <p:spTgt spid="13"/>
                                        </p:tgtEl>
                                      </p:cBhvr>
                                    </p:animEffect>
                                  </p:childTnLst>
                                </p:cTn>
                              </p:par>
                              <p:par>
                                <p:cTn id="17" presetID="10" presetClass="entr" presetSubtype="0" fill="hold" nodeType="with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AD2193A5-217C-4DA6-9EDB-81F2AEAA6979}"/>
              </a:ext>
            </a:extLst>
          </p:cNvPr>
          <p:cNvSpPr>
            <a:spLocks noGrp="1"/>
          </p:cNvSpPr>
          <p:nvPr>
            <p:ph type="title"/>
          </p:nvPr>
        </p:nvSpPr>
        <p:spPr/>
        <p:txBody>
          <a:bodyPr/>
          <a:lstStyle/>
          <a:p>
            <a:r>
              <a:rPr kumimoji="1" lang="ja-JP" altLang="en-US" dirty="0">
                <a:latin typeface="ＭＳ Ｐゴシック" panose="020B0600070205080204" pitchFamily="50" charset="-128"/>
                <a:ea typeface="ＭＳ Ｐゴシック" panose="020B0600070205080204" pitchFamily="50" charset="-128"/>
              </a:rPr>
              <a:t>現状分析</a:t>
            </a:r>
          </a:p>
        </p:txBody>
      </p:sp>
      <p:cxnSp>
        <p:nvCxnSpPr>
          <p:cNvPr id="3" name="直線コネクタ 2">
            <a:extLst>
              <a:ext uri="{FF2B5EF4-FFF2-40B4-BE49-F238E27FC236}">
                <a16:creationId xmlns:a16="http://schemas.microsoft.com/office/drawing/2014/main" xmlns="" id="{291E8B9B-C662-4FF0-906C-72167007BCB9}"/>
              </a:ext>
            </a:extLst>
          </p:cNvPr>
          <p:cNvCxnSpPr>
            <a:cxnSpLocks/>
          </p:cNvCxnSpPr>
          <p:nvPr/>
        </p:nvCxnSpPr>
        <p:spPr>
          <a:xfrm>
            <a:off x="614597" y="616757"/>
            <a:ext cx="0" cy="839449"/>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sp>
        <p:nvSpPr>
          <p:cNvPr id="4" name="テキスト ボックス 3">
            <a:extLst>
              <a:ext uri="{FF2B5EF4-FFF2-40B4-BE49-F238E27FC236}">
                <a16:creationId xmlns:a16="http://schemas.microsoft.com/office/drawing/2014/main" xmlns="" id="{2ECB3367-E17F-49B0-B36A-CE578894732A}"/>
              </a:ext>
            </a:extLst>
          </p:cNvPr>
          <p:cNvSpPr txBox="1"/>
          <p:nvPr/>
        </p:nvSpPr>
        <p:spPr>
          <a:xfrm>
            <a:off x="838200" y="1690688"/>
            <a:ext cx="8146774" cy="400110"/>
          </a:xfrm>
          <a:prstGeom prst="rect">
            <a:avLst/>
          </a:prstGeom>
          <a:noFill/>
        </p:spPr>
        <p:txBody>
          <a:bodyPr wrap="square" rtlCol="0">
            <a:spAutoFit/>
          </a:bodyPr>
          <a:lstStyle/>
          <a:p>
            <a:r>
              <a:rPr kumimoji="1" lang="ja-JP" altLang="en-US" sz="2000" dirty="0">
                <a:latin typeface="ＭＳ Ｐゴシック" panose="020B0600070205080204" pitchFamily="50" charset="-128"/>
                <a:ea typeface="ＭＳ Ｐゴシック" panose="020B0600070205080204" pitchFamily="50" charset="-128"/>
              </a:rPr>
              <a:t>感情価について</a:t>
            </a:r>
            <a:r>
              <a:rPr lang="en-US" altLang="ja-JP" sz="2000" dirty="0">
                <a:latin typeface="ＭＳ Ｐゴシック" panose="020B0600070205080204" pitchFamily="50" charset="-128"/>
                <a:ea typeface="ＭＳ Ｐゴシック" panose="020B0600070205080204" pitchFamily="50" charset="-128"/>
              </a:rPr>
              <a:t>Ba &amp; </a:t>
            </a:r>
            <a:r>
              <a:rPr lang="en-US" altLang="ja-JP" sz="2000" dirty="0" err="1">
                <a:latin typeface="ＭＳ Ｐゴシック" panose="020B0600070205080204" pitchFamily="50" charset="-128"/>
                <a:ea typeface="ＭＳ Ｐゴシック" panose="020B0600070205080204" pitchFamily="50" charset="-128"/>
              </a:rPr>
              <a:t>Pavlou</a:t>
            </a:r>
            <a:r>
              <a:rPr lang="en-US" altLang="ja-JP" sz="2000" dirty="0">
                <a:latin typeface="ＭＳ Ｐゴシック" panose="020B0600070205080204" pitchFamily="50" charset="-128"/>
                <a:ea typeface="ＭＳ Ｐゴシック" panose="020B0600070205080204" pitchFamily="50" charset="-128"/>
              </a:rPr>
              <a:t>(2002)</a:t>
            </a:r>
            <a:r>
              <a:rPr lang="ja-JP" altLang="en-US" sz="2000" dirty="0">
                <a:latin typeface="ＭＳ Ｐゴシック" panose="020B0600070205080204" pitchFamily="50" charset="-128"/>
                <a:ea typeface="ＭＳ Ｐゴシック" panose="020B0600070205080204" pitchFamily="50" charset="-128"/>
              </a:rPr>
              <a:t>はこのように述べている</a:t>
            </a:r>
            <a:endParaRPr kumimoji="1" lang="ja-JP" altLang="en-US" sz="2000" dirty="0">
              <a:latin typeface="ＭＳ Ｐゴシック" panose="020B0600070205080204" pitchFamily="50" charset="-128"/>
              <a:ea typeface="ＭＳ Ｐゴシック" panose="020B0600070205080204" pitchFamily="50" charset="-128"/>
            </a:endParaRPr>
          </a:p>
        </p:txBody>
      </p:sp>
      <p:grpSp>
        <p:nvGrpSpPr>
          <p:cNvPr id="8" name="グループ化 7">
            <a:extLst>
              <a:ext uri="{FF2B5EF4-FFF2-40B4-BE49-F238E27FC236}">
                <a16:creationId xmlns:a16="http://schemas.microsoft.com/office/drawing/2014/main" xmlns="" id="{D64D3FB5-3E96-48C2-8CC0-D7C1108479CB}"/>
              </a:ext>
            </a:extLst>
          </p:cNvPr>
          <p:cNvGrpSpPr/>
          <p:nvPr/>
        </p:nvGrpSpPr>
        <p:grpSpPr>
          <a:xfrm>
            <a:off x="838200" y="2285737"/>
            <a:ext cx="8724569" cy="1143263"/>
            <a:chOff x="838199" y="2413739"/>
            <a:chExt cx="8724569" cy="1143263"/>
          </a:xfrm>
        </p:grpSpPr>
        <p:sp>
          <p:nvSpPr>
            <p:cNvPr id="7" name="四角形: 角を丸くする 6">
              <a:extLst>
                <a:ext uri="{FF2B5EF4-FFF2-40B4-BE49-F238E27FC236}">
                  <a16:creationId xmlns:a16="http://schemas.microsoft.com/office/drawing/2014/main" xmlns="" id="{22289CBC-AC99-4D2F-BA4A-4E611D4F6CAD}"/>
                </a:ext>
              </a:extLst>
            </p:cNvPr>
            <p:cNvSpPr/>
            <p:nvPr/>
          </p:nvSpPr>
          <p:spPr>
            <a:xfrm>
              <a:off x="838199" y="2413739"/>
              <a:ext cx="8724569" cy="1143263"/>
            </a:xfrm>
            <a:prstGeom prst="roundRect">
              <a:avLst/>
            </a:prstGeom>
            <a:solidFill>
              <a:schemeClr val="bg1">
                <a:lumMod val="9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a:extLst>
                <a:ext uri="{FF2B5EF4-FFF2-40B4-BE49-F238E27FC236}">
                  <a16:creationId xmlns:a16="http://schemas.microsoft.com/office/drawing/2014/main" xmlns="" id="{2568422A-794E-4C32-B6B2-D51849D1B24C}"/>
                </a:ext>
              </a:extLst>
            </p:cNvPr>
            <p:cNvSpPr txBox="1"/>
            <p:nvPr/>
          </p:nvSpPr>
          <p:spPr>
            <a:xfrm>
              <a:off x="838200" y="2479784"/>
              <a:ext cx="7959256" cy="707886"/>
            </a:xfrm>
            <a:prstGeom prst="rect">
              <a:avLst/>
            </a:prstGeom>
            <a:noFill/>
          </p:spPr>
          <p:txBody>
            <a:bodyPr wrap="square" rtlCol="0">
              <a:spAutoFit/>
            </a:bodyPr>
            <a:lstStyle/>
            <a:p>
              <a:r>
                <a:rPr kumimoji="1" lang="ja-JP" altLang="en-US" sz="2000" dirty="0">
                  <a:latin typeface="ＭＳ Ｐゴシック" panose="020B0600070205080204" pitchFamily="50" charset="-128"/>
                  <a:ea typeface="ＭＳ Ｐゴシック" panose="020B0600070205080204" pitchFamily="50" charset="-128"/>
                </a:rPr>
                <a:t>我々の研究では感情価に焦点を当てコメントの分析は行っていない。</a:t>
              </a:r>
              <a:endParaRPr kumimoji="1" lang="en-US" altLang="ja-JP" sz="2000" dirty="0">
                <a:latin typeface="ＭＳ Ｐゴシック" panose="020B0600070205080204" pitchFamily="50" charset="-128"/>
                <a:ea typeface="ＭＳ Ｐゴシック" panose="020B0600070205080204" pitchFamily="50" charset="-128"/>
              </a:endParaRPr>
            </a:p>
            <a:p>
              <a:r>
                <a:rPr kumimoji="1" lang="ja-JP" altLang="en-US" sz="2000" dirty="0">
                  <a:latin typeface="ＭＳ Ｐゴシック" panose="020B0600070205080204" pitchFamily="50" charset="-128"/>
                  <a:ea typeface="ＭＳ Ｐゴシック" panose="020B0600070205080204" pitchFamily="50" charset="-128"/>
                </a:rPr>
                <a:t>今後はコメント分析を行うことで感情価に対する新たな発見が期待できる</a:t>
              </a:r>
            </a:p>
          </p:txBody>
        </p:sp>
        <p:sp>
          <p:nvSpPr>
            <p:cNvPr id="6" name="テキスト ボックス 5">
              <a:extLst>
                <a:ext uri="{FF2B5EF4-FFF2-40B4-BE49-F238E27FC236}">
                  <a16:creationId xmlns:a16="http://schemas.microsoft.com/office/drawing/2014/main" xmlns="" id="{1E56515B-6F86-45E1-A74A-33EEE6E2966B}"/>
                </a:ext>
              </a:extLst>
            </p:cNvPr>
            <p:cNvSpPr txBox="1"/>
            <p:nvPr/>
          </p:nvSpPr>
          <p:spPr>
            <a:xfrm>
              <a:off x="6096000" y="3187670"/>
              <a:ext cx="3466768" cy="369332"/>
            </a:xfrm>
            <a:prstGeom prst="rect">
              <a:avLst/>
            </a:prstGeom>
            <a:noFill/>
          </p:spPr>
          <p:txBody>
            <a:bodyPr wrap="square" rtlCol="0">
              <a:spAutoFit/>
            </a:bodyPr>
            <a:lstStyle/>
            <a:p>
              <a:r>
                <a:rPr lang="ja-JP" altLang="en-US" dirty="0">
                  <a:solidFill>
                    <a:schemeClr val="bg1">
                      <a:lumMod val="50000"/>
                    </a:schemeClr>
                  </a:solidFill>
                  <a:latin typeface="ＭＳ Ｐゴシック" panose="020B0600070205080204" pitchFamily="50" charset="-128"/>
                  <a:ea typeface="ＭＳ Ｐゴシック" panose="020B0600070205080204" pitchFamily="50" charset="-128"/>
                </a:rPr>
                <a:t>                   （</a:t>
              </a:r>
              <a:r>
                <a:rPr lang="en-US" altLang="ja-JP" dirty="0">
                  <a:solidFill>
                    <a:schemeClr val="bg1">
                      <a:lumMod val="50000"/>
                    </a:schemeClr>
                  </a:solidFill>
                  <a:latin typeface="ＭＳ Ｐゴシック" panose="020B0600070205080204" pitchFamily="50" charset="-128"/>
                  <a:ea typeface="ＭＳ Ｐゴシック" panose="020B0600070205080204" pitchFamily="50" charset="-128"/>
                </a:rPr>
                <a:t>Ba &amp; Pavlou.2002)</a:t>
              </a:r>
              <a:endParaRPr kumimoji="1" lang="ja-JP" altLang="en-US" dirty="0">
                <a:solidFill>
                  <a:schemeClr val="bg1">
                    <a:lumMod val="50000"/>
                  </a:schemeClr>
                </a:solidFill>
                <a:latin typeface="ＭＳ Ｐゴシック" panose="020B0600070205080204" pitchFamily="50" charset="-128"/>
                <a:ea typeface="ＭＳ Ｐゴシック" panose="020B0600070205080204" pitchFamily="50" charset="-128"/>
              </a:endParaRPr>
            </a:p>
          </p:txBody>
        </p:sp>
      </p:grpSp>
      <p:grpSp>
        <p:nvGrpSpPr>
          <p:cNvPr id="16" name="グループ化 15">
            <a:extLst>
              <a:ext uri="{FF2B5EF4-FFF2-40B4-BE49-F238E27FC236}">
                <a16:creationId xmlns:a16="http://schemas.microsoft.com/office/drawing/2014/main" xmlns="" id="{85FF6246-11FE-4B1E-B9DB-A416CDE24227}"/>
              </a:ext>
            </a:extLst>
          </p:cNvPr>
          <p:cNvGrpSpPr/>
          <p:nvPr/>
        </p:nvGrpSpPr>
        <p:grpSpPr>
          <a:xfrm>
            <a:off x="4674072" y="3527736"/>
            <a:ext cx="2843856" cy="846412"/>
            <a:chOff x="4107111" y="3677787"/>
            <a:chExt cx="2843856" cy="846412"/>
          </a:xfrm>
        </p:grpSpPr>
        <p:sp>
          <p:nvSpPr>
            <p:cNvPr id="11" name="テキスト ボックス 10">
              <a:extLst>
                <a:ext uri="{FF2B5EF4-FFF2-40B4-BE49-F238E27FC236}">
                  <a16:creationId xmlns:a16="http://schemas.microsoft.com/office/drawing/2014/main" xmlns="" id="{75E3F9D4-27A9-4E7B-AF75-BC8C6DD8BE85}"/>
                </a:ext>
              </a:extLst>
            </p:cNvPr>
            <p:cNvSpPr txBox="1"/>
            <p:nvPr/>
          </p:nvSpPr>
          <p:spPr>
            <a:xfrm>
              <a:off x="4107111" y="3828486"/>
              <a:ext cx="1557130" cy="584775"/>
            </a:xfrm>
            <a:prstGeom prst="rect">
              <a:avLst/>
            </a:prstGeom>
            <a:noFill/>
          </p:spPr>
          <p:txBody>
            <a:bodyPr wrap="square" rtlCol="0">
              <a:spAutoFit/>
            </a:bodyPr>
            <a:lstStyle/>
            <a:p>
              <a:pPr algn="ctr"/>
              <a:r>
                <a:rPr kumimoji="1" lang="ja-JP" altLang="en-US" sz="3200" dirty="0">
                  <a:solidFill>
                    <a:schemeClr val="accent4"/>
                  </a:solidFill>
                </a:rPr>
                <a:t>★★★</a:t>
              </a:r>
            </a:p>
          </p:txBody>
        </p:sp>
        <p:pic>
          <p:nvPicPr>
            <p:cNvPr id="13" name="グラフィックス 12" descr="棒グラフ (上昇)">
              <a:extLst>
                <a:ext uri="{FF2B5EF4-FFF2-40B4-BE49-F238E27FC236}">
                  <a16:creationId xmlns:a16="http://schemas.microsoft.com/office/drawing/2014/main" xmlns="" id="{4BBFB919-938A-48EC-A917-BF3F7FF7DC66}"/>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xmlns="" r:embed="rId3"/>
                </a:ext>
              </a:extLst>
            </a:blip>
            <a:stretch>
              <a:fillRect/>
            </a:stretch>
          </p:blipFill>
          <p:spPr>
            <a:xfrm>
              <a:off x="6104555" y="3677787"/>
              <a:ext cx="846412" cy="846412"/>
            </a:xfrm>
            <a:prstGeom prst="rect">
              <a:avLst/>
            </a:prstGeom>
          </p:spPr>
        </p:pic>
        <p:sp>
          <p:nvSpPr>
            <p:cNvPr id="14" name="二等辺三角形 13">
              <a:extLst>
                <a:ext uri="{FF2B5EF4-FFF2-40B4-BE49-F238E27FC236}">
                  <a16:creationId xmlns:a16="http://schemas.microsoft.com/office/drawing/2014/main" xmlns="" id="{A6FBE1BD-C434-4EE5-BC5E-D1CDACF8B2FD}"/>
                </a:ext>
              </a:extLst>
            </p:cNvPr>
            <p:cNvSpPr/>
            <p:nvPr/>
          </p:nvSpPr>
          <p:spPr>
            <a:xfrm rot="5400000">
              <a:off x="5669360" y="4007446"/>
              <a:ext cx="369334" cy="187095"/>
            </a:xfrm>
            <a:prstGeom prst="triangle">
              <a:avLst/>
            </a:prstGeom>
            <a:solidFill>
              <a:schemeClr val="tx1">
                <a:lumMod val="75000"/>
                <a:lumOff val="25000"/>
                <a:alpha val="90000"/>
              </a:schemeClr>
            </a:solidFill>
            <a:ln>
              <a:solidFill>
                <a:schemeClr val="tx1">
                  <a:lumMod val="75000"/>
                  <a:lumOff val="25000"/>
                  <a:alpha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7" name="グループ化 16">
            <a:extLst>
              <a:ext uri="{FF2B5EF4-FFF2-40B4-BE49-F238E27FC236}">
                <a16:creationId xmlns:a16="http://schemas.microsoft.com/office/drawing/2014/main" xmlns="" id="{A16874EE-4169-4F6E-89B4-306739F4F06F}"/>
              </a:ext>
            </a:extLst>
          </p:cNvPr>
          <p:cNvGrpSpPr/>
          <p:nvPr/>
        </p:nvGrpSpPr>
        <p:grpSpPr>
          <a:xfrm>
            <a:off x="4674072" y="4599206"/>
            <a:ext cx="2843856" cy="846412"/>
            <a:chOff x="4107111" y="3677787"/>
            <a:chExt cx="2843856" cy="846412"/>
          </a:xfrm>
        </p:grpSpPr>
        <p:sp>
          <p:nvSpPr>
            <p:cNvPr id="18" name="テキスト ボックス 17">
              <a:extLst>
                <a:ext uri="{FF2B5EF4-FFF2-40B4-BE49-F238E27FC236}">
                  <a16:creationId xmlns:a16="http://schemas.microsoft.com/office/drawing/2014/main" xmlns="" id="{510945B1-84A0-4FC2-8F8B-CD0991B4B41C}"/>
                </a:ext>
              </a:extLst>
            </p:cNvPr>
            <p:cNvSpPr txBox="1"/>
            <p:nvPr/>
          </p:nvSpPr>
          <p:spPr>
            <a:xfrm>
              <a:off x="4107111" y="3828486"/>
              <a:ext cx="1557130" cy="584775"/>
            </a:xfrm>
            <a:prstGeom prst="rect">
              <a:avLst/>
            </a:prstGeom>
            <a:noFill/>
          </p:spPr>
          <p:txBody>
            <a:bodyPr wrap="square" rtlCol="0">
              <a:spAutoFit/>
            </a:bodyPr>
            <a:lstStyle/>
            <a:p>
              <a:pPr algn="ctr"/>
              <a:r>
                <a:rPr kumimoji="1" lang="ja-JP" altLang="en-US" sz="3200" dirty="0">
                  <a:solidFill>
                    <a:schemeClr val="accent4"/>
                  </a:solidFill>
                </a:rPr>
                <a:t>★★★</a:t>
              </a:r>
            </a:p>
          </p:txBody>
        </p:sp>
        <p:pic>
          <p:nvPicPr>
            <p:cNvPr id="19" name="グラフィックス 18" descr="棒グラフ (上昇)">
              <a:extLst>
                <a:ext uri="{FF2B5EF4-FFF2-40B4-BE49-F238E27FC236}">
                  <a16:creationId xmlns:a16="http://schemas.microsoft.com/office/drawing/2014/main" xmlns="" id="{5FFADB1C-FEE5-4C13-9CED-E49FA2F7C6A7}"/>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xmlns="" r:embed="rId3"/>
                </a:ext>
              </a:extLst>
            </a:blip>
            <a:stretch>
              <a:fillRect/>
            </a:stretch>
          </p:blipFill>
          <p:spPr>
            <a:xfrm>
              <a:off x="6104555" y="3677787"/>
              <a:ext cx="846412" cy="846412"/>
            </a:xfrm>
            <a:prstGeom prst="rect">
              <a:avLst/>
            </a:prstGeom>
          </p:spPr>
        </p:pic>
        <p:sp>
          <p:nvSpPr>
            <p:cNvPr id="20" name="二等辺三角形 19">
              <a:extLst>
                <a:ext uri="{FF2B5EF4-FFF2-40B4-BE49-F238E27FC236}">
                  <a16:creationId xmlns:a16="http://schemas.microsoft.com/office/drawing/2014/main" xmlns="" id="{EADF82F9-AE1B-4C5A-ADC7-DA341ADED010}"/>
                </a:ext>
              </a:extLst>
            </p:cNvPr>
            <p:cNvSpPr/>
            <p:nvPr/>
          </p:nvSpPr>
          <p:spPr>
            <a:xfrm rot="5400000">
              <a:off x="5669360" y="4007446"/>
              <a:ext cx="369334" cy="187095"/>
            </a:xfrm>
            <a:prstGeom prst="triangle">
              <a:avLst/>
            </a:prstGeom>
            <a:solidFill>
              <a:schemeClr val="tx1">
                <a:lumMod val="75000"/>
                <a:lumOff val="25000"/>
                <a:alpha val="90000"/>
              </a:schemeClr>
            </a:solidFill>
            <a:ln>
              <a:solidFill>
                <a:schemeClr val="tx1">
                  <a:lumMod val="75000"/>
                  <a:lumOff val="25000"/>
                  <a:alpha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1" name="テキスト ボックス 20">
            <a:extLst>
              <a:ext uri="{FF2B5EF4-FFF2-40B4-BE49-F238E27FC236}">
                <a16:creationId xmlns:a16="http://schemas.microsoft.com/office/drawing/2014/main" xmlns="" id="{2504CE5A-5A36-4F1F-BD1F-7BC1DC64F968}"/>
              </a:ext>
            </a:extLst>
          </p:cNvPr>
          <p:cNvSpPr txBox="1"/>
          <p:nvPr/>
        </p:nvSpPr>
        <p:spPr>
          <a:xfrm>
            <a:off x="1464396" y="5781615"/>
            <a:ext cx="9533611" cy="400110"/>
          </a:xfrm>
          <a:prstGeom prst="rect">
            <a:avLst/>
          </a:prstGeom>
          <a:noFill/>
        </p:spPr>
        <p:txBody>
          <a:bodyPr wrap="square" rtlCol="0">
            <a:spAutoFit/>
          </a:bodyPr>
          <a:lstStyle/>
          <a:p>
            <a:r>
              <a:rPr kumimoji="1" lang="ja-JP" altLang="en-US" sz="2000" dirty="0">
                <a:latin typeface="ＭＳ Ｐゴシック" panose="020B0600070205080204" pitchFamily="50" charset="-128"/>
                <a:ea typeface="ＭＳ Ｐゴシック" panose="020B0600070205080204" pitchFamily="50" charset="-128"/>
              </a:rPr>
              <a:t>コメントに注目することでサービス業における感情価の影響を調べることができるのでは</a:t>
            </a:r>
          </a:p>
        </p:txBody>
      </p:sp>
      <p:sp>
        <p:nvSpPr>
          <p:cNvPr id="22" name="スライド番号プレースホルダー 21">
            <a:extLst>
              <a:ext uri="{FF2B5EF4-FFF2-40B4-BE49-F238E27FC236}">
                <a16:creationId xmlns:a16="http://schemas.microsoft.com/office/drawing/2014/main" xmlns="" id="{F151D129-A79F-4448-A835-B6D8F4C7AA14}"/>
              </a:ext>
            </a:extLst>
          </p:cNvPr>
          <p:cNvSpPr>
            <a:spLocks noGrp="1"/>
          </p:cNvSpPr>
          <p:nvPr>
            <p:ph type="sldNum" sz="quarter" idx="12"/>
          </p:nvPr>
        </p:nvSpPr>
        <p:spPr/>
        <p:txBody>
          <a:bodyPr/>
          <a:lstStyle/>
          <a:p>
            <a:fld id="{753E36C0-A533-4755-87FE-2511BEDDB288}" type="slidenum">
              <a:rPr kumimoji="1" lang="ja-JP" altLang="en-US" smtClean="0"/>
              <a:t>16</a:t>
            </a:fld>
            <a:endParaRPr kumimoji="1" lang="ja-JP" altLang="en-US"/>
          </a:p>
        </p:txBody>
      </p:sp>
      <p:sp>
        <p:nvSpPr>
          <p:cNvPr id="23" name="二等辺三角形 22">
            <a:extLst>
              <a:ext uri="{FF2B5EF4-FFF2-40B4-BE49-F238E27FC236}">
                <a16:creationId xmlns:a16="http://schemas.microsoft.com/office/drawing/2014/main" xmlns="" id="{B8B37C13-0890-4262-92CA-E630115DEFCD}"/>
              </a:ext>
            </a:extLst>
          </p:cNvPr>
          <p:cNvSpPr/>
          <p:nvPr/>
        </p:nvSpPr>
        <p:spPr>
          <a:xfrm rot="5400000">
            <a:off x="935823" y="5816417"/>
            <a:ext cx="516338" cy="330507"/>
          </a:xfrm>
          <a:prstGeom prst="triangle">
            <a:avLst/>
          </a:prstGeom>
          <a:solidFill>
            <a:schemeClr val="accent1"/>
          </a:solid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5" name="グラフィックス 24" descr="チャット">
            <a:extLst>
              <a:ext uri="{FF2B5EF4-FFF2-40B4-BE49-F238E27FC236}">
                <a16:creationId xmlns:a16="http://schemas.microsoft.com/office/drawing/2014/main" xmlns="" id="{329146AE-3099-46A9-B45A-BF974298B0AA}"/>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xmlns="" r:embed="rId5"/>
              </a:ext>
            </a:extLst>
          </a:blip>
          <a:stretch>
            <a:fillRect/>
          </a:stretch>
        </p:blipFill>
        <p:spPr>
          <a:xfrm>
            <a:off x="3426350" y="4620682"/>
            <a:ext cx="914400" cy="914400"/>
          </a:xfrm>
          <a:prstGeom prst="rect">
            <a:avLst/>
          </a:prstGeom>
        </p:spPr>
      </p:pic>
      <p:cxnSp>
        <p:nvCxnSpPr>
          <p:cNvPr id="27" name="直線矢印コネクタ 26">
            <a:extLst>
              <a:ext uri="{FF2B5EF4-FFF2-40B4-BE49-F238E27FC236}">
                <a16:creationId xmlns:a16="http://schemas.microsoft.com/office/drawing/2014/main" xmlns="" id="{D38B3644-FE28-4688-9AB7-14576FE665C7}"/>
              </a:ext>
            </a:extLst>
          </p:cNvPr>
          <p:cNvCxnSpPr>
            <a:cxnSpLocks/>
          </p:cNvCxnSpPr>
          <p:nvPr/>
        </p:nvCxnSpPr>
        <p:spPr>
          <a:xfrm>
            <a:off x="4340750" y="5042292"/>
            <a:ext cx="477079" cy="0"/>
          </a:xfrm>
          <a:prstGeom prst="straightConnector1">
            <a:avLst/>
          </a:prstGeom>
          <a:ln w="28575">
            <a:solidFill>
              <a:schemeClr val="bg1">
                <a:lumMod val="50000"/>
              </a:schemeClr>
            </a:solidFill>
            <a:prstDash val="sysDot"/>
            <a:tailEnd type="triangle"/>
          </a:ln>
        </p:spPr>
        <p:style>
          <a:lnRef idx="1">
            <a:schemeClr val="accent1"/>
          </a:lnRef>
          <a:fillRef idx="0">
            <a:schemeClr val="accent1"/>
          </a:fillRef>
          <a:effectRef idx="0">
            <a:schemeClr val="accent1"/>
          </a:effectRef>
          <a:fontRef idx="minor">
            <a:schemeClr val="tx1"/>
          </a:fontRef>
        </p:style>
      </p:cxnSp>
      <p:sp>
        <p:nvSpPr>
          <p:cNvPr id="30" name="四角形: 角を丸くする 29">
            <a:extLst>
              <a:ext uri="{FF2B5EF4-FFF2-40B4-BE49-F238E27FC236}">
                <a16:creationId xmlns:a16="http://schemas.microsoft.com/office/drawing/2014/main" xmlns="" id="{20F6422D-571B-4822-B099-7579C65CC3E5}"/>
              </a:ext>
            </a:extLst>
          </p:cNvPr>
          <p:cNvSpPr/>
          <p:nvPr/>
        </p:nvSpPr>
        <p:spPr>
          <a:xfrm>
            <a:off x="3080386" y="4496792"/>
            <a:ext cx="3090074" cy="1011479"/>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テキスト ボックス 30">
            <a:extLst>
              <a:ext uri="{FF2B5EF4-FFF2-40B4-BE49-F238E27FC236}">
                <a16:creationId xmlns:a16="http://schemas.microsoft.com/office/drawing/2014/main" xmlns="" id="{37151041-640F-4D63-B106-BCF2673BEA0A}"/>
              </a:ext>
            </a:extLst>
          </p:cNvPr>
          <p:cNvSpPr txBox="1"/>
          <p:nvPr/>
        </p:nvSpPr>
        <p:spPr>
          <a:xfrm>
            <a:off x="3840207" y="3778230"/>
            <a:ext cx="977621" cy="369332"/>
          </a:xfrm>
          <a:prstGeom prst="rect">
            <a:avLst/>
          </a:prstGeom>
          <a:noFill/>
        </p:spPr>
        <p:txBody>
          <a:bodyPr wrap="square" rtlCol="0">
            <a:spAutoFit/>
          </a:bodyPr>
          <a:lstStyle/>
          <a:p>
            <a:r>
              <a:rPr kumimoji="1" lang="ja-JP" altLang="en-US" dirty="0">
                <a:latin typeface="ＭＳ Ｐゴシック" panose="020B0600070205080204" pitchFamily="50" charset="-128"/>
                <a:ea typeface="ＭＳ Ｐゴシック" panose="020B0600070205080204" pitchFamily="50" charset="-128"/>
              </a:rPr>
              <a:t>（従来）</a:t>
            </a:r>
          </a:p>
        </p:txBody>
      </p:sp>
      <p:sp>
        <p:nvSpPr>
          <p:cNvPr id="32" name="テキスト ボックス 31">
            <a:extLst>
              <a:ext uri="{FF2B5EF4-FFF2-40B4-BE49-F238E27FC236}">
                <a16:creationId xmlns:a16="http://schemas.microsoft.com/office/drawing/2014/main" xmlns="" id="{A13C432A-78D3-453F-BFFA-EEEA98898A20}"/>
              </a:ext>
            </a:extLst>
          </p:cNvPr>
          <p:cNvSpPr txBox="1"/>
          <p:nvPr/>
        </p:nvSpPr>
        <p:spPr>
          <a:xfrm>
            <a:off x="2019937" y="4857626"/>
            <a:ext cx="1118786" cy="369332"/>
          </a:xfrm>
          <a:prstGeom prst="rect">
            <a:avLst/>
          </a:prstGeom>
          <a:noFill/>
        </p:spPr>
        <p:txBody>
          <a:bodyPr wrap="square" rtlCol="0">
            <a:spAutoFit/>
          </a:bodyPr>
          <a:lstStyle/>
          <a:p>
            <a:r>
              <a:rPr kumimoji="1" lang="ja-JP" altLang="en-US" dirty="0">
                <a:latin typeface="ＭＳ Ｐゴシック" panose="020B0600070205080204" pitchFamily="50" charset="-128"/>
                <a:ea typeface="ＭＳ Ｐゴシック" panose="020B0600070205080204" pitchFamily="50" charset="-128"/>
              </a:rPr>
              <a:t>（今後）</a:t>
            </a:r>
          </a:p>
        </p:txBody>
      </p:sp>
    </p:spTree>
    <p:extLst>
      <p:ext uri="{BB962C8B-B14F-4D97-AF65-F5344CB8AC3E}">
        <p14:creationId xmlns:p14="http://schemas.microsoft.com/office/powerpoint/2010/main" val="37150381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wipe(left)">
                                      <p:cBhvr>
                                        <p:cTn id="12" dur="500"/>
                                        <p:tgtEl>
                                          <p:spTgt spid="23"/>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21"/>
                                        </p:tgtEl>
                                        <p:attrNameLst>
                                          <p:attrName>style.visibility</p:attrName>
                                        </p:attrNameLst>
                                      </p:cBhvr>
                                      <p:to>
                                        <p:strVal val="visible"/>
                                      </p:to>
                                    </p:set>
                                    <p:animEffect transition="in" filter="fade">
                                      <p:cBhvr>
                                        <p:cTn id="16"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3" grpId="0" animBg="1"/>
      <p:bldP spid="30"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a:extLst>
              <a:ext uri="{FF2B5EF4-FFF2-40B4-BE49-F238E27FC236}">
                <a16:creationId xmlns:a16="http://schemas.microsoft.com/office/drawing/2014/main" xmlns="" id="{C0374C86-3010-4DC0-BF7E-B13A7824176E}"/>
              </a:ext>
            </a:extLst>
          </p:cNvPr>
          <p:cNvPicPr>
            <a:picLocks noChangeAspect="1"/>
          </p:cNvPicPr>
          <p:nvPr/>
        </p:nvPicPr>
        <p:blipFill rotWithShape="1">
          <a:blip r:embed="rId2"/>
          <a:srcRect l="38079" t="27967" r="37878" b="34815"/>
          <a:stretch/>
        </p:blipFill>
        <p:spPr>
          <a:xfrm>
            <a:off x="5225332" y="2144765"/>
            <a:ext cx="1741336" cy="2568469"/>
          </a:xfrm>
          <a:prstGeom prst="rect">
            <a:avLst/>
          </a:prstGeom>
        </p:spPr>
      </p:pic>
      <p:sp>
        <p:nvSpPr>
          <p:cNvPr id="2" name="タイトル 1">
            <a:extLst>
              <a:ext uri="{FF2B5EF4-FFF2-40B4-BE49-F238E27FC236}">
                <a16:creationId xmlns:a16="http://schemas.microsoft.com/office/drawing/2014/main" xmlns="" id="{04825DDC-780C-4A1F-AE15-DBCD39F6839F}"/>
              </a:ext>
            </a:extLst>
          </p:cNvPr>
          <p:cNvSpPr>
            <a:spLocks noGrp="1"/>
          </p:cNvSpPr>
          <p:nvPr>
            <p:ph type="title"/>
          </p:nvPr>
        </p:nvSpPr>
        <p:spPr>
          <a:xfrm>
            <a:off x="838200" y="362580"/>
            <a:ext cx="10515600" cy="1325563"/>
          </a:xfrm>
        </p:spPr>
        <p:txBody>
          <a:bodyPr/>
          <a:lstStyle/>
          <a:p>
            <a:r>
              <a:rPr kumimoji="1" lang="ja-JP" altLang="en-US" dirty="0">
                <a:latin typeface="ＭＳ Ｐゴシック" panose="020B0600070205080204" pitchFamily="50" charset="-128"/>
                <a:ea typeface="ＭＳ Ｐゴシック" panose="020B0600070205080204" pitchFamily="50" charset="-128"/>
              </a:rPr>
              <a:t>問題意識</a:t>
            </a:r>
          </a:p>
        </p:txBody>
      </p:sp>
      <p:sp>
        <p:nvSpPr>
          <p:cNvPr id="3" name="スライド番号プレースホルダー 2">
            <a:extLst>
              <a:ext uri="{FF2B5EF4-FFF2-40B4-BE49-F238E27FC236}">
                <a16:creationId xmlns:a16="http://schemas.microsoft.com/office/drawing/2014/main" xmlns="" id="{0B36D077-0A7E-4810-983B-CD5446D9168D}"/>
              </a:ext>
            </a:extLst>
          </p:cNvPr>
          <p:cNvSpPr>
            <a:spLocks noGrp="1"/>
          </p:cNvSpPr>
          <p:nvPr>
            <p:ph type="sldNum" sz="quarter" idx="12"/>
          </p:nvPr>
        </p:nvSpPr>
        <p:spPr>
          <a:xfrm>
            <a:off x="8622029" y="6366924"/>
            <a:ext cx="2743200" cy="365125"/>
          </a:xfrm>
        </p:spPr>
        <p:txBody>
          <a:bodyPr/>
          <a:lstStyle/>
          <a:p>
            <a:fld id="{5620E6CF-7497-4561-96CF-47B14CA33FFA}" type="slidenum">
              <a:rPr kumimoji="1" lang="ja-JP" altLang="en-US" smtClean="0"/>
              <a:t>17</a:t>
            </a:fld>
            <a:endParaRPr kumimoji="1" lang="ja-JP" altLang="en-US"/>
          </a:p>
        </p:txBody>
      </p:sp>
      <p:sp>
        <p:nvSpPr>
          <p:cNvPr id="14" name="テキスト ボックス 13">
            <a:extLst>
              <a:ext uri="{FF2B5EF4-FFF2-40B4-BE49-F238E27FC236}">
                <a16:creationId xmlns:a16="http://schemas.microsoft.com/office/drawing/2014/main" xmlns="" id="{0A0FE0F8-8022-4510-B465-F16EBBCAF1FF}"/>
              </a:ext>
            </a:extLst>
          </p:cNvPr>
          <p:cNvSpPr txBox="1"/>
          <p:nvPr/>
        </p:nvSpPr>
        <p:spPr>
          <a:xfrm>
            <a:off x="2465210" y="3198167"/>
            <a:ext cx="7261573" cy="461665"/>
          </a:xfrm>
          <a:prstGeom prst="rect">
            <a:avLst/>
          </a:prstGeom>
          <a:noFill/>
        </p:spPr>
        <p:txBody>
          <a:bodyPr wrap="square" rtlCol="0">
            <a:spAutoFit/>
          </a:bodyPr>
          <a:lstStyle/>
          <a:p>
            <a:pPr algn="ctr"/>
            <a:r>
              <a:rPr kumimoji="1" lang="ja-JP" altLang="en-US" sz="2400" dirty="0">
                <a:latin typeface="ＭＳ Ｐゴシック" panose="020B0600070205080204" pitchFamily="50" charset="-128"/>
                <a:ea typeface="ＭＳ Ｐゴシック" panose="020B0600070205080204" pitchFamily="50" charset="-128"/>
              </a:rPr>
              <a:t>サービス業においてコメントと感情価は関係があるのか</a:t>
            </a:r>
          </a:p>
        </p:txBody>
      </p:sp>
      <p:cxnSp>
        <p:nvCxnSpPr>
          <p:cNvPr id="8" name="直線コネクタ 7">
            <a:extLst>
              <a:ext uri="{FF2B5EF4-FFF2-40B4-BE49-F238E27FC236}">
                <a16:creationId xmlns:a16="http://schemas.microsoft.com/office/drawing/2014/main" xmlns="" id="{8637927B-9E90-4884-B5FC-293F703515F6}"/>
              </a:ext>
            </a:extLst>
          </p:cNvPr>
          <p:cNvCxnSpPr>
            <a:cxnSpLocks/>
          </p:cNvCxnSpPr>
          <p:nvPr/>
        </p:nvCxnSpPr>
        <p:spPr>
          <a:xfrm>
            <a:off x="614597" y="616757"/>
            <a:ext cx="0" cy="839449"/>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9521996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B2FCE7C2-3C42-473A-98EC-DE7D56C077DE}"/>
              </a:ext>
            </a:extLst>
          </p:cNvPr>
          <p:cNvSpPr>
            <a:spLocks noGrp="1"/>
          </p:cNvSpPr>
          <p:nvPr>
            <p:ph type="title"/>
          </p:nvPr>
        </p:nvSpPr>
        <p:spPr/>
        <p:txBody>
          <a:bodyPr/>
          <a:lstStyle/>
          <a:p>
            <a:r>
              <a:rPr kumimoji="1" lang="ja-JP" altLang="en-US" dirty="0">
                <a:latin typeface="ＭＳ Ｐゴシック" panose="020B0600070205080204" pitchFamily="50" charset="-128"/>
                <a:ea typeface="ＭＳ Ｐゴシック" panose="020B0600070205080204" pitchFamily="50" charset="-128"/>
              </a:rPr>
              <a:t>先行研究</a:t>
            </a:r>
          </a:p>
        </p:txBody>
      </p:sp>
      <p:sp>
        <p:nvSpPr>
          <p:cNvPr id="4" name="スライド番号プレースホルダー 3">
            <a:extLst>
              <a:ext uri="{FF2B5EF4-FFF2-40B4-BE49-F238E27FC236}">
                <a16:creationId xmlns:a16="http://schemas.microsoft.com/office/drawing/2014/main" xmlns="" id="{64D313FF-154A-43B6-B018-6B029A0A5611}"/>
              </a:ext>
            </a:extLst>
          </p:cNvPr>
          <p:cNvSpPr>
            <a:spLocks noGrp="1"/>
          </p:cNvSpPr>
          <p:nvPr>
            <p:ph type="sldNum" sz="quarter" idx="12"/>
          </p:nvPr>
        </p:nvSpPr>
        <p:spPr>
          <a:xfrm>
            <a:off x="8610600" y="6366233"/>
            <a:ext cx="2743200" cy="365125"/>
          </a:xfrm>
        </p:spPr>
        <p:txBody>
          <a:bodyPr/>
          <a:lstStyle/>
          <a:p>
            <a:fld id="{5620E6CF-7497-4561-96CF-47B14CA33FFA}" type="slidenum">
              <a:rPr kumimoji="1" lang="ja-JP" altLang="en-US" smtClean="0"/>
              <a:t>18</a:t>
            </a:fld>
            <a:endParaRPr kumimoji="1" lang="ja-JP" altLang="en-US" dirty="0"/>
          </a:p>
        </p:txBody>
      </p:sp>
      <p:sp>
        <p:nvSpPr>
          <p:cNvPr id="7" name="正方形/長方形 6">
            <a:extLst>
              <a:ext uri="{FF2B5EF4-FFF2-40B4-BE49-F238E27FC236}">
                <a16:creationId xmlns:a16="http://schemas.microsoft.com/office/drawing/2014/main" xmlns="" id="{DD124087-E775-46CF-A919-B9BB0DD8D7EF}"/>
              </a:ext>
            </a:extLst>
          </p:cNvPr>
          <p:cNvSpPr/>
          <p:nvPr/>
        </p:nvSpPr>
        <p:spPr>
          <a:xfrm>
            <a:off x="838200" y="1690688"/>
            <a:ext cx="8530652" cy="400110"/>
          </a:xfrm>
          <a:prstGeom prst="rect">
            <a:avLst/>
          </a:prstGeom>
        </p:spPr>
        <p:txBody>
          <a:bodyPr wrap="square">
            <a:spAutoFit/>
          </a:bodyPr>
          <a:lstStyle/>
          <a:p>
            <a:r>
              <a:rPr lang="ja-JP" altLang="en-US" sz="2000" dirty="0">
                <a:latin typeface="ＭＳ Ｐゴシック" panose="020B0600070205080204" pitchFamily="50" charset="-128"/>
                <a:ea typeface="ＭＳ Ｐゴシック" panose="020B0600070205080204" pitchFamily="50" charset="-128"/>
              </a:rPr>
              <a:t>感情価と顧客評価がホテルの売上に与える影響の調査によると</a:t>
            </a:r>
            <a:endParaRPr lang="ja-JP" altLang="en-US" sz="2000" dirty="0"/>
          </a:p>
        </p:txBody>
      </p:sp>
      <p:cxnSp>
        <p:nvCxnSpPr>
          <p:cNvPr id="22" name="直線コネクタ 21">
            <a:extLst>
              <a:ext uri="{FF2B5EF4-FFF2-40B4-BE49-F238E27FC236}">
                <a16:creationId xmlns:a16="http://schemas.microsoft.com/office/drawing/2014/main" xmlns="" id="{107C5575-9275-4C17-AE00-7C172CC6D9BF}"/>
              </a:ext>
            </a:extLst>
          </p:cNvPr>
          <p:cNvCxnSpPr>
            <a:cxnSpLocks/>
          </p:cNvCxnSpPr>
          <p:nvPr/>
        </p:nvCxnSpPr>
        <p:spPr>
          <a:xfrm>
            <a:off x="614597" y="616757"/>
            <a:ext cx="0" cy="839449"/>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sp>
        <p:nvSpPr>
          <p:cNvPr id="3" name="四角形: 角を丸くする 2">
            <a:extLst>
              <a:ext uri="{FF2B5EF4-FFF2-40B4-BE49-F238E27FC236}">
                <a16:creationId xmlns:a16="http://schemas.microsoft.com/office/drawing/2014/main" xmlns="" id="{AB6AACA2-C9F1-45B4-9FAD-135BA3CB492B}"/>
              </a:ext>
            </a:extLst>
          </p:cNvPr>
          <p:cNvSpPr/>
          <p:nvPr/>
        </p:nvSpPr>
        <p:spPr>
          <a:xfrm>
            <a:off x="838199" y="2134896"/>
            <a:ext cx="10668581" cy="2919166"/>
          </a:xfrm>
          <a:prstGeom prst="roundRect">
            <a:avLst>
              <a:gd name="adj" fmla="val 10947"/>
            </a:avLst>
          </a:prstGeom>
          <a:solidFill>
            <a:schemeClr val="bg1">
              <a:lumMod val="95000"/>
            </a:schemeClr>
          </a:solid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テキスト ボックス 13">
            <a:extLst>
              <a:ext uri="{FF2B5EF4-FFF2-40B4-BE49-F238E27FC236}">
                <a16:creationId xmlns:a16="http://schemas.microsoft.com/office/drawing/2014/main" xmlns="" id="{0943590C-F922-4C8B-AF5F-295A15243C11}"/>
              </a:ext>
            </a:extLst>
          </p:cNvPr>
          <p:cNvSpPr txBox="1"/>
          <p:nvPr/>
        </p:nvSpPr>
        <p:spPr>
          <a:xfrm>
            <a:off x="838199" y="2206887"/>
            <a:ext cx="10359452" cy="400110"/>
          </a:xfrm>
          <a:prstGeom prst="rect">
            <a:avLst/>
          </a:prstGeom>
          <a:noFill/>
        </p:spPr>
        <p:txBody>
          <a:bodyPr wrap="square" rtlCol="0">
            <a:spAutoFit/>
          </a:bodyPr>
          <a:lstStyle/>
          <a:p>
            <a:pPr lvl="0"/>
            <a:r>
              <a:rPr lang="ja-JP" altLang="en-US" sz="2000" dirty="0">
                <a:latin typeface="ＭＳ Ｐゴシック" panose="020B0600070205080204" pitchFamily="50" charset="-128"/>
                <a:ea typeface="ＭＳ Ｐゴシック" panose="020B0600070205080204" pitchFamily="50" charset="-128"/>
              </a:rPr>
              <a:t>感情価が増えても売上は増加しないが、オンライン顧客評価が増加すると売上が増加する</a:t>
            </a:r>
            <a:endParaRPr lang="ja-JP" altLang="en-US" sz="2000" dirty="0"/>
          </a:p>
        </p:txBody>
      </p:sp>
      <p:sp>
        <p:nvSpPr>
          <p:cNvPr id="15" name="テキスト ボックス 14">
            <a:extLst>
              <a:ext uri="{FF2B5EF4-FFF2-40B4-BE49-F238E27FC236}">
                <a16:creationId xmlns:a16="http://schemas.microsoft.com/office/drawing/2014/main" xmlns="" id="{26E74D06-087E-4BCD-9D2A-0EA4769454CE}"/>
              </a:ext>
            </a:extLst>
          </p:cNvPr>
          <p:cNvSpPr txBox="1"/>
          <p:nvPr/>
        </p:nvSpPr>
        <p:spPr>
          <a:xfrm>
            <a:off x="9368852" y="4658053"/>
            <a:ext cx="2811905" cy="369332"/>
          </a:xfrm>
          <a:prstGeom prst="rect">
            <a:avLst/>
          </a:prstGeom>
          <a:noFill/>
        </p:spPr>
        <p:txBody>
          <a:bodyPr wrap="square" rtlCol="0">
            <a:spAutoFit/>
          </a:bodyPr>
          <a:lstStyle/>
          <a:p>
            <a:r>
              <a:rPr lang="de-DE" altLang="ja-JP" dirty="0">
                <a:solidFill>
                  <a:schemeClr val="bg1">
                    <a:lumMod val="50000"/>
                  </a:schemeClr>
                </a:solidFill>
                <a:latin typeface="ＭＳ Ｐゴシック" panose="020B0600070205080204" pitchFamily="50" charset="-128"/>
                <a:ea typeface="ＭＳ Ｐゴシック" panose="020B0600070205080204" pitchFamily="50" charset="-128"/>
              </a:rPr>
              <a:t> Öğüt </a:t>
            </a:r>
            <a:r>
              <a:rPr lang="en-US" altLang="ja-JP" dirty="0">
                <a:solidFill>
                  <a:schemeClr val="bg1">
                    <a:lumMod val="50000"/>
                  </a:schemeClr>
                </a:solidFill>
                <a:latin typeface="ＭＳ Ｐゴシック" panose="020B0600070205080204" pitchFamily="50" charset="-128"/>
                <a:ea typeface="ＭＳ Ｐゴシック" panose="020B0600070205080204" pitchFamily="50" charset="-128"/>
              </a:rPr>
              <a:t>&amp; </a:t>
            </a:r>
            <a:r>
              <a:rPr lang="de-DE" altLang="ja-JP" dirty="0">
                <a:solidFill>
                  <a:schemeClr val="bg1">
                    <a:lumMod val="50000"/>
                  </a:schemeClr>
                </a:solidFill>
                <a:latin typeface="ＭＳ Ｐゴシック" panose="020B0600070205080204" pitchFamily="50" charset="-128"/>
                <a:ea typeface="ＭＳ Ｐゴシック" panose="020B0600070205080204" pitchFamily="50" charset="-128"/>
              </a:rPr>
              <a:t>Taş(2012)</a:t>
            </a:r>
            <a:endParaRPr lang="ja-JP" altLang="en-US" dirty="0">
              <a:solidFill>
                <a:schemeClr val="bg1">
                  <a:lumMod val="50000"/>
                </a:schemeClr>
              </a:solidFill>
            </a:endParaRPr>
          </a:p>
        </p:txBody>
      </p:sp>
      <p:pic>
        <p:nvPicPr>
          <p:cNvPr id="23" name="図 22" descr="物体 が含まれている画像&#10;&#10;自動的に生成された説明">
            <a:extLst>
              <a:ext uri="{FF2B5EF4-FFF2-40B4-BE49-F238E27FC236}">
                <a16:creationId xmlns:a16="http://schemas.microsoft.com/office/drawing/2014/main" xmlns="" id="{9A00EF76-3D7C-4A91-828B-85472E5084F2}"/>
              </a:ext>
            </a:extLst>
          </p:cNvPr>
          <p:cNvPicPr>
            <a:picLocks noChangeAspect="1"/>
          </p:cNvPicPr>
          <p:nvPr/>
        </p:nvPicPr>
        <p:blipFill rotWithShape="1">
          <a:blip r:embed="rId2" cstate="print">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rcRect l="2878" t="10968" r="2132" b="17862"/>
          <a:stretch/>
        </p:blipFill>
        <p:spPr>
          <a:xfrm>
            <a:off x="3134247" y="3707798"/>
            <a:ext cx="3906567" cy="56002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5" name="テキスト ボックス 24">
            <a:extLst>
              <a:ext uri="{FF2B5EF4-FFF2-40B4-BE49-F238E27FC236}">
                <a16:creationId xmlns:a16="http://schemas.microsoft.com/office/drawing/2014/main" xmlns="" id="{FE6FAE38-1B33-4816-AF19-6510467179DE}"/>
              </a:ext>
            </a:extLst>
          </p:cNvPr>
          <p:cNvSpPr txBox="1"/>
          <p:nvPr/>
        </p:nvSpPr>
        <p:spPr>
          <a:xfrm>
            <a:off x="1791644" y="5132619"/>
            <a:ext cx="8190556" cy="1200329"/>
          </a:xfrm>
          <a:prstGeom prst="rect">
            <a:avLst/>
          </a:prstGeom>
          <a:noFill/>
        </p:spPr>
        <p:txBody>
          <a:bodyPr wrap="square" rtlCol="0">
            <a:spAutoFit/>
          </a:bodyPr>
          <a:lstStyle/>
          <a:p>
            <a:r>
              <a:rPr kumimoji="1" lang="ja-JP" altLang="en-US" sz="2400" dirty="0">
                <a:latin typeface="ＭＳ Ｐゴシック" panose="020B0600070205080204" pitchFamily="50" charset="-128"/>
                <a:ea typeface="ＭＳ Ｐゴシック" panose="020B0600070205080204" pitchFamily="50" charset="-128"/>
              </a:rPr>
              <a:t>消費者は書面のレビューを参考にして、</a:t>
            </a:r>
            <a:r>
              <a:rPr lang="en-US" altLang="ja-JP" sz="2400" dirty="0">
                <a:latin typeface="ＭＳ Ｐゴシック" panose="020B0600070205080204" pitchFamily="50" charset="-128"/>
                <a:ea typeface="ＭＳ Ｐゴシック" panose="020B0600070205080204" pitchFamily="50" charset="-128"/>
              </a:rPr>
              <a:t/>
            </a:r>
            <a:br>
              <a:rPr lang="en-US" altLang="ja-JP" sz="2400" dirty="0">
                <a:latin typeface="ＭＳ Ｐゴシック" panose="020B0600070205080204" pitchFamily="50" charset="-128"/>
                <a:ea typeface="ＭＳ Ｐゴシック" panose="020B0600070205080204" pitchFamily="50" charset="-128"/>
              </a:rPr>
            </a:br>
            <a:r>
              <a:rPr lang="ja-JP" altLang="en-US" sz="2400" dirty="0">
                <a:latin typeface="ＭＳ Ｐゴシック" panose="020B0600070205080204" pitchFamily="50" charset="-128"/>
                <a:ea typeface="ＭＳ Ｐゴシック" panose="020B0600070205080204" pitchFamily="50" charset="-128"/>
              </a:rPr>
              <a:t>感情価</a:t>
            </a:r>
            <a:r>
              <a:rPr kumimoji="1" lang="ja-JP" altLang="en-US" sz="2400" dirty="0">
                <a:latin typeface="ＭＳ Ｐゴシック" panose="020B0600070205080204" pitchFamily="50" charset="-128"/>
                <a:ea typeface="ＭＳ Ｐゴシック" panose="020B0600070205080204" pitchFamily="50" charset="-128"/>
              </a:rPr>
              <a:t>の中でもより細かい項目ごとの評価を見て選択している</a:t>
            </a:r>
            <a:endParaRPr lang="en-US" altLang="ja-JP" sz="2400" dirty="0">
              <a:latin typeface="ＭＳ Ｐゴシック" panose="020B0600070205080204" pitchFamily="50" charset="-128"/>
              <a:ea typeface="ＭＳ Ｐゴシック" panose="020B0600070205080204" pitchFamily="50" charset="-128"/>
            </a:endParaRPr>
          </a:p>
          <a:p>
            <a:r>
              <a:rPr kumimoji="1" lang="ja-JP" altLang="en-US" sz="2400" dirty="0">
                <a:latin typeface="ＭＳ Ｐゴシック" panose="020B0600070205080204" pitchFamily="50" charset="-128"/>
                <a:ea typeface="ＭＳ Ｐゴシック" panose="020B0600070205080204" pitchFamily="50" charset="-128"/>
              </a:rPr>
              <a:t>だから、コメントの内容分析に注目する</a:t>
            </a:r>
            <a:endParaRPr kumimoji="1" lang="en-US" altLang="ja-JP" sz="2400" dirty="0">
              <a:latin typeface="ＭＳ Ｐゴシック" panose="020B0600070205080204" pitchFamily="50" charset="-128"/>
              <a:ea typeface="ＭＳ Ｐゴシック" panose="020B0600070205080204" pitchFamily="50" charset="-128"/>
            </a:endParaRPr>
          </a:p>
        </p:txBody>
      </p:sp>
      <p:sp>
        <p:nvSpPr>
          <p:cNvPr id="26" name="二等辺三角形 25">
            <a:extLst>
              <a:ext uri="{FF2B5EF4-FFF2-40B4-BE49-F238E27FC236}">
                <a16:creationId xmlns:a16="http://schemas.microsoft.com/office/drawing/2014/main" xmlns="" id="{A64A6F26-6245-4F98-B673-9C4220AD6A23}"/>
              </a:ext>
            </a:extLst>
          </p:cNvPr>
          <p:cNvSpPr/>
          <p:nvPr/>
        </p:nvSpPr>
        <p:spPr>
          <a:xfrm rot="5400000">
            <a:off x="1103714" y="5538612"/>
            <a:ext cx="657505" cy="320359"/>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9" name="グループ化 8">
            <a:extLst>
              <a:ext uri="{FF2B5EF4-FFF2-40B4-BE49-F238E27FC236}">
                <a16:creationId xmlns:a16="http://schemas.microsoft.com/office/drawing/2014/main" xmlns="" id="{0FC9B74F-9742-494B-B7B2-72C605AD3CB1}"/>
              </a:ext>
            </a:extLst>
          </p:cNvPr>
          <p:cNvGrpSpPr/>
          <p:nvPr/>
        </p:nvGrpSpPr>
        <p:grpSpPr>
          <a:xfrm>
            <a:off x="6912930" y="4158027"/>
            <a:ext cx="2192345" cy="560026"/>
            <a:chOff x="9161455" y="4680773"/>
            <a:chExt cx="2192345" cy="560026"/>
          </a:xfrm>
        </p:grpSpPr>
        <p:sp>
          <p:nvSpPr>
            <p:cNvPr id="6" name="吹き出し: 折線 5">
              <a:extLst>
                <a:ext uri="{FF2B5EF4-FFF2-40B4-BE49-F238E27FC236}">
                  <a16:creationId xmlns:a16="http://schemas.microsoft.com/office/drawing/2014/main" xmlns="" id="{19D91395-96A9-4390-B550-AE3429E68DEA}"/>
                </a:ext>
              </a:extLst>
            </p:cNvPr>
            <p:cNvSpPr/>
            <p:nvPr/>
          </p:nvSpPr>
          <p:spPr>
            <a:xfrm>
              <a:off x="9161455" y="4680773"/>
              <a:ext cx="2192345" cy="560026"/>
            </a:xfrm>
            <a:prstGeom prst="borderCallout2">
              <a:avLst>
                <a:gd name="adj1" fmla="val 55665"/>
                <a:gd name="adj2" fmla="val -2893"/>
                <a:gd name="adj3" fmla="val 55665"/>
                <a:gd name="adj4" fmla="val -14854"/>
                <a:gd name="adj5" fmla="val 13113"/>
                <a:gd name="adj6" fmla="val -44854"/>
              </a:avLst>
            </a:prstGeom>
            <a:solidFill>
              <a:schemeClr val="bg1"/>
            </a:solidFill>
            <a:ln w="285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8" name="テキスト ボックス 7">
              <a:extLst>
                <a:ext uri="{FF2B5EF4-FFF2-40B4-BE49-F238E27FC236}">
                  <a16:creationId xmlns:a16="http://schemas.microsoft.com/office/drawing/2014/main" xmlns="" id="{EA57793A-04E8-4E19-A04A-4BA896245017}"/>
                </a:ext>
              </a:extLst>
            </p:cNvPr>
            <p:cNvSpPr txBox="1"/>
            <p:nvPr/>
          </p:nvSpPr>
          <p:spPr>
            <a:xfrm>
              <a:off x="9180225" y="4775554"/>
              <a:ext cx="2154803" cy="369332"/>
            </a:xfrm>
            <a:prstGeom prst="rect">
              <a:avLst/>
            </a:prstGeom>
            <a:noFill/>
          </p:spPr>
          <p:txBody>
            <a:bodyPr wrap="square" rtlCol="0">
              <a:spAutoFit/>
            </a:bodyPr>
            <a:lstStyle/>
            <a:p>
              <a:pPr algn="ctr"/>
              <a:r>
                <a:rPr kumimoji="1" lang="ja-JP" altLang="en-US" dirty="0">
                  <a:latin typeface="ＭＳ Ｐゴシック" panose="020B0600070205080204" pitchFamily="50" charset="-128"/>
                  <a:ea typeface="ＭＳ Ｐゴシック" panose="020B0600070205080204" pitchFamily="50" charset="-128"/>
                </a:rPr>
                <a:t>オンライン顧客評価</a:t>
              </a:r>
            </a:p>
          </p:txBody>
        </p:sp>
      </p:grpSp>
      <p:sp>
        <p:nvSpPr>
          <p:cNvPr id="10" name="四角形: 角を丸くする 9">
            <a:extLst>
              <a:ext uri="{FF2B5EF4-FFF2-40B4-BE49-F238E27FC236}">
                <a16:creationId xmlns:a16="http://schemas.microsoft.com/office/drawing/2014/main" xmlns="" id="{9FE4ADB0-87DF-4D42-BF9B-34E142334393}"/>
              </a:ext>
            </a:extLst>
          </p:cNvPr>
          <p:cNvSpPr/>
          <p:nvPr/>
        </p:nvSpPr>
        <p:spPr>
          <a:xfrm>
            <a:off x="3134247" y="3989626"/>
            <a:ext cx="2815023" cy="278198"/>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正方形/長方形 10">
            <a:extLst>
              <a:ext uri="{FF2B5EF4-FFF2-40B4-BE49-F238E27FC236}">
                <a16:creationId xmlns:a16="http://schemas.microsoft.com/office/drawing/2014/main" xmlns="" id="{9D7FBF82-2F0F-497E-A85D-990B90279339}"/>
              </a:ext>
            </a:extLst>
          </p:cNvPr>
          <p:cNvSpPr/>
          <p:nvPr/>
        </p:nvSpPr>
        <p:spPr>
          <a:xfrm>
            <a:off x="1284530" y="2680716"/>
            <a:ext cx="10069270" cy="707886"/>
          </a:xfrm>
          <a:prstGeom prst="rect">
            <a:avLst/>
          </a:prstGeom>
        </p:spPr>
        <p:txBody>
          <a:bodyPr wrap="square">
            <a:spAutoFit/>
          </a:bodyPr>
          <a:lstStyle/>
          <a:p>
            <a:pPr lvl="0"/>
            <a:r>
              <a:rPr lang="ja-JP" altLang="en-US" sz="2000" kern="1000" spc="-100" dirty="0">
                <a:latin typeface="ＭＳ Ｐゴシック" panose="020B0600070205080204" pitchFamily="50" charset="-128"/>
                <a:ea typeface="ＭＳ Ｐゴシック" panose="020B0600070205080204" pitchFamily="50" charset="-128"/>
              </a:rPr>
              <a:t>消費者が書面によるレビューの形で追加情報を持っているため、</a:t>
            </a:r>
            <a:r>
              <a:rPr lang="en-US" altLang="ja-JP" sz="2000" kern="1000" spc="-100" dirty="0">
                <a:latin typeface="ＭＳ Ｐゴシック" panose="020B0600070205080204" pitchFamily="50" charset="-128"/>
                <a:ea typeface="ＭＳ Ｐゴシック" panose="020B0600070205080204" pitchFamily="50" charset="-128"/>
              </a:rPr>
              <a:t/>
            </a:r>
            <a:br>
              <a:rPr lang="en-US" altLang="ja-JP" sz="2000" kern="1000" spc="-100" dirty="0">
                <a:latin typeface="ＭＳ Ｐゴシック" panose="020B0600070205080204" pitchFamily="50" charset="-128"/>
                <a:ea typeface="ＭＳ Ｐゴシック" panose="020B0600070205080204" pitchFamily="50" charset="-128"/>
              </a:rPr>
            </a:br>
            <a:r>
              <a:rPr lang="ja-JP" altLang="en-US" sz="2000" u="sng" kern="1000" spc="-100" dirty="0">
                <a:latin typeface="ＭＳ Ｐゴシック" panose="020B0600070205080204" pitchFamily="50" charset="-128"/>
                <a:ea typeface="ＭＳ Ｐゴシック" panose="020B0600070205080204" pitchFamily="50" charset="-128"/>
              </a:rPr>
              <a:t>オンライン顧客評価</a:t>
            </a:r>
            <a:r>
              <a:rPr lang="ja-JP" altLang="en-US" sz="2000" kern="1000" spc="-100" dirty="0">
                <a:latin typeface="ＭＳ Ｐゴシック" panose="020B0600070205080204" pitchFamily="50" charset="-128"/>
                <a:ea typeface="ＭＳ Ｐゴシック" panose="020B0600070205080204" pitchFamily="50" charset="-128"/>
              </a:rPr>
              <a:t>がより説得力があり、ホテルの本質的な客観的指標を見つけることを意味する</a:t>
            </a:r>
            <a:endParaRPr lang="ja-JP" altLang="en-US" sz="2000" kern="1000" spc="-100" dirty="0"/>
          </a:p>
        </p:txBody>
      </p:sp>
      <p:sp>
        <p:nvSpPr>
          <p:cNvPr id="19" name="二等辺三角形 18">
            <a:extLst>
              <a:ext uri="{FF2B5EF4-FFF2-40B4-BE49-F238E27FC236}">
                <a16:creationId xmlns:a16="http://schemas.microsoft.com/office/drawing/2014/main" xmlns="" id="{C631E88E-43E0-4CC9-81B0-B94C99522C81}"/>
              </a:ext>
            </a:extLst>
          </p:cNvPr>
          <p:cNvSpPr/>
          <p:nvPr/>
        </p:nvSpPr>
        <p:spPr>
          <a:xfrm rot="5400000">
            <a:off x="988379" y="2930938"/>
            <a:ext cx="360372" cy="207443"/>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Tree>
    <p:extLst>
      <p:ext uri="{BB962C8B-B14F-4D97-AF65-F5344CB8AC3E}">
        <p14:creationId xmlns:p14="http://schemas.microsoft.com/office/powerpoint/2010/main" val="13891162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500"/>
                                        <p:tgtEl>
                                          <p:spTgt spid="2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fade">
                                      <p:cBhvr>
                                        <p:cTn id="11"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xmlns="" id="{9A1DF117-79CD-4C37-8F48-29B457701188}"/>
              </a:ext>
            </a:extLst>
          </p:cNvPr>
          <p:cNvSpPr>
            <a:spLocks noGrp="1"/>
          </p:cNvSpPr>
          <p:nvPr>
            <p:ph type="title"/>
          </p:nvPr>
        </p:nvSpPr>
        <p:spPr/>
        <p:txBody>
          <a:bodyPr/>
          <a:lstStyle/>
          <a:p>
            <a:r>
              <a:rPr kumimoji="1" lang="ja-JP" altLang="en-US" dirty="0">
                <a:latin typeface="ＭＳ Ｐゴシック" panose="020B0600070205080204" pitchFamily="50" charset="-128"/>
                <a:ea typeface="ＭＳ Ｐゴシック" panose="020B0600070205080204" pitchFamily="50" charset="-128"/>
              </a:rPr>
              <a:t>先行研究</a:t>
            </a:r>
          </a:p>
        </p:txBody>
      </p:sp>
      <p:sp>
        <p:nvSpPr>
          <p:cNvPr id="3" name="スライド番号プレースホルダー 2">
            <a:extLst>
              <a:ext uri="{FF2B5EF4-FFF2-40B4-BE49-F238E27FC236}">
                <a16:creationId xmlns:a16="http://schemas.microsoft.com/office/drawing/2014/main" xmlns="" id="{9AF22F44-2420-4FE6-A0EA-71DE7B81001F}"/>
              </a:ext>
            </a:extLst>
          </p:cNvPr>
          <p:cNvSpPr>
            <a:spLocks noGrp="1"/>
          </p:cNvSpPr>
          <p:nvPr>
            <p:ph type="sldNum" sz="quarter" idx="12"/>
          </p:nvPr>
        </p:nvSpPr>
        <p:spPr/>
        <p:txBody>
          <a:bodyPr/>
          <a:lstStyle/>
          <a:p>
            <a:fld id="{5620E6CF-7497-4561-96CF-47B14CA33FFA}" type="slidenum">
              <a:rPr kumimoji="1" lang="ja-JP" altLang="en-US" smtClean="0"/>
              <a:t>19</a:t>
            </a:fld>
            <a:endParaRPr kumimoji="1" lang="ja-JP" altLang="en-US"/>
          </a:p>
        </p:txBody>
      </p:sp>
      <p:sp>
        <p:nvSpPr>
          <p:cNvPr id="7" name="テキスト ボックス 6">
            <a:extLst>
              <a:ext uri="{FF2B5EF4-FFF2-40B4-BE49-F238E27FC236}">
                <a16:creationId xmlns:a16="http://schemas.microsoft.com/office/drawing/2014/main" xmlns="" id="{85945841-A1EE-4DC5-8FAE-22944FC0FE4E}"/>
              </a:ext>
            </a:extLst>
          </p:cNvPr>
          <p:cNvSpPr txBox="1"/>
          <p:nvPr/>
        </p:nvSpPr>
        <p:spPr>
          <a:xfrm>
            <a:off x="837867" y="1690688"/>
            <a:ext cx="8345890" cy="707886"/>
          </a:xfrm>
          <a:prstGeom prst="rect">
            <a:avLst/>
          </a:prstGeom>
          <a:noFill/>
        </p:spPr>
        <p:txBody>
          <a:bodyPr wrap="square" rtlCol="0">
            <a:spAutoFit/>
          </a:bodyPr>
          <a:lstStyle/>
          <a:p>
            <a:r>
              <a:rPr lang="en-US" altLang="ja-JP" sz="2000" dirty="0" err="1">
                <a:latin typeface="ＭＳ Ｐゴシック" panose="020B0600070205080204" pitchFamily="50" charset="-128"/>
                <a:ea typeface="ＭＳ Ｐゴシック" panose="020B0600070205080204" pitchFamily="50" charset="-128"/>
              </a:rPr>
              <a:t>Tirunillai</a:t>
            </a:r>
            <a:r>
              <a:rPr lang="en-US" altLang="ja-JP" sz="2000" dirty="0">
                <a:latin typeface="ＭＳ Ｐゴシック" panose="020B0600070205080204" pitchFamily="50" charset="-128"/>
                <a:ea typeface="ＭＳ Ｐゴシック" panose="020B0600070205080204" pitchFamily="50" charset="-128"/>
              </a:rPr>
              <a:t>, S., &amp; </a:t>
            </a:r>
            <a:r>
              <a:rPr lang="en-US" altLang="ja-JP" sz="2000" dirty="0" err="1">
                <a:latin typeface="ＭＳ Ｐゴシック" panose="020B0600070205080204" pitchFamily="50" charset="-128"/>
                <a:ea typeface="ＭＳ Ｐゴシック" panose="020B0600070205080204" pitchFamily="50" charset="-128"/>
              </a:rPr>
              <a:t>Tellis</a:t>
            </a:r>
            <a:r>
              <a:rPr lang="en-US" altLang="ja-JP" sz="2000" dirty="0">
                <a:latin typeface="ＭＳ Ｐゴシック" panose="020B0600070205080204" pitchFamily="50" charset="-128"/>
                <a:ea typeface="ＭＳ Ｐゴシック" panose="020B0600070205080204" pitchFamily="50" charset="-128"/>
              </a:rPr>
              <a:t>, G. J.</a:t>
            </a:r>
            <a:r>
              <a:rPr lang="ja-JP" altLang="en-US" sz="2000" dirty="0">
                <a:latin typeface="ＭＳ Ｐゴシック" panose="020B0600070205080204" pitchFamily="50" charset="-128"/>
                <a:ea typeface="ＭＳ Ｐゴシック" panose="020B0600070205080204" pitchFamily="50" charset="-128"/>
              </a:rPr>
              <a:t>（</a:t>
            </a:r>
            <a:r>
              <a:rPr lang="en-US" altLang="ja-JP" sz="2000" dirty="0">
                <a:latin typeface="ＭＳ Ｐゴシック" panose="020B0600070205080204" pitchFamily="50" charset="-128"/>
                <a:ea typeface="ＭＳ Ｐゴシック" panose="020B0600070205080204" pitchFamily="50" charset="-128"/>
              </a:rPr>
              <a:t>2012</a:t>
            </a:r>
            <a:r>
              <a:rPr lang="ja-JP" altLang="en-US" sz="2000" dirty="0">
                <a:latin typeface="ＭＳ Ｐゴシック" panose="020B0600070205080204" pitchFamily="50" charset="-128"/>
                <a:ea typeface="ＭＳ Ｐゴシック" panose="020B0600070205080204" pitchFamily="50" charset="-128"/>
              </a:rPr>
              <a:t>）は</a:t>
            </a:r>
            <a:endParaRPr lang="ja-JP" altLang="en-US" sz="2000" dirty="0"/>
          </a:p>
          <a:p>
            <a:r>
              <a:rPr kumimoji="1" lang="ja-JP" altLang="en-US" sz="2000" dirty="0">
                <a:latin typeface="ＭＳ Ｐゴシック" panose="020B0600070205080204" pitchFamily="50" charset="-128"/>
                <a:ea typeface="ＭＳ Ｐゴシック" panose="020B0600070205080204" pitchFamily="50" charset="-128"/>
              </a:rPr>
              <a:t>従来のクチコミの件数･感情価に加えて、クチコミの</a:t>
            </a:r>
            <a:r>
              <a:rPr kumimoji="1" lang="ja-JP" altLang="en-US" sz="2000" u="sng" dirty="0">
                <a:latin typeface="ＭＳ Ｐゴシック" panose="020B0600070205080204" pitchFamily="50" charset="-128"/>
                <a:ea typeface="ＭＳ Ｐゴシック" panose="020B0600070205080204" pitchFamily="50" charset="-128"/>
              </a:rPr>
              <a:t>コメント</a:t>
            </a:r>
            <a:r>
              <a:rPr kumimoji="1" lang="ja-JP" altLang="en-US" sz="2000" dirty="0">
                <a:latin typeface="ＭＳ Ｐゴシック" panose="020B0600070205080204" pitchFamily="50" charset="-128"/>
                <a:ea typeface="ＭＳ Ｐゴシック" panose="020B0600070205080204" pitchFamily="50" charset="-128"/>
              </a:rPr>
              <a:t>に注目している</a:t>
            </a:r>
            <a:endParaRPr kumimoji="1" lang="ja-JP" altLang="en-US" sz="2400" dirty="0">
              <a:latin typeface="ＭＳ Ｐゴシック" panose="020B0600070205080204" pitchFamily="50" charset="-128"/>
              <a:ea typeface="ＭＳ Ｐゴシック" panose="020B0600070205080204" pitchFamily="50" charset="-128"/>
            </a:endParaRPr>
          </a:p>
        </p:txBody>
      </p:sp>
      <p:sp>
        <p:nvSpPr>
          <p:cNvPr id="16" name="テキスト ボックス 15">
            <a:extLst>
              <a:ext uri="{FF2B5EF4-FFF2-40B4-BE49-F238E27FC236}">
                <a16:creationId xmlns:a16="http://schemas.microsoft.com/office/drawing/2014/main" xmlns="" id="{7A407AA6-6FDF-422C-AFF9-AFB3BF84CAB3}"/>
              </a:ext>
            </a:extLst>
          </p:cNvPr>
          <p:cNvSpPr txBox="1"/>
          <p:nvPr/>
        </p:nvSpPr>
        <p:spPr>
          <a:xfrm>
            <a:off x="837447" y="3348997"/>
            <a:ext cx="10278475" cy="707886"/>
          </a:xfrm>
          <a:prstGeom prst="rect">
            <a:avLst/>
          </a:prstGeom>
          <a:noFill/>
        </p:spPr>
        <p:txBody>
          <a:bodyPr wrap="square" rtlCol="0">
            <a:spAutoFit/>
          </a:bodyPr>
          <a:lstStyle/>
          <a:p>
            <a:r>
              <a:rPr kumimoji="1" lang="ja-JP" altLang="en-US" sz="2000" dirty="0">
                <a:latin typeface="ＭＳ Ｐゴシック" panose="020B0600070205080204" pitchFamily="50" charset="-128"/>
                <a:ea typeface="ＭＳ Ｐゴシック" panose="020B0600070205080204" pitchFamily="50" charset="-128"/>
              </a:rPr>
              <a:t>クチコミには消費者のコメントが記載されていることが多い</a:t>
            </a:r>
            <a:endParaRPr kumimoji="1" lang="en-US" altLang="ja-JP" sz="2000" dirty="0">
              <a:latin typeface="ＭＳ Ｐゴシック" panose="020B0600070205080204" pitchFamily="50" charset="-128"/>
              <a:ea typeface="ＭＳ Ｐゴシック" panose="020B0600070205080204" pitchFamily="50" charset="-128"/>
            </a:endParaRPr>
          </a:p>
          <a:p>
            <a:r>
              <a:rPr kumimoji="1" lang="ja-JP" altLang="en-US" sz="2000" dirty="0">
                <a:latin typeface="ＭＳ Ｐゴシック" panose="020B0600070205080204" pitchFamily="50" charset="-128"/>
                <a:ea typeface="ＭＳ Ｐゴシック" panose="020B0600070205080204" pitchFamily="50" charset="-128"/>
              </a:rPr>
              <a:t>この論文ではコメントのテキスト分析を行い、コメントを肯定的と否定的として分類している</a:t>
            </a:r>
          </a:p>
        </p:txBody>
      </p:sp>
      <p:grpSp>
        <p:nvGrpSpPr>
          <p:cNvPr id="9" name="グループ化 8">
            <a:extLst>
              <a:ext uri="{FF2B5EF4-FFF2-40B4-BE49-F238E27FC236}">
                <a16:creationId xmlns:a16="http://schemas.microsoft.com/office/drawing/2014/main" xmlns="" id="{C5FED5C7-A5C7-4BEF-8E4C-54C4008E3917}"/>
              </a:ext>
            </a:extLst>
          </p:cNvPr>
          <p:cNvGrpSpPr/>
          <p:nvPr/>
        </p:nvGrpSpPr>
        <p:grpSpPr>
          <a:xfrm>
            <a:off x="837448" y="4459924"/>
            <a:ext cx="11354552" cy="1566211"/>
            <a:chOff x="837448" y="4459924"/>
            <a:chExt cx="11354552" cy="1566211"/>
          </a:xfrm>
        </p:grpSpPr>
        <p:grpSp>
          <p:nvGrpSpPr>
            <p:cNvPr id="6" name="グループ化 5">
              <a:extLst>
                <a:ext uri="{FF2B5EF4-FFF2-40B4-BE49-F238E27FC236}">
                  <a16:creationId xmlns:a16="http://schemas.microsoft.com/office/drawing/2014/main" xmlns="" id="{CFB620D3-C5F3-482A-A8CB-CDA3C20D000C}"/>
                </a:ext>
              </a:extLst>
            </p:cNvPr>
            <p:cNvGrpSpPr/>
            <p:nvPr/>
          </p:nvGrpSpPr>
          <p:grpSpPr>
            <a:xfrm>
              <a:off x="837448" y="4459924"/>
              <a:ext cx="10515600" cy="1559680"/>
              <a:chOff x="837448" y="4459924"/>
              <a:chExt cx="10515600" cy="1559680"/>
            </a:xfrm>
          </p:grpSpPr>
          <p:sp>
            <p:nvSpPr>
              <p:cNvPr id="18" name="四角形: 角を丸くする 17">
                <a:extLst>
                  <a:ext uri="{FF2B5EF4-FFF2-40B4-BE49-F238E27FC236}">
                    <a16:creationId xmlns:a16="http://schemas.microsoft.com/office/drawing/2014/main" xmlns="" id="{BFD1E9C4-FA62-43AC-B025-C1E5984C622F}"/>
                  </a:ext>
                </a:extLst>
              </p:cNvPr>
              <p:cNvSpPr/>
              <p:nvPr/>
            </p:nvSpPr>
            <p:spPr>
              <a:xfrm>
                <a:off x="837449" y="4459924"/>
                <a:ext cx="10421211" cy="1559680"/>
              </a:xfrm>
              <a:prstGeom prst="roundRect">
                <a:avLst/>
              </a:prstGeom>
              <a:solidFill>
                <a:schemeClr val="bg1">
                  <a:lumMod val="95000"/>
                </a:schemeClr>
              </a:solid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7" name="テキスト ボックス 16">
                <a:extLst>
                  <a:ext uri="{FF2B5EF4-FFF2-40B4-BE49-F238E27FC236}">
                    <a16:creationId xmlns:a16="http://schemas.microsoft.com/office/drawing/2014/main" xmlns="" id="{C5CCF84C-B6AC-47DF-9A7A-01C88B1B110D}"/>
                  </a:ext>
                </a:extLst>
              </p:cNvPr>
              <p:cNvSpPr txBox="1"/>
              <p:nvPr/>
            </p:nvSpPr>
            <p:spPr>
              <a:xfrm>
                <a:off x="837448" y="4621546"/>
                <a:ext cx="10515600" cy="1015663"/>
              </a:xfrm>
              <a:prstGeom prst="rect">
                <a:avLst/>
              </a:prstGeom>
              <a:noFill/>
            </p:spPr>
            <p:txBody>
              <a:bodyPr wrap="square" rtlCol="0">
                <a:spAutoFit/>
              </a:bodyPr>
              <a:lstStyle/>
              <a:p>
                <a:r>
                  <a:rPr kumimoji="1" lang="ja-JP" altLang="en-US" sz="2000" dirty="0">
                    <a:latin typeface="ＭＳ Ｐゴシック" panose="020B0600070205080204" pitchFamily="50" charset="-128"/>
                    <a:ea typeface="ＭＳ Ｐゴシック" panose="020B0600070205080204" pitchFamily="50" charset="-128"/>
                  </a:rPr>
                  <a:t>･肯定的または</a:t>
                </a:r>
                <a:r>
                  <a:rPr kumimoji="1" lang="ja-JP" altLang="en-US" sz="2000" u="sng" dirty="0">
                    <a:latin typeface="ＭＳ Ｐゴシック" panose="020B0600070205080204" pitchFamily="50" charset="-128"/>
                    <a:ea typeface="ＭＳ Ｐゴシック" panose="020B0600070205080204" pitchFamily="50" charset="-128"/>
                  </a:rPr>
                  <a:t>否定的なコメント</a:t>
                </a:r>
                <a:r>
                  <a:rPr kumimoji="1" lang="ja-JP" altLang="en-US" sz="2000" dirty="0">
                    <a:latin typeface="ＭＳ Ｐゴシック" panose="020B0600070205080204" pitchFamily="50" charset="-128"/>
                    <a:ea typeface="ＭＳ Ｐゴシック" panose="020B0600070205080204" pitchFamily="50" charset="-128"/>
                  </a:rPr>
                  <a:t>は、企業の収益に非対称な影響を与える</a:t>
                </a:r>
                <a:endParaRPr kumimoji="1" lang="en-US" altLang="ja-JP" sz="2000" dirty="0">
                  <a:latin typeface="ＭＳ Ｐゴシック" panose="020B0600070205080204" pitchFamily="50" charset="-128"/>
                  <a:ea typeface="ＭＳ Ｐゴシック" panose="020B0600070205080204" pitchFamily="50" charset="-128"/>
                </a:endParaRPr>
              </a:p>
              <a:p>
                <a:endParaRPr kumimoji="1" lang="en-US" altLang="ja-JP" sz="2000" dirty="0">
                  <a:latin typeface="ＭＳ Ｐゴシック" panose="020B0600070205080204" pitchFamily="50" charset="-128"/>
                  <a:ea typeface="ＭＳ Ｐゴシック" panose="020B0600070205080204" pitchFamily="50" charset="-128"/>
                </a:endParaRPr>
              </a:p>
              <a:p>
                <a:r>
                  <a:rPr kumimoji="1" lang="ja-JP" altLang="en-US" sz="2000" dirty="0">
                    <a:latin typeface="ＭＳ Ｐゴシック" panose="020B0600070205080204" pitchFamily="50" charset="-128"/>
                    <a:ea typeface="ＭＳ Ｐゴシック" panose="020B0600070205080204" pitchFamily="50" charset="-128"/>
                  </a:rPr>
                  <a:t>･</a:t>
                </a:r>
                <a:r>
                  <a:rPr kumimoji="1" lang="ja-JP" altLang="en-US" sz="2000" u="sng" dirty="0">
                    <a:latin typeface="ＭＳ Ｐゴシック" panose="020B0600070205080204" pitchFamily="50" charset="-128"/>
                    <a:ea typeface="ＭＳ Ｐゴシック" panose="020B0600070205080204" pitchFamily="50" charset="-128"/>
                  </a:rPr>
                  <a:t>否定的なコメント</a:t>
                </a:r>
                <a:r>
                  <a:rPr kumimoji="1" lang="ja-JP" altLang="en-US" sz="2000" dirty="0">
                    <a:latin typeface="ＭＳ Ｐゴシック" panose="020B0600070205080204" pitchFamily="50" charset="-128"/>
                    <a:ea typeface="ＭＳ Ｐゴシック" panose="020B0600070205080204" pitchFamily="50" charset="-128"/>
                  </a:rPr>
                  <a:t>は肯定的なものと比べ、収益により大きな影響を与える</a:t>
                </a:r>
              </a:p>
            </p:txBody>
          </p:sp>
        </p:grpSp>
        <p:sp>
          <p:nvSpPr>
            <p:cNvPr id="2" name="テキスト ボックス 1">
              <a:extLst>
                <a:ext uri="{FF2B5EF4-FFF2-40B4-BE49-F238E27FC236}">
                  <a16:creationId xmlns:a16="http://schemas.microsoft.com/office/drawing/2014/main" xmlns="" id="{7B1C6BDB-3F7F-4990-9DB1-E40B5954802C}"/>
                </a:ext>
              </a:extLst>
            </p:cNvPr>
            <p:cNvSpPr txBox="1"/>
            <p:nvPr/>
          </p:nvSpPr>
          <p:spPr>
            <a:xfrm>
              <a:off x="8828598" y="5656803"/>
              <a:ext cx="3363402" cy="369332"/>
            </a:xfrm>
            <a:prstGeom prst="rect">
              <a:avLst/>
            </a:prstGeom>
            <a:noFill/>
          </p:spPr>
          <p:txBody>
            <a:bodyPr wrap="square" rtlCol="0">
              <a:spAutoFit/>
            </a:bodyPr>
            <a:lstStyle/>
            <a:p>
              <a:r>
                <a:rPr lang="en-US" altLang="ja-JP" dirty="0" err="1">
                  <a:solidFill>
                    <a:schemeClr val="bg1">
                      <a:lumMod val="50000"/>
                    </a:schemeClr>
                  </a:solidFill>
                  <a:latin typeface="ＭＳ Ｐゴシック" panose="020B0600070205080204" pitchFamily="50" charset="-128"/>
                  <a:ea typeface="ＭＳ Ｐゴシック" panose="020B0600070205080204" pitchFamily="50" charset="-128"/>
                </a:rPr>
                <a:t>Tirunillai</a:t>
              </a:r>
              <a:r>
                <a:rPr lang="en-US" altLang="ja-JP" dirty="0">
                  <a:solidFill>
                    <a:schemeClr val="bg1">
                      <a:lumMod val="50000"/>
                    </a:schemeClr>
                  </a:solidFill>
                  <a:latin typeface="ＭＳ Ｐゴシック" panose="020B0600070205080204" pitchFamily="50" charset="-128"/>
                  <a:ea typeface="ＭＳ Ｐゴシック" panose="020B0600070205080204" pitchFamily="50" charset="-128"/>
                </a:rPr>
                <a:t> &amp; </a:t>
              </a:r>
              <a:r>
                <a:rPr lang="en-US" altLang="ja-JP" dirty="0" err="1">
                  <a:solidFill>
                    <a:schemeClr val="bg1">
                      <a:lumMod val="50000"/>
                    </a:schemeClr>
                  </a:solidFill>
                  <a:latin typeface="ＭＳ Ｐゴシック" panose="020B0600070205080204" pitchFamily="50" charset="-128"/>
                  <a:ea typeface="ＭＳ Ｐゴシック" panose="020B0600070205080204" pitchFamily="50" charset="-128"/>
                </a:rPr>
                <a:t>Tellis</a:t>
              </a:r>
              <a:r>
                <a:rPr lang="en-US" altLang="ja-JP" dirty="0">
                  <a:solidFill>
                    <a:schemeClr val="bg1">
                      <a:lumMod val="50000"/>
                    </a:schemeClr>
                  </a:solidFill>
                  <a:latin typeface="ＭＳ Ｐゴシック" panose="020B0600070205080204" pitchFamily="50" charset="-128"/>
                  <a:ea typeface="ＭＳ Ｐゴシック" panose="020B0600070205080204" pitchFamily="50" charset="-128"/>
                </a:rPr>
                <a:t> (2012</a:t>
              </a:r>
              <a:r>
                <a:rPr lang="ja-JP" altLang="en-US" dirty="0">
                  <a:solidFill>
                    <a:schemeClr val="bg1">
                      <a:lumMod val="50000"/>
                    </a:schemeClr>
                  </a:solidFill>
                  <a:latin typeface="ＭＳ Ｐゴシック" panose="020B0600070205080204" pitchFamily="50" charset="-128"/>
                  <a:ea typeface="ＭＳ Ｐゴシック" panose="020B0600070205080204" pitchFamily="50" charset="-128"/>
                </a:rPr>
                <a:t>）</a:t>
              </a:r>
              <a:endParaRPr kumimoji="1" lang="ja-JP" altLang="en-US" dirty="0">
                <a:solidFill>
                  <a:schemeClr val="bg1">
                    <a:lumMod val="50000"/>
                  </a:schemeClr>
                </a:solidFill>
              </a:endParaRPr>
            </a:p>
          </p:txBody>
        </p:sp>
      </p:grpSp>
      <p:cxnSp>
        <p:nvCxnSpPr>
          <p:cNvPr id="21" name="直線コネクタ 20">
            <a:extLst>
              <a:ext uri="{FF2B5EF4-FFF2-40B4-BE49-F238E27FC236}">
                <a16:creationId xmlns:a16="http://schemas.microsoft.com/office/drawing/2014/main" xmlns="" id="{7CF3788A-D339-4DFE-9D9B-ECDA40A85C68}"/>
              </a:ext>
            </a:extLst>
          </p:cNvPr>
          <p:cNvCxnSpPr>
            <a:cxnSpLocks/>
          </p:cNvCxnSpPr>
          <p:nvPr/>
        </p:nvCxnSpPr>
        <p:spPr>
          <a:xfrm>
            <a:off x="614597" y="616757"/>
            <a:ext cx="0" cy="839449"/>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117045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xmlns="" id="{8364021A-ACB4-46A7-A935-BFB7F12C5E30}"/>
              </a:ext>
            </a:extLst>
          </p:cNvPr>
          <p:cNvSpPr>
            <a:spLocks noGrp="1"/>
          </p:cNvSpPr>
          <p:nvPr>
            <p:ph type="title"/>
          </p:nvPr>
        </p:nvSpPr>
        <p:spPr/>
        <p:txBody>
          <a:bodyPr/>
          <a:lstStyle/>
          <a:p>
            <a:r>
              <a:rPr kumimoji="1" lang="ja-JP" altLang="en-US" dirty="0">
                <a:latin typeface="ＭＳ Ｐゴシック" panose="020B0600070205080204" pitchFamily="50" charset="-128"/>
                <a:ea typeface="ＭＳ Ｐゴシック" panose="020B0600070205080204" pitchFamily="50" charset="-128"/>
              </a:rPr>
              <a:t>目次</a:t>
            </a:r>
          </a:p>
        </p:txBody>
      </p:sp>
      <p:sp>
        <p:nvSpPr>
          <p:cNvPr id="2" name="スライド番号プレースホルダー 1">
            <a:extLst>
              <a:ext uri="{FF2B5EF4-FFF2-40B4-BE49-F238E27FC236}">
                <a16:creationId xmlns:a16="http://schemas.microsoft.com/office/drawing/2014/main" xmlns="" id="{606667BC-9E9E-49F2-9C24-461A80C8CE59}"/>
              </a:ext>
            </a:extLst>
          </p:cNvPr>
          <p:cNvSpPr>
            <a:spLocks noGrp="1"/>
          </p:cNvSpPr>
          <p:nvPr>
            <p:ph type="sldNum" sz="quarter" idx="12"/>
          </p:nvPr>
        </p:nvSpPr>
        <p:spPr/>
        <p:txBody>
          <a:bodyPr/>
          <a:lstStyle/>
          <a:p>
            <a:fld id="{5620E6CF-7497-4561-96CF-47B14CA33FFA}" type="slidenum">
              <a:rPr kumimoji="1" lang="ja-JP" altLang="en-US" smtClean="0"/>
              <a:t>2</a:t>
            </a:fld>
            <a:endParaRPr kumimoji="1" lang="ja-JP" altLang="en-US"/>
          </a:p>
        </p:txBody>
      </p:sp>
      <p:cxnSp>
        <p:nvCxnSpPr>
          <p:cNvPr id="4" name="直線コネクタ 3">
            <a:extLst>
              <a:ext uri="{FF2B5EF4-FFF2-40B4-BE49-F238E27FC236}">
                <a16:creationId xmlns:a16="http://schemas.microsoft.com/office/drawing/2014/main" xmlns="" id="{1DC81945-02C4-4D47-8EC9-1C0251CA6602}"/>
              </a:ext>
            </a:extLst>
          </p:cNvPr>
          <p:cNvCxnSpPr>
            <a:cxnSpLocks/>
          </p:cNvCxnSpPr>
          <p:nvPr/>
        </p:nvCxnSpPr>
        <p:spPr>
          <a:xfrm>
            <a:off x="614597" y="616757"/>
            <a:ext cx="0" cy="839449"/>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sp>
        <p:nvSpPr>
          <p:cNvPr id="5" name="テキスト ボックス 4">
            <a:extLst>
              <a:ext uri="{FF2B5EF4-FFF2-40B4-BE49-F238E27FC236}">
                <a16:creationId xmlns:a16="http://schemas.microsoft.com/office/drawing/2014/main" xmlns="" id="{2B581EB5-0DEC-4BF5-B8A0-205CDAD2569E}"/>
              </a:ext>
            </a:extLst>
          </p:cNvPr>
          <p:cNvSpPr txBox="1"/>
          <p:nvPr/>
        </p:nvSpPr>
        <p:spPr>
          <a:xfrm>
            <a:off x="838199" y="1690688"/>
            <a:ext cx="3216966" cy="4524315"/>
          </a:xfrm>
          <a:prstGeom prst="rect">
            <a:avLst/>
          </a:prstGeom>
          <a:noFill/>
        </p:spPr>
        <p:txBody>
          <a:bodyPr wrap="square" rtlCol="0">
            <a:spAutoFit/>
          </a:bodyPr>
          <a:lstStyle/>
          <a:p>
            <a:pPr marL="342900" indent="-342900">
              <a:buFont typeface="Arial" panose="020B0604020202020204" pitchFamily="34" charset="0"/>
              <a:buChar char="•"/>
            </a:pPr>
            <a:r>
              <a:rPr kumimoji="1" lang="ja-JP" altLang="en-US" sz="2400" dirty="0">
                <a:latin typeface="ＭＳ Ｐゴシック" panose="020B0600070205080204" pitchFamily="50" charset="-128"/>
                <a:ea typeface="ＭＳ Ｐゴシック" panose="020B0600070205080204" pitchFamily="50" charset="-128"/>
              </a:rPr>
              <a:t>はじめに</a:t>
            </a:r>
            <a:endParaRPr kumimoji="1" lang="en-US" altLang="ja-JP" sz="2400" dirty="0">
              <a:latin typeface="ＭＳ Ｐゴシック" panose="020B0600070205080204" pitchFamily="50" charset="-128"/>
              <a:ea typeface="ＭＳ Ｐゴシック" panose="020B0600070205080204" pitchFamily="50" charset="-128"/>
            </a:endParaRPr>
          </a:p>
          <a:p>
            <a:pPr marL="342900" indent="-342900">
              <a:buFont typeface="Arial" panose="020B0604020202020204" pitchFamily="34" charset="0"/>
              <a:buChar char="•"/>
            </a:pPr>
            <a:r>
              <a:rPr kumimoji="1" lang="ja-JP" altLang="en-US" sz="2400" dirty="0">
                <a:latin typeface="ＭＳ Ｐゴシック" panose="020B0600070205080204" pitchFamily="50" charset="-128"/>
                <a:ea typeface="ＭＳ Ｐゴシック" panose="020B0600070205080204" pitchFamily="50" charset="-128"/>
              </a:rPr>
              <a:t>キーワード</a:t>
            </a:r>
            <a:endParaRPr kumimoji="1" lang="en-US" altLang="ja-JP" sz="2400" dirty="0">
              <a:latin typeface="ＭＳ Ｐゴシック" panose="020B0600070205080204" pitchFamily="50" charset="-128"/>
              <a:ea typeface="ＭＳ Ｐゴシック" panose="020B0600070205080204" pitchFamily="50" charset="-128"/>
            </a:endParaRPr>
          </a:p>
          <a:p>
            <a:pPr marL="342900" indent="-342900">
              <a:buFont typeface="Arial" panose="020B0604020202020204" pitchFamily="34" charset="0"/>
              <a:buChar char="•"/>
            </a:pPr>
            <a:r>
              <a:rPr kumimoji="1" lang="ja-JP" altLang="en-US" sz="2400" dirty="0">
                <a:latin typeface="ＭＳ Ｐゴシック" panose="020B0600070205080204" pitchFamily="50" charset="-128"/>
                <a:ea typeface="ＭＳ Ｐゴシック" panose="020B0600070205080204" pitchFamily="50" charset="-128"/>
              </a:rPr>
              <a:t>現状分析</a:t>
            </a:r>
            <a:endParaRPr kumimoji="1" lang="en-US" altLang="ja-JP" sz="2400" dirty="0">
              <a:latin typeface="ＭＳ Ｐゴシック" panose="020B0600070205080204" pitchFamily="50" charset="-128"/>
              <a:ea typeface="ＭＳ Ｐゴシック" panose="020B0600070205080204" pitchFamily="50" charset="-128"/>
            </a:endParaRPr>
          </a:p>
          <a:p>
            <a:pPr marL="342900" indent="-342900">
              <a:buFont typeface="Arial" panose="020B0604020202020204" pitchFamily="34" charset="0"/>
              <a:buChar char="•"/>
            </a:pPr>
            <a:r>
              <a:rPr kumimoji="1" lang="ja-JP" altLang="en-US" sz="2400" dirty="0">
                <a:latin typeface="ＭＳ Ｐゴシック" panose="020B0600070205080204" pitchFamily="50" charset="-128"/>
                <a:ea typeface="ＭＳ Ｐゴシック" panose="020B0600070205080204" pitchFamily="50" charset="-128"/>
              </a:rPr>
              <a:t>問題意識</a:t>
            </a:r>
            <a:endParaRPr kumimoji="1" lang="en-US" altLang="ja-JP" sz="2400" dirty="0">
              <a:latin typeface="ＭＳ Ｐゴシック" panose="020B0600070205080204" pitchFamily="50" charset="-128"/>
              <a:ea typeface="ＭＳ Ｐゴシック" panose="020B0600070205080204" pitchFamily="50" charset="-128"/>
            </a:endParaRPr>
          </a:p>
          <a:p>
            <a:pPr marL="342900" indent="-342900">
              <a:buFont typeface="Arial" panose="020B0604020202020204" pitchFamily="34" charset="0"/>
              <a:buChar char="•"/>
            </a:pPr>
            <a:r>
              <a:rPr kumimoji="1" lang="ja-JP" altLang="en-US" sz="2400" dirty="0">
                <a:latin typeface="ＭＳ Ｐゴシック" panose="020B0600070205080204" pitchFamily="50" charset="-128"/>
                <a:ea typeface="ＭＳ Ｐゴシック" panose="020B0600070205080204" pitchFamily="50" charset="-128"/>
              </a:rPr>
              <a:t>先行研究</a:t>
            </a:r>
            <a:endParaRPr kumimoji="1" lang="en-US" altLang="ja-JP" sz="2400" dirty="0">
              <a:latin typeface="ＭＳ Ｐゴシック" panose="020B0600070205080204" pitchFamily="50" charset="-128"/>
              <a:ea typeface="ＭＳ Ｐゴシック" panose="020B0600070205080204" pitchFamily="50" charset="-128"/>
            </a:endParaRPr>
          </a:p>
          <a:p>
            <a:pPr marL="342900" indent="-342900">
              <a:buFont typeface="Arial" panose="020B0604020202020204" pitchFamily="34" charset="0"/>
              <a:buChar char="•"/>
            </a:pPr>
            <a:r>
              <a:rPr kumimoji="1" lang="ja-JP" altLang="en-US" sz="2400" dirty="0">
                <a:latin typeface="ＭＳ Ｐゴシック" panose="020B0600070205080204" pitchFamily="50" charset="-128"/>
                <a:ea typeface="ＭＳ Ｐゴシック" panose="020B0600070205080204" pitchFamily="50" charset="-128"/>
              </a:rPr>
              <a:t>研究目的</a:t>
            </a:r>
            <a:endParaRPr kumimoji="1" lang="en-US" altLang="ja-JP" sz="2400" dirty="0">
              <a:latin typeface="ＭＳ Ｐゴシック" panose="020B0600070205080204" pitchFamily="50" charset="-128"/>
              <a:ea typeface="ＭＳ Ｐゴシック" panose="020B0600070205080204" pitchFamily="50" charset="-128"/>
            </a:endParaRPr>
          </a:p>
          <a:p>
            <a:pPr marL="342900" indent="-342900">
              <a:buFont typeface="Arial" panose="020B0604020202020204" pitchFamily="34" charset="0"/>
              <a:buChar char="•"/>
            </a:pPr>
            <a:r>
              <a:rPr kumimoji="1" lang="ja-JP" altLang="en-US" sz="2400" dirty="0">
                <a:latin typeface="ＭＳ Ｐゴシック" panose="020B0600070205080204" pitchFamily="50" charset="-128"/>
                <a:ea typeface="ＭＳ Ｐゴシック" panose="020B0600070205080204" pitchFamily="50" charset="-128"/>
              </a:rPr>
              <a:t>仮説導出</a:t>
            </a:r>
            <a:endParaRPr kumimoji="1" lang="en-US" altLang="ja-JP" sz="2400" dirty="0">
              <a:latin typeface="ＭＳ Ｐゴシック" panose="020B0600070205080204" pitchFamily="50" charset="-128"/>
              <a:ea typeface="ＭＳ Ｐゴシック" panose="020B0600070205080204" pitchFamily="50" charset="-128"/>
            </a:endParaRPr>
          </a:p>
          <a:p>
            <a:pPr marL="342900" indent="-342900">
              <a:buFont typeface="Arial" panose="020B0604020202020204" pitchFamily="34" charset="0"/>
              <a:buChar char="•"/>
            </a:pPr>
            <a:r>
              <a:rPr kumimoji="1" lang="ja-JP" altLang="en-US" sz="2400" dirty="0">
                <a:latin typeface="ＭＳ Ｐゴシック" panose="020B0600070205080204" pitchFamily="50" charset="-128"/>
                <a:ea typeface="ＭＳ Ｐゴシック" panose="020B0600070205080204" pitchFamily="50" charset="-128"/>
              </a:rPr>
              <a:t>仮説</a:t>
            </a:r>
            <a:endParaRPr kumimoji="1" lang="en-US" altLang="ja-JP" sz="2400" dirty="0">
              <a:latin typeface="ＭＳ Ｐゴシック" panose="020B0600070205080204" pitchFamily="50" charset="-128"/>
              <a:ea typeface="ＭＳ Ｐゴシック" panose="020B0600070205080204" pitchFamily="50" charset="-128"/>
            </a:endParaRPr>
          </a:p>
          <a:p>
            <a:pPr marL="342900" indent="-342900">
              <a:buFont typeface="Arial" panose="020B0604020202020204" pitchFamily="34" charset="0"/>
              <a:buChar char="•"/>
            </a:pPr>
            <a:r>
              <a:rPr kumimoji="1" lang="ja-JP" altLang="en-US" sz="2400" dirty="0">
                <a:latin typeface="ＭＳ Ｐゴシック" panose="020B0600070205080204" pitchFamily="50" charset="-128"/>
                <a:ea typeface="ＭＳ Ｐゴシック" panose="020B0600070205080204" pitchFamily="50" charset="-128"/>
              </a:rPr>
              <a:t>拡張的分析</a:t>
            </a:r>
            <a:endParaRPr kumimoji="1" lang="en-US" altLang="ja-JP" sz="2400" dirty="0">
              <a:latin typeface="ＭＳ Ｐゴシック" panose="020B0600070205080204" pitchFamily="50" charset="-128"/>
              <a:ea typeface="ＭＳ Ｐゴシック" panose="020B0600070205080204" pitchFamily="50" charset="-128"/>
            </a:endParaRPr>
          </a:p>
          <a:p>
            <a:pPr marL="342900" indent="-342900">
              <a:buFont typeface="Arial" panose="020B0604020202020204" pitchFamily="34" charset="0"/>
              <a:buChar char="•"/>
            </a:pPr>
            <a:r>
              <a:rPr kumimoji="1" lang="ja-JP" altLang="en-US" sz="2400" dirty="0">
                <a:latin typeface="ＭＳ Ｐゴシック" panose="020B0600070205080204" pitchFamily="50" charset="-128"/>
                <a:ea typeface="ＭＳ Ｐゴシック" panose="020B0600070205080204" pitchFamily="50" charset="-128"/>
              </a:rPr>
              <a:t>インプリケーション</a:t>
            </a:r>
            <a:endParaRPr kumimoji="1" lang="en-US" altLang="ja-JP" sz="2400" dirty="0">
              <a:latin typeface="ＭＳ Ｐゴシック" panose="020B0600070205080204" pitchFamily="50" charset="-128"/>
              <a:ea typeface="ＭＳ Ｐゴシック" panose="020B0600070205080204" pitchFamily="50" charset="-128"/>
            </a:endParaRPr>
          </a:p>
          <a:p>
            <a:pPr marL="342900" indent="-342900">
              <a:buFont typeface="Arial" panose="020B0604020202020204" pitchFamily="34" charset="0"/>
              <a:buChar char="•"/>
            </a:pPr>
            <a:r>
              <a:rPr kumimoji="1" lang="ja-JP" altLang="en-US" sz="2400" dirty="0">
                <a:latin typeface="ＭＳ Ｐゴシック" panose="020B0600070205080204" pitchFamily="50" charset="-128"/>
                <a:ea typeface="ＭＳ Ｐゴシック" panose="020B0600070205080204" pitchFamily="50" charset="-128"/>
              </a:rPr>
              <a:t>今後の展望</a:t>
            </a:r>
            <a:endParaRPr kumimoji="1" lang="en-US" altLang="ja-JP" sz="2400" dirty="0">
              <a:latin typeface="ＭＳ Ｐゴシック" panose="020B0600070205080204" pitchFamily="50" charset="-128"/>
              <a:ea typeface="ＭＳ Ｐゴシック" panose="020B0600070205080204" pitchFamily="50" charset="-128"/>
            </a:endParaRPr>
          </a:p>
          <a:p>
            <a:pPr marL="342900" indent="-342900">
              <a:buFont typeface="Arial" panose="020B0604020202020204" pitchFamily="34" charset="0"/>
              <a:buChar char="•"/>
            </a:pPr>
            <a:r>
              <a:rPr kumimoji="1" lang="ja-JP" altLang="en-US" sz="2400" dirty="0">
                <a:latin typeface="ＭＳ Ｐゴシック" panose="020B0600070205080204" pitchFamily="50" charset="-128"/>
                <a:ea typeface="ＭＳ Ｐゴシック" panose="020B0600070205080204" pitchFamily="50" charset="-128"/>
              </a:rPr>
              <a:t>参考文献･</a:t>
            </a:r>
            <a:r>
              <a:rPr kumimoji="1" lang="en-US" altLang="ja-JP" sz="2400" dirty="0">
                <a:latin typeface="ＭＳ Ｐゴシック" panose="020B0600070205080204" pitchFamily="50" charset="-128"/>
                <a:ea typeface="ＭＳ Ｐゴシック" panose="020B0600070205080204" pitchFamily="50" charset="-128"/>
              </a:rPr>
              <a:t>URL</a:t>
            </a:r>
            <a:endParaRPr kumimoji="1" lang="ja-JP" altLang="en-US" sz="2400" dirty="0">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316225667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AB51F27E-7365-4CFA-86C4-ED5150096E88}"/>
              </a:ext>
            </a:extLst>
          </p:cNvPr>
          <p:cNvSpPr>
            <a:spLocks noGrp="1"/>
          </p:cNvSpPr>
          <p:nvPr>
            <p:ph type="title"/>
          </p:nvPr>
        </p:nvSpPr>
        <p:spPr/>
        <p:txBody>
          <a:bodyPr/>
          <a:lstStyle/>
          <a:p>
            <a:r>
              <a:rPr kumimoji="1" lang="ja-JP" altLang="en-US" dirty="0">
                <a:latin typeface="ＭＳ Ｐゴシック" panose="020B0600070205080204" pitchFamily="50" charset="-128"/>
                <a:ea typeface="ＭＳ Ｐゴシック" panose="020B0600070205080204" pitchFamily="50" charset="-128"/>
              </a:rPr>
              <a:t>先行研究</a:t>
            </a:r>
          </a:p>
        </p:txBody>
      </p:sp>
      <p:sp>
        <p:nvSpPr>
          <p:cNvPr id="14" name="スライド番号プレースホルダー 13">
            <a:extLst>
              <a:ext uri="{FF2B5EF4-FFF2-40B4-BE49-F238E27FC236}">
                <a16:creationId xmlns:a16="http://schemas.microsoft.com/office/drawing/2014/main" xmlns="" id="{865D5DAD-E8C3-4F09-A517-E412DDF80DCF}"/>
              </a:ext>
            </a:extLst>
          </p:cNvPr>
          <p:cNvSpPr>
            <a:spLocks noGrp="1"/>
          </p:cNvSpPr>
          <p:nvPr>
            <p:ph type="sldNum" sz="quarter" idx="12"/>
          </p:nvPr>
        </p:nvSpPr>
        <p:spPr/>
        <p:txBody>
          <a:bodyPr/>
          <a:lstStyle/>
          <a:p>
            <a:fld id="{5620E6CF-7497-4561-96CF-47B14CA33FFA}" type="slidenum">
              <a:rPr kumimoji="1" lang="ja-JP" altLang="en-US" smtClean="0"/>
              <a:t>20</a:t>
            </a:fld>
            <a:endParaRPr kumimoji="1" lang="ja-JP" altLang="en-US"/>
          </a:p>
        </p:txBody>
      </p:sp>
      <p:sp>
        <p:nvSpPr>
          <p:cNvPr id="9" name="テキスト ボックス 8">
            <a:extLst>
              <a:ext uri="{FF2B5EF4-FFF2-40B4-BE49-F238E27FC236}">
                <a16:creationId xmlns:a16="http://schemas.microsoft.com/office/drawing/2014/main" xmlns="" id="{A02D41C5-6888-4EF8-81BC-DF2A0BA9D142}"/>
              </a:ext>
            </a:extLst>
          </p:cNvPr>
          <p:cNvSpPr txBox="1"/>
          <p:nvPr/>
        </p:nvSpPr>
        <p:spPr>
          <a:xfrm>
            <a:off x="838201" y="1690688"/>
            <a:ext cx="5257799" cy="400110"/>
          </a:xfrm>
          <a:prstGeom prst="rect">
            <a:avLst/>
          </a:prstGeom>
          <a:noFill/>
        </p:spPr>
        <p:txBody>
          <a:bodyPr wrap="square" rtlCol="0">
            <a:spAutoFit/>
          </a:bodyPr>
          <a:lstStyle/>
          <a:p>
            <a:r>
              <a:rPr kumimoji="1" lang="en-US" altLang="ja-JP" sz="2000" dirty="0">
                <a:latin typeface="ＭＳ Ｐゴシック" panose="020B0600070205080204" pitchFamily="50" charset="-128"/>
                <a:ea typeface="ＭＳ Ｐゴシック" panose="020B0600070205080204" pitchFamily="50" charset="-128"/>
              </a:rPr>
              <a:t>Li et al</a:t>
            </a:r>
            <a:r>
              <a:rPr kumimoji="1" lang="ja-JP" altLang="en-US" sz="2000" dirty="0">
                <a:latin typeface="ＭＳ Ｐゴシック" panose="020B0600070205080204" pitchFamily="50" charset="-128"/>
                <a:ea typeface="ＭＳ Ｐゴシック" panose="020B0600070205080204" pitchFamily="50" charset="-128"/>
              </a:rPr>
              <a:t>（</a:t>
            </a:r>
            <a:r>
              <a:rPr kumimoji="1" lang="en-US" altLang="ja-JP" sz="2000" dirty="0">
                <a:latin typeface="ＭＳ Ｐゴシック" panose="020B0600070205080204" pitchFamily="50" charset="-128"/>
                <a:ea typeface="ＭＳ Ｐゴシック" panose="020B0600070205080204" pitchFamily="50" charset="-128"/>
              </a:rPr>
              <a:t>2019</a:t>
            </a:r>
            <a:r>
              <a:rPr kumimoji="1" lang="ja-JP" altLang="en-US" sz="2000" dirty="0">
                <a:latin typeface="ＭＳ Ｐゴシック" panose="020B0600070205080204" pitchFamily="50" charset="-128"/>
                <a:ea typeface="ＭＳ Ｐゴシック" panose="020B0600070205080204" pitchFamily="50" charset="-128"/>
              </a:rPr>
              <a:t>）の研究では</a:t>
            </a:r>
          </a:p>
        </p:txBody>
      </p:sp>
      <p:sp>
        <p:nvSpPr>
          <p:cNvPr id="13" name="四角形: 角を丸くする 12">
            <a:extLst>
              <a:ext uri="{FF2B5EF4-FFF2-40B4-BE49-F238E27FC236}">
                <a16:creationId xmlns:a16="http://schemas.microsoft.com/office/drawing/2014/main" xmlns="" id="{7C8FBBB0-D5A1-433F-9DF9-E3D2BD5C00CB}"/>
              </a:ext>
            </a:extLst>
          </p:cNvPr>
          <p:cNvSpPr/>
          <p:nvPr/>
        </p:nvSpPr>
        <p:spPr>
          <a:xfrm>
            <a:off x="1589266" y="2207669"/>
            <a:ext cx="9013468" cy="3973647"/>
          </a:xfrm>
          <a:prstGeom prst="roundRect">
            <a:avLst/>
          </a:prstGeom>
          <a:solidFill>
            <a:schemeClr val="bg1">
              <a:lumMod val="95000"/>
            </a:schemeClr>
          </a:solid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9">
            <a:extLst>
              <a:ext uri="{FF2B5EF4-FFF2-40B4-BE49-F238E27FC236}">
                <a16:creationId xmlns:a16="http://schemas.microsoft.com/office/drawing/2014/main" xmlns="" id="{AE77542E-7088-4C80-9DFB-441562B22DEE}"/>
              </a:ext>
            </a:extLst>
          </p:cNvPr>
          <p:cNvSpPr txBox="1"/>
          <p:nvPr/>
        </p:nvSpPr>
        <p:spPr>
          <a:xfrm>
            <a:off x="3161670" y="2321004"/>
            <a:ext cx="5868649" cy="707886"/>
          </a:xfrm>
          <a:prstGeom prst="rect">
            <a:avLst/>
          </a:prstGeom>
          <a:noFill/>
        </p:spPr>
        <p:txBody>
          <a:bodyPr wrap="square" rtlCol="0">
            <a:spAutoFit/>
          </a:bodyPr>
          <a:lstStyle/>
          <a:p>
            <a:pPr algn="ctr"/>
            <a:r>
              <a:rPr kumimoji="1" lang="ja-JP" altLang="en-US" sz="2000" dirty="0">
                <a:latin typeface="ＭＳ Ｐゴシック" panose="020B0600070205080204" pitchFamily="50" charset="-128"/>
                <a:ea typeface="ＭＳ Ｐゴシック" panose="020B0600070205080204" pitchFamily="50" charset="-128"/>
              </a:rPr>
              <a:t>ネット販売のドライフルーツと野菜</a:t>
            </a:r>
            <a:r>
              <a:rPr kumimoji="1" lang="en-US" altLang="ja-JP" sz="2000" dirty="0">
                <a:latin typeface="ＭＳ Ｐゴシック" panose="020B0600070205080204" pitchFamily="50" charset="-128"/>
                <a:ea typeface="ＭＳ Ｐゴシック" panose="020B0600070205080204" pitchFamily="50" charset="-128"/>
              </a:rPr>
              <a:t>38</a:t>
            </a:r>
            <a:r>
              <a:rPr kumimoji="1" lang="ja-JP" altLang="en-US" sz="2000" dirty="0">
                <a:latin typeface="ＭＳ Ｐゴシック" panose="020B0600070205080204" pitchFamily="50" charset="-128"/>
                <a:ea typeface="ＭＳ Ｐゴシック" panose="020B0600070205080204" pitchFamily="50" charset="-128"/>
              </a:rPr>
              <a:t>種類の</a:t>
            </a:r>
            <a:endParaRPr kumimoji="1" lang="en-US" altLang="ja-JP" sz="2000" dirty="0">
              <a:latin typeface="ＭＳ Ｐゴシック" panose="020B0600070205080204" pitchFamily="50" charset="-128"/>
              <a:ea typeface="ＭＳ Ｐゴシック" panose="020B0600070205080204" pitchFamily="50" charset="-128"/>
            </a:endParaRPr>
          </a:p>
          <a:p>
            <a:pPr algn="ctr"/>
            <a:r>
              <a:rPr kumimoji="1" lang="ja-JP" altLang="en-US" sz="2000" dirty="0">
                <a:latin typeface="ＭＳ Ｐゴシック" panose="020B0600070205080204" pitchFamily="50" charset="-128"/>
                <a:ea typeface="ＭＳ Ｐゴシック" panose="020B0600070205080204" pitchFamily="50" charset="-128"/>
              </a:rPr>
              <a:t>否定的なクチコミの影響を調査（テキストマイニング）</a:t>
            </a:r>
          </a:p>
        </p:txBody>
      </p:sp>
      <p:sp>
        <p:nvSpPr>
          <p:cNvPr id="11" name="テキスト ボックス 10">
            <a:extLst>
              <a:ext uri="{FF2B5EF4-FFF2-40B4-BE49-F238E27FC236}">
                <a16:creationId xmlns:a16="http://schemas.microsoft.com/office/drawing/2014/main" xmlns="" id="{F4CA2E33-1D45-4AA9-A5F8-38244F7AEF80}"/>
              </a:ext>
            </a:extLst>
          </p:cNvPr>
          <p:cNvSpPr txBox="1"/>
          <p:nvPr/>
        </p:nvSpPr>
        <p:spPr>
          <a:xfrm>
            <a:off x="2974291" y="3963588"/>
            <a:ext cx="6243404" cy="707886"/>
          </a:xfrm>
          <a:prstGeom prst="rect">
            <a:avLst/>
          </a:prstGeom>
          <a:noFill/>
        </p:spPr>
        <p:txBody>
          <a:bodyPr wrap="square" rtlCol="0">
            <a:spAutoFit/>
          </a:bodyPr>
          <a:lstStyle/>
          <a:p>
            <a:pPr algn="ctr"/>
            <a:r>
              <a:rPr kumimoji="1" lang="ja-JP" altLang="en-US" sz="2000" dirty="0">
                <a:latin typeface="ＭＳ Ｐゴシック" panose="020B0600070205080204" pitchFamily="50" charset="-128"/>
                <a:ea typeface="ＭＳ Ｐゴシック" panose="020B0600070205080204" pitchFamily="50" charset="-128"/>
              </a:rPr>
              <a:t>「製品の品質」、「配信サービス」、「コストパフォーマンス」、</a:t>
            </a:r>
            <a:endParaRPr kumimoji="1" lang="en-US" altLang="ja-JP" sz="2000" dirty="0">
              <a:latin typeface="ＭＳ Ｐゴシック" panose="020B0600070205080204" pitchFamily="50" charset="-128"/>
              <a:ea typeface="ＭＳ Ｐゴシック" panose="020B0600070205080204" pitchFamily="50" charset="-128"/>
            </a:endParaRPr>
          </a:p>
          <a:p>
            <a:pPr algn="ctr"/>
            <a:r>
              <a:rPr kumimoji="1" lang="ja-JP" altLang="en-US" sz="2000" dirty="0">
                <a:latin typeface="ＭＳ Ｐゴシック" panose="020B0600070205080204" pitchFamily="50" charset="-128"/>
                <a:ea typeface="ＭＳ Ｐゴシック" panose="020B0600070205080204" pitchFamily="50" charset="-128"/>
              </a:rPr>
              <a:t>「味」の</a:t>
            </a:r>
            <a:r>
              <a:rPr kumimoji="1" lang="en-US" altLang="ja-JP" sz="2000" dirty="0">
                <a:latin typeface="ＭＳ Ｐゴシック" panose="020B0600070205080204" pitchFamily="50" charset="-128"/>
                <a:ea typeface="ＭＳ Ｐゴシック" panose="020B0600070205080204" pitchFamily="50" charset="-128"/>
              </a:rPr>
              <a:t>4</a:t>
            </a:r>
            <a:r>
              <a:rPr kumimoji="1" lang="ja-JP" altLang="en-US" sz="2000" dirty="0">
                <a:latin typeface="ＭＳ Ｐゴシック" panose="020B0600070205080204" pitchFamily="50" charset="-128"/>
                <a:ea typeface="ＭＳ Ｐゴシック" panose="020B0600070205080204" pitchFamily="50" charset="-128"/>
              </a:rPr>
              <a:t>種類の項目が影響</a:t>
            </a:r>
          </a:p>
        </p:txBody>
      </p:sp>
      <p:sp>
        <p:nvSpPr>
          <p:cNvPr id="12" name="テキスト ボックス 11">
            <a:extLst>
              <a:ext uri="{FF2B5EF4-FFF2-40B4-BE49-F238E27FC236}">
                <a16:creationId xmlns:a16="http://schemas.microsoft.com/office/drawing/2014/main" xmlns="" id="{31C81E5E-5960-4933-9073-963851B5A004}"/>
              </a:ext>
            </a:extLst>
          </p:cNvPr>
          <p:cNvSpPr txBox="1"/>
          <p:nvPr/>
        </p:nvSpPr>
        <p:spPr>
          <a:xfrm>
            <a:off x="2850051" y="5606172"/>
            <a:ext cx="6491881" cy="400110"/>
          </a:xfrm>
          <a:prstGeom prst="rect">
            <a:avLst/>
          </a:prstGeom>
          <a:noFill/>
        </p:spPr>
        <p:txBody>
          <a:bodyPr wrap="square" rtlCol="0">
            <a:spAutoFit/>
          </a:bodyPr>
          <a:lstStyle/>
          <a:p>
            <a:pPr algn="ctr"/>
            <a:r>
              <a:rPr kumimoji="1" lang="ja-JP" altLang="en-US" sz="2000" dirty="0">
                <a:latin typeface="ＭＳ Ｐゴシック" panose="020B0600070205080204" pitchFamily="50" charset="-128"/>
                <a:ea typeface="ＭＳ Ｐゴシック" panose="020B0600070205080204" pitchFamily="50" charset="-128"/>
              </a:rPr>
              <a:t>特に「</a:t>
            </a:r>
            <a:r>
              <a:rPr kumimoji="1" lang="ja-JP" altLang="en-US" sz="2000" dirty="0">
                <a:solidFill>
                  <a:srgbClr val="FF0000"/>
                </a:solidFill>
                <a:latin typeface="ＭＳ Ｐゴシック" panose="020B0600070205080204" pitchFamily="50" charset="-128"/>
                <a:ea typeface="ＭＳ Ｐゴシック" panose="020B0600070205080204" pitchFamily="50" charset="-128"/>
              </a:rPr>
              <a:t>味</a:t>
            </a:r>
            <a:r>
              <a:rPr kumimoji="1" lang="ja-JP" altLang="en-US" sz="2000" dirty="0">
                <a:latin typeface="ＭＳ Ｐゴシック" panose="020B0600070205080204" pitchFamily="50" charset="-128"/>
                <a:ea typeface="ＭＳ Ｐゴシック" panose="020B0600070205080204" pitchFamily="50" charset="-128"/>
              </a:rPr>
              <a:t>」に関するクチコミは</a:t>
            </a:r>
            <a:r>
              <a:rPr kumimoji="1" lang="ja-JP" altLang="en-US" sz="2000" u="sng" dirty="0">
                <a:latin typeface="ＭＳ Ｐゴシック" panose="020B0600070205080204" pitchFamily="50" charset="-128"/>
                <a:ea typeface="ＭＳ Ｐゴシック" panose="020B0600070205080204" pitchFamily="50" charset="-128"/>
              </a:rPr>
              <a:t>否定的なほど</a:t>
            </a:r>
            <a:r>
              <a:rPr kumimoji="1" lang="ja-JP" altLang="en-US" sz="2000" dirty="0">
                <a:latin typeface="ＭＳ Ｐゴシック" panose="020B0600070205080204" pitchFamily="50" charset="-128"/>
                <a:ea typeface="ＭＳ Ｐゴシック" panose="020B0600070205080204" pitchFamily="50" charset="-128"/>
              </a:rPr>
              <a:t>悪影響を与える</a:t>
            </a:r>
          </a:p>
        </p:txBody>
      </p:sp>
      <p:cxnSp>
        <p:nvCxnSpPr>
          <p:cNvPr id="19" name="直線コネクタ 18">
            <a:extLst>
              <a:ext uri="{FF2B5EF4-FFF2-40B4-BE49-F238E27FC236}">
                <a16:creationId xmlns:a16="http://schemas.microsoft.com/office/drawing/2014/main" xmlns="" id="{1D5A1A58-DB4C-4589-A90B-24E7A7E4E884}"/>
              </a:ext>
            </a:extLst>
          </p:cNvPr>
          <p:cNvCxnSpPr>
            <a:cxnSpLocks/>
          </p:cNvCxnSpPr>
          <p:nvPr/>
        </p:nvCxnSpPr>
        <p:spPr>
          <a:xfrm>
            <a:off x="614597" y="616757"/>
            <a:ext cx="0" cy="839449"/>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sp>
        <p:nvSpPr>
          <p:cNvPr id="3" name="二等辺三角形 2">
            <a:extLst>
              <a:ext uri="{FF2B5EF4-FFF2-40B4-BE49-F238E27FC236}">
                <a16:creationId xmlns:a16="http://schemas.microsoft.com/office/drawing/2014/main" xmlns="" id="{A8B5B404-2ED2-4C4F-971A-A5C6FE58D742}"/>
              </a:ext>
            </a:extLst>
          </p:cNvPr>
          <p:cNvSpPr/>
          <p:nvPr/>
        </p:nvSpPr>
        <p:spPr>
          <a:xfrm rot="10800000">
            <a:off x="5635045" y="3275134"/>
            <a:ext cx="921895" cy="442210"/>
          </a:xfrm>
          <a:prstGeom prst="triangl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二等辺三角形 19">
            <a:extLst>
              <a:ext uri="{FF2B5EF4-FFF2-40B4-BE49-F238E27FC236}">
                <a16:creationId xmlns:a16="http://schemas.microsoft.com/office/drawing/2014/main" xmlns="" id="{82455D30-1DC1-459F-B244-8E78E9AA5423}"/>
              </a:ext>
            </a:extLst>
          </p:cNvPr>
          <p:cNvSpPr/>
          <p:nvPr/>
        </p:nvSpPr>
        <p:spPr>
          <a:xfrm rot="10800000">
            <a:off x="5635045" y="4917718"/>
            <a:ext cx="921895" cy="442210"/>
          </a:xfrm>
          <a:prstGeom prst="triangl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27559632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四角形: 角を丸くする 5">
            <a:extLst>
              <a:ext uri="{FF2B5EF4-FFF2-40B4-BE49-F238E27FC236}">
                <a16:creationId xmlns:a16="http://schemas.microsoft.com/office/drawing/2014/main" xmlns="" id="{322D75E4-1DA8-4756-B4AB-5D00EF696A4D}"/>
              </a:ext>
            </a:extLst>
          </p:cNvPr>
          <p:cNvSpPr/>
          <p:nvPr/>
        </p:nvSpPr>
        <p:spPr>
          <a:xfrm>
            <a:off x="838199" y="2306215"/>
            <a:ext cx="10515600" cy="2703107"/>
          </a:xfrm>
          <a:prstGeom prst="roundRect">
            <a:avLst>
              <a:gd name="adj" fmla="val 11666"/>
            </a:avLst>
          </a:prstGeom>
          <a:solidFill>
            <a:schemeClr val="bg1">
              <a:lumMod val="9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a:extLst>
              <a:ext uri="{FF2B5EF4-FFF2-40B4-BE49-F238E27FC236}">
                <a16:creationId xmlns:a16="http://schemas.microsoft.com/office/drawing/2014/main" xmlns="" id="{09B99142-AD08-4C33-8B47-4B08F43B2FF1}"/>
              </a:ext>
            </a:extLst>
          </p:cNvPr>
          <p:cNvSpPr>
            <a:spLocks noGrp="1"/>
          </p:cNvSpPr>
          <p:nvPr>
            <p:ph type="title"/>
          </p:nvPr>
        </p:nvSpPr>
        <p:spPr/>
        <p:txBody>
          <a:bodyPr/>
          <a:lstStyle/>
          <a:p>
            <a:r>
              <a:rPr kumimoji="1" lang="ja-JP" altLang="en-US" dirty="0">
                <a:latin typeface="ＭＳ Ｐゴシック" panose="020B0600070205080204" pitchFamily="50" charset="-128"/>
                <a:ea typeface="ＭＳ Ｐゴシック" panose="020B0600070205080204" pitchFamily="50" charset="-128"/>
              </a:rPr>
              <a:t>先行研究</a:t>
            </a:r>
          </a:p>
        </p:txBody>
      </p:sp>
      <p:sp>
        <p:nvSpPr>
          <p:cNvPr id="3" name="スライド番号プレースホルダー 2">
            <a:extLst>
              <a:ext uri="{FF2B5EF4-FFF2-40B4-BE49-F238E27FC236}">
                <a16:creationId xmlns:a16="http://schemas.microsoft.com/office/drawing/2014/main" xmlns="" id="{BC729BD0-1125-44BC-A13B-E667FE6ADCCB}"/>
              </a:ext>
            </a:extLst>
          </p:cNvPr>
          <p:cNvSpPr>
            <a:spLocks noGrp="1"/>
          </p:cNvSpPr>
          <p:nvPr>
            <p:ph type="sldNum" sz="quarter" idx="12"/>
          </p:nvPr>
        </p:nvSpPr>
        <p:spPr/>
        <p:txBody>
          <a:bodyPr/>
          <a:lstStyle/>
          <a:p>
            <a:fld id="{5620E6CF-7497-4561-96CF-47B14CA33FFA}" type="slidenum">
              <a:rPr kumimoji="1" lang="ja-JP" altLang="en-US" smtClean="0"/>
              <a:t>21</a:t>
            </a:fld>
            <a:endParaRPr kumimoji="1" lang="ja-JP" altLang="en-US"/>
          </a:p>
        </p:txBody>
      </p:sp>
      <p:cxnSp>
        <p:nvCxnSpPr>
          <p:cNvPr id="4" name="直線コネクタ 3">
            <a:extLst>
              <a:ext uri="{FF2B5EF4-FFF2-40B4-BE49-F238E27FC236}">
                <a16:creationId xmlns:a16="http://schemas.microsoft.com/office/drawing/2014/main" xmlns="" id="{1E23ACFE-6AD3-4C71-888C-694CD7BC63FD}"/>
              </a:ext>
            </a:extLst>
          </p:cNvPr>
          <p:cNvCxnSpPr>
            <a:cxnSpLocks/>
          </p:cNvCxnSpPr>
          <p:nvPr/>
        </p:nvCxnSpPr>
        <p:spPr>
          <a:xfrm>
            <a:off x="614597" y="616757"/>
            <a:ext cx="0" cy="839449"/>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sp>
        <p:nvSpPr>
          <p:cNvPr id="5" name="テキスト ボックス 4">
            <a:extLst>
              <a:ext uri="{FF2B5EF4-FFF2-40B4-BE49-F238E27FC236}">
                <a16:creationId xmlns:a16="http://schemas.microsoft.com/office/drawing/2014/main" xmlns="" id="{E2C96C73-A28B-41E2-B13A-95CC1C8F5F9A}"/>
              </a:ext>
            </a:extLst>
          </p:cNvPr>
          <p:cNvSpPr txBox="1"/>
          <p:nvPr/>
        </p:nvSpPr>
        <p:spPr>
          <a:xfrm>
            <a:off x="838200" y="1690688"/>
            <a:ext cx="4059125" cy="400110"/>
          </a:xfrm>
          <a:prstGeom prst="rect">
            <a:avLst/>
          </a:prstGeom>
          <a:noFill/>
        </p:spPr>
        <p:txBody>
          <a:bodyPr wrap="none" rtlCol="0">
            <a:spAutoFit/>
          </a:bodyPr>
          <a:lstStyle/>
          <a:p>
            <a:r>
              <a:rPr kumimoji="1" lang="ja-JP" altLang="en-US" sz="2000" dirty="0">
                <a:latin typeface="ＭＳ Ｐゴシック" panose="020B0600070205080204" pitchFamily="50" charset="-128"/>
                <a:ea typeface="ＭＳ Ｐゴシック" panose="020B0600070205080204" pitchFamily="50" charset="-128"/>
              </a:rPr>
              <a:t>否定的なクチコミについてまとめると</a:t>
            </a:r>
          </a:p>
        </p:txBody>
      </p:sp>
      <p:sp>
        <p:nvSpPr>
          <p:cNvPr id="7" name="テキスト ボックス 6">
            <a:extLst>
              <a:ext uri="{FF2B5EF4-FFF2-40B4-BE49-F238E27FC236}">
                <a16:creationId xmlns:a16="http://schemas.microsoft.com/office/drawing/2014/main" xmlns="" id="{72AC080C-1907-451F-BB79-46A2D2C8EC70}"/>
              </a:ext>
            </a:extLst>
          </p:cNvPr>
          <p:cNvSpPr txBox="1"/>
          <p:nvPr/>
        </p:nvSpPr>
        <p:spPr>
          <a:xfrm>
            <a:off x="838200" y="2397224"/>
            <a:ext cx="10515599" cy="2462213"/>
          </a:xfrm>
          <a:prstGeom prst="rect">
            <a:avLst/>
          </a:prstGeom>
          <a:noFill/>
        </p:spPr>
        <p:txBody>
          <a:bodyPr wrap="square" rtlCol="0">
            <a:spAutoFit/>
          </a:bodyPr>
          <a:lstStyle/>
          <a:p>
            <a:r>
              <a:rPr lang="ja-JP" altLang="en-US" sz="2000" dirty="0">
                <a:latin typeface="ＭＳ Ｐゴシック" panose="020B0600070205080204" pitchFamily="50" charset="-128"/>
                <a:ea typeface="ＭＳ Ｐゴシック" panose="020B0600070205080204" pitchFamily="50" charset="-128"/>
              </a:rPr>
              <a:t>･否定的なクチコミは製品と顧客の購入決定に悪影響を与える可能性がある</a:t>
            </a:r>
            <a:r>
              <a:rPr lang="ja-JP" altLang="en-US" dirty="0">
                <a:solidFill>
                  <a:schemeClr val="bg1">
                    <a:lumMod val="50000"/>
                  </a:schemeClr>
                </a:solidFill>
                <a:latin typeface="ＭＳ Ｐゴシック" panose="020B0600070205080204" pitchFamily="50" charset="-128"/>
                <a:ea typeface="ＭＳ Ｐゴシック" panose="020B0600070205080204" pitchFamily="50" charset="-128"/>
              </a:rPr>
              <a:t>（</a:t>
            </a:r>
            <a:r>
              <a:rPr lang="en-US" altLang="ja-JP" dirty="0">
                <a:solidFill>
                  <a:schemeClr val="bg1">
                    <a:lumMod val="50000"/>
                  </a:schemeClr>
                </a:solidFill>
                <a:latin typeface="ＭＳ Ｐゴシック" panose="020B0600070205080204" pitchFamily="50" charset="-128"/>
                <a:ea typeface="ＭＳ Ｐゴシック" panose="020B0600070205080204" pitchFamily="50" charset="-128"/>
              </a:rPr>
              <a:t>Lau &amp; Ng, 2001</a:t>
            </a:r>
            <a:r>
              <a:rPr lang="ja-JP" altLang="en-US" dirty="0">
                <a:solidFill>
                  <a:schemeClr val="bg1">
                    <a:lumMod val="50000"/>
                  </a:schemeClr>
                </a:solidFill>
                <a:latin typeface="ＭＳ Ｐゴシック" panose="020B0600070205080204" pitchFamily="50" charset="-128"/>
                <a:ea typeface="ＭＳ Ｐゴシック" panose="020B0600070205080204" pitchFamily="50" charset="-128"/>
              </a:rPr>
              <a:t>）</a:t>
            </a:r>
            <a:endParaRPr lang="en-US" altLang="ja-JP" dirty="0">
              <a:solidFill>
                <a:schemeClr val="bg1">
                  <a:lumMod val="50000"/>
                </a:schemeClr>
              </a:solidFill>
              <a:latin typeface="ＭＳ Ｐゴシック" panose="020B0600070205080204" pitchFamily="50" charset="-128"/>
              <a:ea typeface="ＭＳ Ｐゴシック" panose="020B0600070205080204" pitchFamily="50" charset="-128"/>
            </a:endParaRPr>
          </a:p>
          <a:p>
            <a:pPr marL="342900" indent="-342900">
              <a:buFont typeface="Arial" panose="020B0604020202020204" pitchFamily="34" charset="0"/>
              <a:buChar char="•"/>
            </a:pPr>
            <a:endParaRPr lang="en-US" altLang="ja-JP" dirty="0">
              <a:solidFill>
                <a:schemeClr val="bg1">
                  <a:lumMod val="50000"/>
                </a:schemeClr>
              </a:solidFill>
              <a:latin typeface="ＭＳ Ｐゴシック" panose="020B0600070205080204" pitchFamily="50" charset="-128"/>
              <a:ea typeface="ＭＳ Ｐゴシック" panose="020B0600070205080204" pitchFamily="50" charset="-128"/>
            </a:endParaRPr>
          </a:p>
          <a:p>
            <a:r>
              <a:rPr lang="ja-JP" altLang="en-US" sz="2000" dirty="0">
                <a:latin typeface="ＭＳ Ｐゴシック" panose="020B0600070205080204" pitchFamily="50" charset="-128"/>
                <a:ea typeface="ＭＳ Ｐゴシック" panose="020B0600070205080204" pitchFamily="50" charset="-128"/>
              </a:rPr>
              <a:t>･否定的なクチコミは製品の感情価と量を改善する可能性がありうる</a:t>
            </a:r>
            <a:r>
              <a:rPr lang="ja-JP" altLang="en-US" dirty="0">
                <a:solidFill>
                  <a:prstClr val="white">
                    <a:lumMod val="50000"/>
                  </a:prstClr>
                </a:solidFill>
                <a:latin typeface="ＭＳ Ｐゴシック" panose="020B0600070205080204" pitchFamily="50" charset="-128"/>
                <a:ea typeface="ＭＳ Ｐゴシック" panose="020B0600070205080204" pitchFamily="50" charset="-128"/>
              </a:rPr>
              <a:t>（</a:t>
            </a:r>
            <a:r>
              <a:rPr lang="de-DE" altLang="ja-JP" dirty="0">
                <a:solidFill>
                  <a:prstClr val="white">
                    <a:lumMod val="50000"/>
                  </a:prstClr>
                </a:solidFill>
                <a:latin typeface="ＭＳ Ｐゴシック" panose="020B0600070205080204" pitchFamily="50" charset="-128"/>
                <a:ea typeface="ＭＳ Ｐゴシック" panose="020B0600070205080204" pitchFamily="50" charset="-128"/>
              </a:rPr>
              <a:t>Doh &amp; Hwang, 2009</a:t>
            </a:r>
            <a:r>
              <a:rPr lang="ja-JP" altLang="en-US" dirty="0">
                <a:solidFill>
                  <a:prstClr val="white">
                    <a:lumMod val="50000"/>
                  </a:prstClr>
                </a:solidFill>
                <a:latin typeface="ＭＳ Ｐゴシック" panose="020B0600070205080204" pitchFamily="50" charset="-128"/>
                <a:ea typeface="ＭＳ Ｐゴシック" panose="020B0600070205080204" pitchFamily="50" charset="-128"/>
              </a:rPr>
              <a:t>）</a:t>
            </a:r>
            <a:endParaRPr lang="en-US" altLang="ja-JP" dirty="0">
              <a:solidFill>
                <a:prstClr val="white">
                  <a:lumMod val="50000"/>
                </a:prstClr>
              </a:solidFill>
              <a:latin typeface="ＭＳ Ｐゴシック" panose="020B0600070205080204" pitchFamily="50" charset="-128"/>
              <a:ea typeface="ＭＳ Ｐゴシック" panose="020B0600070205080204" pitchFamily="50" charset="-128"/>
            </a:endParaRPr>
          </a:p>
          <a:p>
            <a:pPr marL="342900" indent="-342900">
              <a:buFont typeface="Arial" panose="020B0604020202020204" pitchFamily="34" charset="0"/>
              <a:buChar char="•"/>
            </a:pPr>
            <a:endParaRPr lang="en-US" altLang="ja-JP" dirty="0">
              <a:solidFill>
                <a:prstClr val="white">
                  <a:lumMod val="50000"/>
                </a:prstClr>
              </a:solidFill>
              <a:latin typeface="ＭＳ Ｐゴシック" panose="020B0600070205080204" pitchFamily="50" charset="-128"/>
              <a:ea typeface="ＭＳ Ｐゴシック" panose="020B0600070205080204" pitchFamily="50" charset="-128"/>
            </a:endParaRPr>
          </a:p>
          <a:p>
            <a:r>
              <a:rPr lang="ja-JP" altLang="en-US" sz="2000" dirty="0">
                <a:solidFill>
                  <a:prstClr val="black"/>
                </a:solidFill>
                <a:latin typeface="ＭＳ Ｐゴシック" panose="020B0600070205080204" pitchFamily="50" charset="-128"/>
                <a:ea typeface="ＭＳ Ｐゴシック" panose="020B0600070205080204" pitchFamily="50" charset="-128"/>
              </a:rPr>
              <a:t>･否定的なクチコミは売上に影響を与える</a:t>
            </a:r>
            <a:r>
              <a:rPr lang="ja-JP" altLang="en-US" dirty="0">
                <a:solidFill>
                  <a:schemeClr val="bg1">
                    <a:lumMod val="50000"/>
                  </a:schemeClr>
                </a:solidFill>
                <a:latin typeface="ＭＳ Ｐゴシック" panose="020B0600070205080204" pitchFamily="50" charset="-128"/>
                <a:ea typeface="ＭＳ Ｐゴシック" panose="020B0600070205080204" pitchFamily="50" charset="-128"/>
              </a:rPr>
              <a:t>（</a:t>
            </a:r>
            <a:r>
              <a:rPr lang="en-US" altLang="ja-JP" dirty="0">
                <a:solidFill>
                  <a:schemeClr val="bg1">
                    <a:lumMod val="50000"/>
                  </a:schemeClr>
                </a:solidFill>
                <a:latin typeface="ＭＳ Ｐゴシック" panose="020B0600070205080204" pitchFamily="50" charset="-128"/>
                <a:ea typeface="ＭＳ Ｐゴシック" panose="020B0600070205080204" pitchFamily="50" charset="-128"/>
              </a:rPr>
              <a:t>Li et al</a:t>
            </a:r>
            <a:r>
              <a:rPr lang="en-US" altLang="ja-JP" dirty="0">
                <a:solidFill>
                  <a:prstClr val="white">
                    <a:lumMod val="50000"/>
                  </a:prstClr>
                </a:solidFill>
                <a:latin typeface="ＭＳ Ｐゴシック" panose="020B0600070205080204" pitchFamily="50" charset="-128"/>
                <a:ea typeface="ＭＳ Ｐゴシック" panose="020B0600070205080204" pitchFamily="50" charset="-128"/>
              </a:rPr>
              <a:t>. 2019</a:t>
            </a:r>
            <a:r>
              <a:rPr lang="ja-JP" altLang="en-US" dirty="0">
                <a:solidFill>
                  <a:prstClr val="white">
                    <a:lumMod val="50000"/>
                  </a:prstClr>
                </a:solidFill>
                <a:latin typeface="ＭＳ Ｐゴシック" panose="020B0600070205080204" pitchFamily="50" charset="-128"/>
                <a:ea typeface="ＭＳ Ｐゴシック" panose="020B0600070205080204" pitchFamily="50" charset="-128"/>
              </a:rPr>
              <a:t>）</a:t>
            </a:r>
            <a:endParaRPr lang="en-US" altLang="ja-JP" dirty="0">
              <a:solidFill>
                <a:prstClr val="white">
                  <a:lumMod val="50000"/>
                </a:prstClr>
              </a:solidFill>
              <a:latin typeface="ＭＳ Ｐゴシック" panose="020B0600070205080204" pitchFamily="50" charset="-128"/>
              <a:ea typeface="ＭＳ Ｐゴシック" panose="020B0600070205080204" pitchFamily="50" charset="-128"/>
            </a:endParaRPr>
          </a:p>
          <a:p>
            <a:pPr marL="342900" indent="-342900">
              <a:buFont typeface="Arial" panose="020B0604020202020204" pitchFamily="34" charset="0"/>
              <a:buChar char="•"/>
            </a:pPr>
            <a:endParaRPr lang="en-US" altLang="ja-JP" dirty="0">
              <a:solidFill>
                <a:prstClr val="white">
                  <a:lumMod val="50000"/>
                </a:prstClr>
              </a:solidFill>
              <a:latin typeface="ＭＳ Ｐゴシック" panose="020B0600070205080204" pitchFamily="50" charset="-128"/>
              <a:ea typeface="ＭＳ Ｐゴシック" panose="020B0600070205080204" pitchFamily="50" charset="-128"/>
            </a:endParaRPr>
          </a:p>
          <a:p>
            <a:pPr lvl="0"/>
            <a:r>
              <a:rPr lang="ja-JP" altLang="en-US" sz="2000" dirty="0">
                <a:latin typeface="ＭＳ Ｐゴシック" panose="020B0600070205080204" pitchFamily="50" charset="-128"/>
                <a:ea typeface="ＭＳ Ｐゴシック" panose="020B0600070205080204" pitchFamily="50" charset="-128"/>
              </a:rPr>
              <a:t>･各項目がそれぞれ影響を与え、製品、サービスによって影響を与える項目が異なる </a:t>
            </a:r>
            <a:endParaRPr lang="en-US" altLang="ja-JP" sz="2000" dirty="0">
              <a:latin typeface="ＭＳ Ｐゴシック" panose="020B0600070205080204" pitchFamily="50" charset="-128"/>
              <a:ea typeface="ＭＳ Ｐゴシック" panose="020B0600070205080204" pitchFamily="50" charset="-128"/>
            </a:endParaRPr>
          </a:p>
          <a:p>
            <a:pPr lvl="0"/>
            <a:r>
              <a:rPr lang="ja-JP" altLang="en-US" sz="2000" dirty="0">
                <a:latin typeface="ＭＳ Ｐゴシック" panose="020B0600070205080204" pitchFamily="50" charset="-128"/>
                <a:ea typeface="ＭＳ Ｐゴシック" panose="020B0600070205080204" pitchFamily="50" charset="-128"/>
              </a:rPr>
              <a:t> 　（この研究では「味」が影響を与える）</a:t>
            </a:r>
            <a:r>
              <a:rPr lang="ja-JP" altLang="en-US" sz="2000" dirty="0">
                <a:solidFill>
                  <a:schemeClr val="bg1">
                    <a:lumMod val="50000"/>
                  </a:schemeClr>
                </a:solidFill>
                <a:latin typeface="ＭＳ Ｐゴシック" panose="020B0600070205080204" pitchFamily="50" charset="-128"/>
                <a:ea typeface="ＭＳ Ｐゴシック" panose="020B0600070205080204" pitchFamily="50" charset="-128"/>
              </a:rPr>
              <a:t>（</a:t>
            </a:r>
            <a:r>
              <a:rPr lang="en-US" altLang="ja-JP" sz="2000" dirty="0">
                <a:solidFill>
                  <a:schemeClr val="bg1">
                    <a:lumMod val="50000"/>
                  </a:schemeClr>
                </a:solidFill>
                <a:latin typeface="ＭＳ Ｐゴシック" panose="020B0600070205080204" pitchFamily="50" charset="-128"/>
                <a:ea typeface="ＭＳ Ｐゴシック" panose="020B0600070205080204" pitchFamily="50" charset="-128"/>
              </a:rPr>
              <a:t>Li et at</a:t>
            </a:r>
            <a:r>
              <a:rPr lang="en-US" altLang="ja-JP" sz="2000" dirty="0">
                <a:solidFill>
                  <a:prstClr val="white">
                    <a:lumMod val="50000"/>
                  </a:prstClr>
                </a:solidFill>
                <a:latin typeface="ＭＳ Ｐゴシック" panose="020B0600070205080204" pitchFamily="50" charset="-128"/>
                <a:ea typeface="ＭＳ Ｐゴシック" panose="020B0600070205080204" pitchFamily="50" charset="-128"/>
              </a:rPr>
              <a:t>. 2019</a:t>
            </a:r>
            <a:r>
              <a:rPr lang="ja-JP" altLang="en-US" sz="2000" dirty="0">
                <a:solidFill>
                  <a:prstClr val="white">
                    <a:lumMod val="50000"/>
                  </a:prstClr>
                </a:solidFill>
                <a:latin typeface="ＭＳ Ｐゴシック" panose="020B0600070205080204" pitchFamily="50" charset="-128"/>
                <a:ea typeface="ＭＳ Ｐゴシック" panose="020B0600070205080204" pitchFamily="50" charset="-128"/>
              </a:rPr>
              <a:t>）</a:t>
            </a:r>
            <a:endParaRPr lang="en-US" altLang="ja-JP" sz="2000" dirty="0">
              <a:solidFill>
                <a:schemeClr val="bg1">
                  <a:lumMod val="50000"/>
                </a:schemeClr>
              </a:solidFill>
              <a:latin typeface="ＭＳ Ｐゴシック" panose="020B0600070205080204" pitchFamily="50" charset="-128"/>
              <a:ea typeface="ＭＳ Ｐゴシック" panose="020B0600070205080204" pitchFamily="50" charset="-128"/>
            </a:endParaRPr>
          </a:p>
        </p:txBody>
      </p:sp>
      <p:sp>
        <p:nvSpPr>
          <p:cNvPr id="21" name="二等辺三角形 20">
            <a:extLst>
              <a:ext uri="{FF2B5EF4-FFF2-40B4-BE49-F238E27FC236}">
                <a16:creationId xmlns:a16="http://schemas.microsoft.com/office/drawing/2014/main" xmlns="" id="{0B16C252-64F6-422A-AA4F-A7B333BDC848}"/>
              </a:ext>
            </a:extLst>
          </p:cNvPr>
          <p:cNvSpPr/>
          <p:nvPr/>
        </p:nvSpPr>
        <p:spPr>
          <a:xfrm rot="5400000">
            <a:off x="1025451" y="5450765"/>
            <a:ext cx="715460" cy="40615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テキスト ボックス 21">
            <a:extLst>
              <a:ext uri="{FF2B5EF4-FFF2-40B4-BE49-F238E27FC236}">
                <a16:creationId xmlns:a16="http://schemas.microsoft.com/office/drawing/2014/main" xmlns="" id="{9DE16E23-BE64-465B-BECF-F1DC2923F06F}"/>
              </a:ext>
            </a:extLst>
          </p:cNvPr>
          <p:cNvSpPr txBox="1"/>
          <p:nvPr/>
        </p:nvSpPr>
        <p:spPr>
          <a:xfrm>
            <a:off x="1727627" y="5267337"/>
            <a:ext cx="8450498" cy="830997"/>
          </a:xfrm>
          <a:prstGeom prst="rect">
            <a:avLst/>
          </a:prstGeom>
          <a:noFill/>
        </p:spPr>
        <p:txBody>
          <a:bodyPr wrap="square" rtlCol="0">
            <a:spAutoFit/>
          </a:bodyPr>
          <a:lstStyle/>
          <a:p>
            <a:r>
              <a:rPr kumimoji="1" lang="ja-JP" altLang="en-US" sz="2400" dirty="0">
                <a:latin typeface="ＭＳ Ｐゴシック" panose="020B0600070205080204" pitchFamily="50" charset="-128"/>
                <a:ea typeface="ＭＳ Ｐゴシック" panose="020B0600070205080204" pitchFamily="50" charset="-128"/>
              </a:rPr>
              <a:t>感情価と否定的なコメントを研究することで、</a:t>
            </a:r>
            <a:endParaRPr kumimoji="1" lang="en-US" altLang="ja-JP" sz="2400" dirty="0">
              <a:latin typeface="ＭＳ Ｐゴシック" panose="020B0600070205080204" pitchFamily="50" charset="-128"/>
              <a:ea typeface="ＭＳ Ｐゴシック" panose="020B0600070205080204" pitchFamily="50" charset="-128"/>
            </a:endParaRPr>
          </a:p>
          <a:p>
            <a:r>
              <a:rPr kumimoji="1" lang="ja-JP" altLang="en-US" sz="2400" dirty="0">
                <a:latin typeface="ＭＳ Ｐゴシック" panose="020B0600070205080204" pitchFamily="50" charset="-128"/>
                <a:ea typeface="ＭＳ Ｐゴシック" panose="020B0600070205080204" pitchFamily="50" charset="-128"/>
              </a:rPr>
              <a:t>消費者の購買意欲への影響を調べることが出来るのではないか</a:t>
            </a:r>
          </a:p>
        </p:txBody>
      </p:sp>
    </p:spTree>
    <p:extLst>
      <p:ext uri="{BB962C8B-B14F-4D97-AF65-F5344CB8AC3E}">
        <p14:creationId xmlns:p14="http://schemas.microsoft.com/office/powerpoint/2010/main" val="4883129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500"/>
                                        <p:tgtEl>
                                          <p:spTgt spid="21"/>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fade">
                                      <p:cBhvr>
                                        <p:cTn id="11"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グラフィックス 7" descr="拡大鏡">
            <a:extLst>
              <a:ext uri="{FF2B5EF4-FFF2-40B4-BE49-F238E27FC236}">
                <a16:creationId xmlns:a16="http://schemas.microsoft.com/office/drawing/2014/main" xmlns="" id="{45A4D2AF-3556-4687-8801-6222B3882BFC}"/>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xmlns="" r:embed="rId3"/>
              </a:ext>
            </a:extLst>
          </a:blip>
          <a:stretch>
            <a:fillRect/>
          </a:stretch>
        </p:blipFill>
        <p:spPr>
          <a:xfrm>
            <a:off x="4102794" y="1556982"/>
            <a:ext cx="3970655" cy="3970655"/>
          </a:xfrm>
          <a:prstGeom prst="rect">
            <a:avLst/>
          </a:prstGeom>
        </p:spPr>
      </p:pic>
      <p:sp>
        <p:nvSpPr>
          <p:cNvPr id="2" name="タイトル 1">
            <a:extLst>
              <a:ext uri="{FF2B5EF4-FFF2-40B4-BE49-F238E27FC236}">
                <a16:creationId xmlns:a16="http://schemas.microsoft.com/office/drawing/2014/main" xmlns="" id="{8E6DCC30-1AF7-47C7-AA79-09017D909B0E}"/>
              </a:ext>
            </a:extLst>
          </p:cNvPr>
          <p:cNvSpPr>
            <a:spLocks noGrp="1"/>
          </p:cNvSpPr>
          <p:nvPr>
            <p:ph type="title"/>
          </p:nvPr>
        </p:nvSpPr>
        <p:spPr>
          <a:xfrm>
            <a:off x="875314" y="373699"/>
            <a:ext cx="2796988" cy="1325563"/>
          </a:xfrm>
        </p:spPr>
        <p:txBody>
          <a:bodyPr/>
          <a:lstStyle/>
          <a:p>
            <a:r>
              <a:rPr kumimoji="1" lang="ja-JP" altLang="en-US" dirty="0">
                <a:latin typeface="ＭＳ Ｐゴシック" panose="020B0600070205080204" pitchFamily="50" charset="-128"/>
                <a:ea typeface="ＭＳ Ｐゴシック" panose="020B0600070205080204" pitchFamily="50" charset="-128"/>
              </a:rPr>
              <a:t>研究目的</a:t>
            </a:r>
          </a:p>
        </p:txBody>
      </p:sp>
      <p:sp>
        <p:nvSpPr>
          <p:cNvPr id="4" name="スライド番号プレースホルダー 3">
            <a:extLst>
              <a:ext uri="{FF2B5EF4-FFF2-40B4-BE49-F238E27FC236}">
                <a16:creationId xmlns:a16="http://schemas.microsoft.com/office/drawing/2014/main" xmlns="" id="{DAA9BE21-D460-46DB-9ADB-9F6AD645612D}"/>
              </a:ext>
            </a:extLst>
          </p:cNvPr>
          <p:cNvSpPr>
            <a:spLocks noGrp="1"/>
          </p:cNvSpPr>
          <p:nvPr>
            <p:ph type="sldNum" sz="quarter" idx="12"/>
          </p:nvPr>
        </p:nvSpPr>
        <p:spPr/>
        <p:txBody>
          <a:bodyPr/>
          <a:lstStyle/>
          <a:p>
            <a:fld id="{5620E6CF-7497-4561-96CF-47B14CA33FFA}" type="slidenum">
              <a:rPr kumimoji="1" lang="ja-JP" altLang="en-US" smtClean="0"/>
              <a:t>22</a:t>
            </a:fld>
            <a:endParaRPr kumimoji="1" lang="ja-JP" altLang="en-US" dirty="0"/>
          </a:p>
        </p:txBody>
      </p:sp>
      <p:sp>
        <p:nvSpPr>
          <p:cNvPr id="5" name="テキスト ボックス 4">
            <a:extLst>
              <a:ext uri="{FF2B5EF4-FFF2-40B4-BE49-F238E27FC236}">
                <a16:creationId xmlns:a16="http://schemas.microsoft.com/office/drawing/2014/main" xmlns="" id="{80D6D778-0F23-423B-96C5-0C3378D8EB9D}"/>
              </a:ext>
            </a:extLst>
          </p:cNvPr>
          <p:cNvSpPr txBox="1"/>
          <p:nvPr/>
        </p:nvSpPr>
        <p:spPr>
          <a:xfrm>
            <a:off x="728599" y="3080645"/>
            <a:ext cx="10719047" cy="461665"/>
          </a:xfrm>
          <a:prstGeom prst="rect">
            <a:avLst/>
          </a:prstGeom>
          <a:noFill/>
        </p:spPr>
        <p:txBody>
          <a:bodyPr wrap="square" rtlCol="0">
            <a:spAutoFit/>
          </a:bodyPr>
          <a:lstStyle/>
          <a:p>
            <a:pPr algn="ctr"/>
            <a:r>
              <a:rPr kumimoji="1" lang="ja-JP" altLang="en-US" sz="2400" spc="-150" dirty="0">
                <a:latin typeface="ＭＳ Ｐゴシック" panose="020B0600070205080204" pitchFamily="50" charset="-128"/>
                <a:ea typeface="ＭＳ Ｐゴシック" panose="020B0600070205080204" pitchFamily="50" charset="-128"/>
              </a:rPr>
              <a:t>サービス業における否定的な感情価に注目し、消費者へ与える影響を研究する</a:t>
            </a:r>
            <a:endParaRPr kumimoji="1" lang="en-US" altLang="ja-JP" sz="2400" spc="-150" dirty="0">
              <a:latin typeface="ＭＳ Ｐゴシック" panose="020B0600070205080204" pitchFamily="50" charset="-128"/>
              <a:ea typeface="ＭＳ Ｐゴシック" panose="020B0600070205080204" pitchFamily="50" charset="-128"/>
            </a:endParaRPr>
          </a:p>
        </p:txBody>
      </p:sp>
      <p:cxnSp>
        <p:nvCxnSpPr>
          <p:cNvPr id="7" name="直線コネクタ 6">
            <a:extLst>
              <a:ext uri="{FF2B5EF4-FFF2-40B4-BE49-F238E27FC236}">
                <a16:creationId xmlns:a16="http://schemas.microsoft.com/office/drawing/2014/main" xmlns="" id="{F0BBF952-BF22-4E58-B524-256DE5C52674}"/>
              </a:ext>
            </a:extLst>
          </p:cNvPr>
          <p:cNvCxnSpPr>
            <a:cxnSpLocks/>
          </p:cNvCxnSpPr>
          <p:nvPr/>
        </p:nvCxnSpPr>
        <p:spPr>
          <a:xfrm>
            <a:off x="614597" y="616757"/>
            <a:ext cx="0" cy="839449"/>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500192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グラフィックス 2" descr="テーブル セッティング">
            <a:extLst>
              <a:ext uri="{FF2B5EF4-FFF2-40B4-BE49-F238E27FC236}">
                <a16:creationId xmlns:a16="http://schemas.microsoft.com/office/drawing/2014/main" xmlns="" id="{71F69D1E-E64D-4B3F-9F2F-D34B0B76BEDB}"/>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xmlns="" r:embed="rId4"/>
              </a:ext>
            </a:extLst>
          </a:blip>
          <a:stretch>
            <a:fillRect/>
          </a:stretch>
        </p:blipFill>
        <p:spPr>
          <a:xfrm>
            <a:off x="3328932" y="822215"/>
            <a:ext cx="5534135" cy="5534135"/>
          </a:xfrm>
          <a:prstGeom prst="rect">
            <a:avLst/>
          </a:prstGeom>
        </p:spPr>
      </p:pic>
      <p:sp>
        <p:nvSpPr>
          <p:cNvPr id="21" name="タイトル 4">
            <a:extLst>
              <a:ext uri="{FF2B5EF4-FFF2-40B4-BE49-F238E27FC236}">
                <a16:creationId xmlns:a16="http://schemas.microsoft.com/office/drawing/2014/main" xmlns="" id="{60EEDC2F-EA07-432E-9D65-2FA2DD397503}"/>
              </a:ext>
            </a:extLst>
          </p:cNvPr>
          <p:cNvSpPr>
            <a:spLocks noGrp="1"/>
          </p:cNvSpPr>
          <p:nvPr>
            <p:ph type="title"/>
          </p:nvPr>
        </p:nvSpPr>
        <p:spPr>
          <a:xfrm>
            <a:off x="838200" y="365125"/>
            <a:ext cx="10515600" cy="1325563"/>
          </a:xfrm>
        </p:spPr>
        <p:txBody>
          <a:bodyPr/>
          <a:lstStyle/>
          <a:p>
            <a:r>
              <a:rPr kumimoji="1" lang="ja-JP" altLang="en-US" dirty="0">
                <a:latin typeface="ＭＳ Ｐゴシック" panose="020B0600070205080204" pitchFamily="50" charset="-128"/>
                <a:ea typeface="ＭＳ Ｐゴシック" panose="020B0600070205080204" pitchFamily="50" charset="-128"/>
              </a:rPr>
              <a:t>仮説導出　</a:t>
            </a:r>
            <a:r>
              <a:rPr kumimoji="1" lang="ja-JP" altLang="en-US" sz="2400" dirty="0">
                <a:latin typeface="ＭＳ Ｐゴシック" panose="020B0600070205080204" pitchFamily="50" charset="-128"/>
                <a:ea typeface="ＭＳ Ｐゴシック" panose="020B0600070205080204" pitchFamily="50" charset="-128"/>
              </a:rPr>
              <a:t>ｰ対象の設定ｰ</a:t>
            </a:r>
            <a:endParaRPr kumimoji="1" lang="ja-JP" altLang="en-US" dirty="0">
              <a:latin typeface="ＭＳ Ｐゴシック" panose="020B0600070205080204" pitchFamily="50" charset="-128"/>
              <a:ea typeface="ＭＳ Ｐゴシック" panose="020B0600070205080204" pitchFamily="50" charset="-128"/>
            </a:endParaRPr>
          </a:p>
        </p:txBody>
      </p:sp>
      <p:sp>
        <p:nvSpPr>
          <p:cNvPr id="22" name="テキスト ボックス 21">
            <a:extLst>
              <a:ext uri="{FF2B5EF4-FFF2-40B4-BE49-F238E27FC236}">
                <a16:creationId xmlns:a16="http://schemas.microsoft.com/office/drawing/2014/main" xmlns="" id="{3878A120-FED7-425F-9C17-131B90129CE7}"/>
              </a:ext>
            </a:extLst>
          </p:cNvPr>
          <p:cNvSpPr txBox="1"/>
          <p:nvPr/>
        </p:nvSpPr>
        <p:spPr>
          <a:xfrm>
            <a:off x="4135410" y="3167390"/>
            <a:ext cx="3921177" cy="523220"/>
          </a:xfrm>
          <a:prstGeom prst="rect">
            <a:avLst/>
          </a:prstGeom>
          <a:noFill/>
        </p:spPr>
        <p:txBody>
          <a:bodyPr wrap="square" rtlCol="0">
            <a:spAutoFit/>
          </a:bodyPr>
          <a:lstStyle/>
          <a:p>
            <a:pPr algn="ctr"/>
            <a:r>
              <a:rPr kumimoji="1" lang="ja-JP" altLang="en-US" sz="2800" u="sng" dirty="0">
                <a:latin typeface="ＭＳ Ｐゴシック" panose="020B0600070205080204" pitchFamily="50" charset="-128"/>
                <a:ea typeface="ＭＳ Ｐゴシック" panose="020B0600070205080204" pitchFamily="50" charset="-128"/>
              </a:rPr>
              <a:t>飲食店</a:t>
            </a:r>
            <a:r>
              <a:rPr kumimoji="1" lang="ja-JP" altLang="en-US" sz="2800" dirty="0">
                <a:latin typeface="ＭＳ Ｐゴシック" panose="020B0600070205080204" pitchFamily="50" charset="-128"/>
                <a:ea typeface="ＭＳ Ｐゴシック" panose="020B0600070205080204" pitchFamily="50" charset="-128"/>
              </a:rPr>
              <a:t>を例に検証を行う</a:t>
            </a:r>
          </a:p>
        </p:txBody>
      </p:sp>
      <p:cxnSp>
        <p:nvCxnSpPr>
          <p:cNvPr id="23" name="直線コネクタ 22">
            <a:extLst>
              <a:ext uri="{FF2B5EF4-FFF2-40B4-BE49-F238E27FC236}">
                <a16:creationId xmlns:a16="http://schemas.microsoft.com/office/drawing/2014/main" xmlns="" id="{DEB5985A-9042-4572-888D-7FA125532AFB}"/>
              </a:ext>
            </a:extLst>
          </p:cNvPr>
          <p:cNvCxnSpPr>
            <a:cxnSpLocks/>
          </p:cNvCxnSpPr>
          <p:nvPr/>
        </p:nvCxnSpPr>
        <p:spPr>
          <a:xfrm>
            <a:off x="614597" y="616757"/>
            <a:ext cx="0" cy="839449"/>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24" name="テキスト ボックス 23">
            <a:extLst>
              <a:ext uri="{FF2B5EF4-FFF2-40B4-BE49-F238E27FC236}">
                <a16:creationId xmlns:a16="http://schemas.microsoft.com/office/drawing/2014/main" xmlns="" id="{55ED9A8F-1AB2-45DC-A3AB-BF2F09BA63FE}"/>
              </a:ext>
            </a:extLst>
          </p:cNvPr>
          <p:cNvSpPr txBox="1"/>
          <p:nvPr/>
        </p:nvSpPr>
        <p:spPr>
          <a:xfrm>
            <a:off x="838200" y="1690688"/>
            <a:ext cx="4675367" cy="400110"/>
          </a:xfrm>
          <a:prstGeom prst="rect">
            <a:avLst/>
          </a:prstGeom>
          <a:noFill/>
        </p:spPr>
        <p:txBody>
          <a:bodyPr wrap="square" rtlCol="0">
            <a:spAutoFit/>
          </a:bodyPr>
          <a:lstStyle/>
          <a:p>
            <a:r>
              <a:rPr kumimoji="1" lang="ja-JP" altLang="en-US" sz="2000" dirty="0">
                <a:latin typeface="ＭＳ Ｐゴシック" panose="020B0600070205080204" pitchFamily="50" charset="-128"/>
                <a:ea typeface="ＭＳ Ｐゴシック" panose="020B0600070205080204" pitchFamily="50" charset="-128"/>
              </a:rPr>
              <a:t>クチコミのデータが豊富なことから</a:t>
            </a:r>
          </a:p>
        </p:txBody>
      </p:sp>
      <p:sp>
        <p:nvSpPr>
          <p:cNvPr id="4" name="スライド番号プレースホルダー 3">
            <a:extLst>
              <a:ext uri="{FF2B5EF4-FFF2-40B4-BE49-F238E27FC236}">
                <a16:creationId xmlns:a16="http://schemas.microsoft.com/office/drawing/2014/main" xmlns="" id="{40473ABC-784F-468F-869B-FB45A7828574}"/>
              </a:ext>
            </a:extLst>
          </p:cNvPr>
          <p:cNvSpPr>
            <a:spLocks noGrp="1"/>
          </p:cNvSpPr>
          <p:nvPr>
            <p:ph type="sldNum" sz="quarter" idx="12"/>
          </p:nvPr>
        </p:nvSpPr>
        <p:spPr>
          <a:xfrm>
            <a:off x="8610600" y="6356350"/>
            <a:ext cx="2743200" cy="365125"/>
          </a:xfrm>
        </p:spPr>
        <p:txBody>
          <a:bodyPr vert="horz" lIns="91440" tIns="45720" rIns="91440" bIns="45720" rtlCol="0" anchor="ctr">
            <a:normAutofit/>
          </a:bodyPr>
          <a:lstStyle/>
          <a:p>
            <a:pPr>
              <a:spcAft>
                <a:spcPts val="600"/>
              </a:spcAft>
            </a:pPr>
            <a:fld id="{5620E6CF-7497-4561-96CF-47B14CA33FFA}" type="slidenum">
              <a:rPr kumimoji="1" lang="en-US" altLang="ja-JP" smtClean="0">
                <a:solidFill>
                  <a:srgbClr val="FFFFFF"/>
                </a:solidFill>
              </a:rPr>
              <a:pPr>
                <a:spcAft>
                  <a:spcPts val="600"/>
                </a:spcAft>
              </a:pPr>
              <a:t>23</a:t>
            </a:fld>
            <a:r>
              <a:rPr lang="ja-JP" altLang="en-US" dirty="0"/>
              <a:t> 　　　</a:t>
            </a:r>
            <a:fld id="{5620E6CF-7497-4561-96CF-47B14CA33FFA}" type="slidenum">
              <a:rPr lang="ja-JP" altLang="en-US" smtClean="0"/>
              <a:pPr>
                <a:spcAft>
                  <a:spcPts val="600"/>
                </a:spcAft>
              </a:pPr>
              <a:t>23</a:t>
            </a:fld>
            <a:r>
              <a:rPr lang="ja-JP" altLang="en-US" dirty="0"/>
              <a:t> </a:t>
            </a:r>
            <a:endParaRPr kumimoji="1" lang="en-US" altLang="ja-JP" dirty="0">
              <a:solidFill>
                <a:srgbClr val="FFFFFF"/>
              </a:solidFill>
            </a:endParaRPr>
          </a:p>
        </p:txBody>
      </p:sp>
    </p:spTree>
    <p:extLst>
      <p:ext uri="{BB962C8B-B14F-4D97-AF65-F5344CB8AC3E}">
        <p14:creationId xmlns:p14="http://schemas.microsoft.com/office/powerpoint/2010/main" val="381762683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四角形: 角を丸くする 49">
            <a:extLst>
              <a:ext uri="{FF2B5EF4-FFF2-40B4-BE49-F238E27FC236}">
                <a16:creationId xmlns:a16="http://schemas.microsoft.com/office/drawing/2014/main" xmlns="" id="{F65A9867-20FC-44E8-9374-3870728ECDA2}"/>
              </a:ext>
            </a:extLst>
          </p:cNvPr>
          <p:cNvSpPr/>
          <p:nvPr/>
        </p:nvSpPr>
        <p:spPr>
          <a:xfrm>
            <a:off x="838200" y="2250903"/>
            <a:ext cx="8798780" cy="1231952"/>
          </a:xfrm>
          <a:prstGeom prst="roundRect">
            <a:avLst/>
          </a:prstGeom>
          <a:solidFill>
            <a:schemeClr val="bg1">
              <a:lumMod val="9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a:extLst>
              <a:ext uri="{FF2B5EF4-FFF2-40B4-BE49-F238E27FC236}">
                <a16:creationId xmlns:a16="http://schemas.microsoft.com/office/drawing/2014/main" xmlns="" id="{97972297-3E90-4742-BA4A-A605C092FA66}"/>
              </a:ext>
            </a:extLst>
          </p:cNvPr>
          <p:cNvSpPr>
            <a:spLocks noGrp="1"/>
          </p:cNvSpPr>
          <p:nvPr>
            <p:ph type="title"/>
          </p:nvPr>
        </p:nvSpPr>
        <p:spPr/>
        <p:txBody>
          <a:bodyPr/>
          <a:lstStyle/>
          <a:p>
            <a:r>
              <a:rPr kumimoji="1" lang="ja-JP" altLang="en-US" dirty="0">
                <a:latin typeface="ＭＳ Ｐゴシック" panose="020B0600070205080204" pitchFamily="50" charset="-128"/>
                <a:ea typeface="ＭＳ Ｐゴシック" panose="020B0600070205080204" pitchFamily="50" charset="-128"/>
              </a:rPr>
              <a:t>仮説導出　</a:t>
            </a:r>
            <a:r>
              <a:rPr kumimoji="1" lang="ja-JP" altLang="en-US" sz="2400" dirty="0">
                <a:latin typeface="ＭＳ Ｐゴシック" panose="020B0600070205080204" pitchFamily="50" charset="-128"/>
                <a:ea typeface="ＭＳ Ｐゴシック" panose="020B0600070205080204" pitchFamily="50" charset="-128"/>
              </a:rPr>
              <a:t>ｰエリアの設定ｰ</a:t>
            </a:r>
            <a:endParaRPr kumimoji="1" lang="ja-JP" altLang="en-US" dirty="0">
              <a:latin typeface="ＭＳ Ｐゴシック" panose="020B0600070205080204" pitchFamily="50" charset="-128"/>
              <a:ea typeface="ＭＳ Ｐゴシック" panose="020B0600070205080204" pitchFamily="50" charset="-128"/>
            </a:endParaRPr>
          </a:p>
        </p:txBody>
      </p:sp>
      <p:sp>
        <p:nvSpPr>
          <p:cNvPr id="3" name="スライド番号プレースホルダー 2">
            <a:extLst>
              <a:ext uri="{FF2B5EF4-FFF2-40B4-BE49-F238E27FC236}">
                <a16:creationId xmlns:a16="http://schemas.microsoft.com/office/drawing/2014/main" xmlns="" id="{455C5236-1152-472B-BF9F-09B787E9E972}"/>
              </a:ext>
            </a:extLst>
          </p:cNvPr>
          <p:cNvSpPr>
            <a:spLocks noGrp="1"/>
          </p:cNvSpPr>
          <p:nvPr>
            <p:ph type="sldNum" sz="quarter" idx="12"/>
          </p:nvPr>
        </p:nvSpPr>
        <p:spPr/>
        <p:txBody>
          <a:bodyPr/>
          <a:lstStyle/>
          <a:p>
            <a:fld id="{5620E6CF-7497-4561-96CF-47B14CA33FFA}" type="slidenum">
              <a:rPr kumimoji="1" lang="ja-JP" altLang="en-US" smtClean="0"/>
              <a:t>24</a:t>
            </a:fld>
            <a:endParaRPr kumimoji="1" lang="ja-JP" altLang="en-US"/>
          </a:p>
        </p:txBody>
      </p:sp>
      <p:cxnSp>
        <p:nvCxnSpPr>
          <p:cNvPr id="4" name="直線コネクタ 3">
            <a:extLst>
              <a:ext uri="{FF2B5EF4-FFF2-40B4-BE49-F238E27FC236}">
                <a16:creationId xmlns:a16="http://schemas.microsoft.com/office/drawing/2014/main" xmlns="" id="{5708BDF8-B682-426B-A433-AAD8B92E2CBF}"/>
              </a:ext>
            </a:extLst>
          </p:cNvPr>
          <p:cNvCxnSpPr>
            <a:cxnSpLocks/>
          </p:cNvCxnSpPr>
          <p:nvPr/>
        </p:nvCxnSpPr>
        <p:spPr>
          <a:xfrm>
            <a:off x="614597" y="616757"/>
            <a:ext cx="0" cy="839449"/>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sp>
        <p:nvSpPr>
          <p:cNvPr id="5" name="テキスト ボックス 4">
            <a:extLst>
              <a:ext uri="{FF2B5EF4-FFF2-40B4-BE49-F238E27FC236}">
                <a16:creationId xmlns:a16="http://schemas.microsoft.com/office/drawing/2014/main" xmlns="" id="{655C4AF8-185B-4885-A369-A5B342C58592}"/>
              </a:ext>
            </a:extLst>
          </p:cNvPr>
          <p:cNvSpPr txBox="1"/>
          <p:nvPr/>
        </p:nvSpPr>
        <p:spPr>
          <a:xfrm>
            <a:off x="838200" y="1690688"/>
            <a:ext cx="5689821" cy="400110"/>
          </a:xfrm>
          <a:prstGeom prst="rect">
            <a:avLst/>
          </a:prstGeom>
          <a:noFill/>
        </p:spPr>
        <p:txBody>
          <a:bodyPr wrap="square" rtlCol="0">
            <a:spAutoFit/>
          </a:bodyPr>
          <a:lstStyle/>
          <a:p>
            <a:r>
              <a:rPr kumimoji="1" lang="ja-JP" altLang="en-US" sz="2000" dirty="0">
                <a:latin typeface="ＭＳ Ｐゴシック" panose="020B0600070205080204" pitchFamily="50" charset="-128"/>
                <a:ea typeface="ＭＳ Ｐゴシック" panose="020B0600070205080204" pitchFamily="50" charset="-128"/>
              </a:rPr>
              <a:t>今回は東京都の主要なエリアに限定して検証を行う</a:t>
            </a:r>
          </a:p>
        </p:txBody>
      </p:sp>
      <p:sp>
        <p:nvSpPr>
          <p:cNvPr id="38" name="テキスト ボックス 37">
            <a:extLst>
              <a:ext uri="{FF2B5EF4-FFF2-40B4-BE49-F238E27FC236}">
                <a16:creationId xmlns:a16="http://schemas.microsoft.com/office/drawing/2014/main" xmlns="" id="{08E2C8E5-4407-4E27-9BD0-4CC9C89F50C5}"/>
              </a:ext>
            </a:extLst>
          </p:cNvPr>
          <p:cNvSpPr txBox="1"/>
          <p:nvPr/>
        </p:nvSpPr>
        <p:spPr>
          <a:xfrm>
            <a:off x="838200" y="2313830"/>
            <a:ext cx="3975652" cy="400110"/>
          </a:xfrm>
          <a:prstGeom prst="rect">
            <a:avLst/>
          </a:prstGeom>
          <a:noFill/>
        </p:spPr>
        <p:txBody>
          <a:bodyPr wrap="square" rtlCol="0">
            <a:spAutoFit/>
          </a:bodyPr>
          <a:lstStyle/>
          <a:p>
            <a:r>
              <a:rPr kumimoji="1" lang="en-US" altLang="ja-JP" sz="2000" dirty="0">
                <a:latin typeface="ＭＳ Ｐゴシック" panose="020B0600070205080204" pitchFamily="50" charset="-128"/>
                <a:ea typeface="ＭＳ Ｐゴシック" panose="020B0600070205080204" pitchFamily="50" charset="-128"/>
              </a:rPr>
              <a:t>【</a:t>
            </a:r>
            <a:r>
              <a:rPr kumimoji="1" lang="ja-JP" altLang="en-US" sz="2000" dirty="0">
                <a:latin typeface="ＭＳ Ｐゴシック" panose="020B0600070205080204" pitchFamily="50" charset="-128"/>
                <a:ea typeface="ＭＳ Ｐゴシック" panose="020B0600070205080204" pitchFamily="50" charset="-128"/>
              </a:rPr>
              <a:t>東京</a:t>
            </a:r>
            <a:r>
              <a:rPr kumimoji="1" lang="en-US" altLang="ja-JP" sz="2000" dirty="0">
                <a:latin typeface="ＭＳ Ｐゴシック" panose="020B0600070205080204" pitchFamily="50" charset="-128"/>
                <a:ea typeface="ＭＳ Ｐゴシック" panose="020B0600070205080204" pitchFamily="50" charset="-128"/>
              </a:rPr>
              <a:t>23</a:t>
            </a:r>
            <a:r>
              <a:rPr kumimoji="1" lang="ja-JP" altLang="en-US" sz="2000" dirty="0">
                <a:latin typeface="ＭＳ Ｐゴシック" panose="020B0600070205080204" pitchFamily="50" charset="-128"/>
                <a:ea typeface="ＭＳ Ｐゴシック" panose="020B0600070205080204" pitchFamily="50" charset="-128"/>
              </a:rPr>
              <a:t>区で特に飲食店が多い区</a:t>
            </a:r>
            <a:r>
              <a:rPr kumimoji="1" lang="en-US" altLang="ja-JP" sz="2000" dirty="0">
                <a:latin typeface="ＭＳ Ｐゴシック" panose="020B0600070205080204" pitchFamily="50" charset="-128"/>
                <a:ea typeface="ＭＳ Ｐゴシック" panose="020B0600070205080204" pitchFamily="50" charset="-128"/>
              </a:rPr>
              <a:t>】</a:t>
            </a:r>
            <a:endParaRPr kumimoji="1" lang="ja-JP" altLang="en-US" sz="2000" dirty="0">
              <a:latin typeface="ＭＳ Ｐゴシック" panose="020B0600070205080204" pitchFamily="50" charset="-128"/>
              <a:ea typeface="ＭＳ Ｐゴシック" panose="020B0600070205080204" pitchFamily="50" charset="-128"/>
            </a:endParaRPr>
          </a:p>
        </p:txBody>
      </p:sp>
      <p:sp>
        <p:nvSpPr>
          <p:cNvPr id="39" name="テキスト ボックス 38">
            <a:extLst>
              <a:ext uri="{FF2B5EF4-FFF2-40B4-BE49-F238E27FC236}">
                <a16:creationId xmlns:a16="http://schemas.microsoft.com/office/drawing/2014/main" xmlns="" id="{256EF8CE-03A0-4ACF-9F62-271A13475CCA}"/>
              </a:ext>
            </a:extLst>
          </p:cNvPr>
          <p:cNvSpPr txBox="1"/>
          <p:nvPr/>
        </p:nvSpPr>
        <p:spPr>
          <a:xfrm>
            <a:off x="1315278" y="2850802"/>
            <a:ext cx="1105231" cy="461665"/>
          </a:xfrm>
          <a:prstGeom prst="rect">
            <a:avLst/>
          </a:prstGeom>
          <a:noFill/>
        </p:spPr>
        <p:txBody>
          <a:bodyPr wrap="square" rtlCol="0">
            <a:spAutoFit/>
          </a:bodyPr>
          <a:lstStyle/>
          <a:p>
            <a:pPr algn="ctr"/>
            <a:r>
              <a:rPr kumimoji="1" lang="ja-JP" altLang="en-US" sz="2400" dirty="0">
                <a:latin typeface="ＭＳ Ｐゴシック" panose="020B0600070205080204" pitchFamily="50" charset="-128"/>
                <a:ea typeface="ＭＳ Ｐゴシック" panose="020B0600070205080204" pitchFamily="50" charset="-128"/>
              </a:rPr>
              <a:t>新宿区</a:t>
            </a:r>
          </a:p>
        </p:txBody>
      </p:sp>
      <p:sp>
        <p:nvSpPr>
          <p:cNvPr id="42" name="テキスト ボックス 41">
            <a:extLst>
              <a:ext uri="{FF2B5EF4-FFF2-40B4-BE49-F238E27FC236}">
                <a16:creationId xmlns:a16="http://schemas.microsoft.com/office/drawing/2014/main" xmlns="" id="{61463A68-5B43-4541-989B-4F5050E72A4D}"/>
              </a:ext>
            </a:extLst>
          </p:cNvPr>
          <p:cNvSpPr txBox="1"/>
          <p:nvPr/>
        </p:nvSpPr>
        <p:spPr>
          <a:xfrm>
            <a:off x="2420509" y="2850802"/>
            <a:ext cx="811033" cy="461665"/>
          </a:xfrm>
          <a:prstGeom prst="rect">
            <a:avLst/>
          </a:prstGeom>
          <a:noFill/>
        </p:spPr>
        <p:txBody>
          <a:bodyPr wrap="square" rtlCol="0">
            <a:spAutoFit/>
          </a:bodyPr>
          <a:lstStyle/>
          <a:p>
            <a:pPr algn="ctr"/>
            <a:r>
              <a:rPr kumimoji="1" lang="ja-JP" altLang="en-US" sz="2400" dirty="0">
                <a:latin typeface="ＭＳ Ｐゴシック" panose="020B0600070205080204" pitchFamily="50" charset="-128"/>
                <a:ea typeface="ＭＳ Ｐゴシック" panose="020B0600070205080204" pitchFamily="50" charset="-128"/>
              </a:rPr>
              <a:t>港区</a:t>
            </a:r>
          </a:p>
        </p:txBody>
      </p:sp>
      <p:sp>
        <p:nvSpPr>
          <p:cNvPr id="43" name="テキスト ボックス 42">
            <a:extLst>
              <a:ext uri="{FF2B5EF4-FFF2-40B4-BE49-F238E27FC236}">
                <a16:creationId xmlns:a16="http://schemas.microsoft.com/office/drawing/2014/main" xmlns="" id="{2F4B891A-762E-4592-9F93-87A3A5264FBF}"/>
              </a:ext>
            </a:extLst>
          </p:cNvPr>
          <p:cNvSpPr txBox="1"/>
          <p:nvPr/>
        </p:nvSpPr>
        <p:spPr>
          <a:xfrm>
            <a:off x="3231542" y="2850801"/>
            <a:ext cx="1105231" cy="461665"/>
          </a:xfrm>
          <a:prstGeom prst="rect">
            <a:avLst/>
          </a:prstGeom>
          <a:noFill/>
        </p:spPr>
        <p:txBody>
          <a:bodyPr wrap="square" rtlCol="0">
            <a:spAutoFit/>
          </a:bodyPr>
          <a:lstStyle/>
          <a:p>
            <a:pPr algn="ctr"/>
            <a:r>
              <a:rPr kumimoji="1" lang="ja-JP" altLang="en-US" sz="2400" dirty="0">
                <a:latin typeface="ＭＳ Ｐゴシック" panose="020B0600070205080204" pitchFamily="50" charset="-128"/>
                <a:ea typeface="ＭＳ Ｐゴシック" panose="020B0600070205080204" pitchFamily="50" charset="-128"/>
              </a:rPr>
              <a:t>中央区</a:t>
            </a:r>
          </a:p>
        </p:txBody>
      </p:sp>
      <p:sp>
        <p:nvSpPr>
          <p:cNvPr id="45" name="テキスト ボックス 44">
            <a:extLst>
              <a:ext uri="{FF2B5EF4-FFF2-40B4-BE49-F238E27FC236}">
                <a16:creationId xmlns:a16="http://schemas.microsoft.com/office/drawing/2014/main" xmlns="" id="{76D73722-4F39-4530-BB0B-7878F84C8348}"/>
              </a:ext>
            </a:extLst>
          </p:cNvPr>
          <p:cNvSpPr txBox="1"/>
          <p:nvPr/>
        </p:nvSpPr>
        <p:spPr>
          <a:xfrm>
            <a:off x="5801139" y="2313830"/>
            <a:ext cx="3458818" cy="400110"/>
          </a:xfrm>
          <a:prstGeom prst="rect">
            <a:avLst/>
          </a:prstGeom>
          <a:noFill/>
        </p:spPr>
        <p:txBody>
          <a:bodyPr wrap="square" rtlCol="0">
            <a:spAutoFit/>
          </a:bodyPr>
          <a:lstStyle/>
          <a:p>
            <a:pPr algn="ctr"/>
            <a:r>
              <a:rPr kumimoji="1" lang="ja-JP" altLang="en-US" sz="2000" dirty="0">
                <a:latin typeface="ＭＳ Ｐゴシック" panose="020B0600070205080204" pitchFamily="50" charset="-128"/>
                <a:ea typeface="ＭＳ Ｐゴシック" panose="020B0600070205080204" pitchFamily="50" charset="-128"/>
              </a:rPr>
              <a:t>それぞれの主要なエリアとして</a:t>
            </a:r>
          </a:p>
        </p:txBody>
      </p:sp>
      <p:sp>
        <p:nvSpPr>
          <p:cNvPr id="46" name="テキスト ボックス 45">
            <a:extLst>
              <a:ext uri="{FF2B5EF4-FFF2-40B4-BE49-F238E27FC236}">
                <a16:creationId xmlns:a16="http://schemas.microsoft.com/office/drawing/2014/main" xmlns="" id="{00CA316D-43B3-42E9-8E99-69F0B9AC5513}"/>
              </a:ext>
            </a:extLst>
          </p:cNvPr>
          <p:cNvSpPr txBox="1"/>
          <p:nvPr/>
        </p:nvSpPr>
        <p:spPr>
          <a:xfrm>
            <a:off x="6178163" y="2850801"/>
            <a:ext cx="799770" cy="461665"/>
          </a:xfrm>
          <a:prstGeom prst="rect">
            <a:avLst/>
          </a:prstGeom>
          <a:noFill/>
        </p:spPr>
        <p:txBody>
          <a:bodyPr wrap="square" rtlCol="0">
            <a:spAutoFit/>
          </a:bodyPr>
          <a:lstStyle/>
          <a:p>
            <a:pPr algn="ctr"/>
            <a:r>
              <a:rPr kumimoji="1" lang="ja-JP" altLang="en-US" sz="2400" dirty="0">
                <a:latin typeface="ＭＳ Ｐゴシック" panose="020B0600070205080204" pitchFamily="50" charset="-128"/>
                <a:ea typeface="ＭＳ Ｐゴシック" panose="020B0600070205080204" pitchFamily="50" charset="-128"/>
              </a:rPr>
              <a:t>新宿</a:t>
            </a:r>
          </a:p>
        </p:txBody>
      </p:sp>
      <p:sp>
        <p:nvSpPr>
          <p:cNvPr id="47" name="テキスト ボックス 46">
            <a:extLst>
              <a:ext uri="{FF2B5EF4-FFF2-40B4-BE49-F238E27FC236}">
                <a16:creationId xmlns:a16="http://schemas.microsoft.com/office/drawing/2014/main" xmlns="" id="{1FFFCB9D-A643-4A85-883F-DEF5EB7C0A26}"/>
              </a:ext>
            </a:extLst>
          </p:cNvPr>
          <p:cNvSpPr txBox="1"/>
          <p:nvPr/>
        </p:nvSpPr>
        <p:spPr>
          <a:xfrm>
            <a:off x="6977933" y="2850800"/>
            <a:ext cx="1105231" cy="461665"/>
          </a:xfrm>
          <a:prstGeom prst="rect">
            <a:avLst/>
          </a:prstGeom>
          <a:noFill/>
        </p:spPr>
        <p:txBody>
          <a:bodyPr wrap="square" rtlCol="0">
            <a:spAutoFit/>
          </a:bodyPr>
          <a:lstStyle/>
          <a:p>
            <a:pPr algn="ctr"/>
            <a:r>
              <a:rPr kumimoji="1" lang="ja-JP" altLang="en-US" sz="2400" dirty="0">
                <a:latin typeface="ＭＳ Ｐゴシック" panose="020B0600070205080204" pitchFamily="50" charset="-128"/>
                <a:ea typeface="ＭＳ Ｐゴシック" panose="020B0600070205080204" pitchFamily="50" charset="-128"/>
              </a:rPr>
              <a:t>六本木</a:t>
            </a:r>
          </a:p>
        </p:txBody>
      </p:sp>
      <p:sp>
        <p:nvSpPr>
          <p:cNvPr id="48" name="テキスト ボックス 47">
            <a:extLst>
              <a:ext uri="{FF2B5EF4-FFF2-40B4-BE49-F238E27FC236}">
                <a16:creationId xmlns:a16="http://schemas.microsoft.com/office/drawing/2014/main" xmlns="" id="{F049B96B-E087-4CB0-B216-97CE44946E05}"/>
              </a:ext>
            </a:extLst>
          </p:cNvPr>
          <p:cNvSpPr txBox="1"/>
          <p:nvPr/>
        </p:nvSpPr>
        <p:spPr>
          <a:xfrm>
            <a:off x="8083164" y="2850799"/>
            <a:ext cx="799770" cy="461665"/>
          </a:xfrm>
          <a:prstGeom prst="rect">
            <a:avLst/>
          </a:prstGeom>
          <a:noFill/>
        </p:spPr>
        <p:txBody>
          <a:bodyPr wrap="square" rtlCol="0">
            <a:spAutoFit/>
          </a:bodyPr>
          <a:lstStyle/>
          <a:p>
            <a:pPr algn="ctr"/>
            <a:r>
              <a:rPr kumimoji="1" lang="ja-JP" altLang="en-US" sz="2400" dirty="0">
                <a:latin typeface="ＭＳ Ｐゴシック" panose="020B0600070205080204" pitchFamily="50" charset="-128"/>
                <a:ea typeface="ＭＳ Ｐゴシック" panose="020B0600070205080204" pitchFamily="50" charset="-128"/>
              </a:rPr>
              <a:t>銀座</a:t>
            </a:r>
          </a:p>
        </p:txBody>
      </p:sp>
      <p:sp>
        <p:nvSpPr>
          <p:cNvPr id="51" name="二等辺三角形 50">
            <a:extLst>
              <a:ext uri="{FF2B5EF4-FFF2-40B4-BE49-F238E27FC236}">
                <a16:creationId xmlns:a16="http://schemas.microsoft.com/office/drawing/2014/main" xmlns="" id="{3EF22355-9F17-404C-BA5E-A428FEEB301B}"/>
              </a:ext>
            </a:extLst>
          </p:cNvPr>
          <p:cNvSpPr/>
          <p:nvPr/>
        </p:nvSpPr>
        <p:spPr>
          <a:xfrm rot="5400000">
            <a:off x="5095128" y="2697583"/>
            <a:ext cx="612252" cy="338593"/>
          </a:xfrm>
          <a:prstGeom prst="triangle">
            <a:avLst/>
          </a:prstGeom>
          <a:solidFill>
            <a:schemeClr val="bg1">
              <a:lumMod val="7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テキスト ボックス 51">
            <a:extLst>
              <a:ext uri="{FF2B5EF4-FFF2-40B4-BE49-F238E27FC236}">
                <a16:creationId xmlns:a16="http://schemas.microsoft.com/office/drawing/2014/main" xmlns="" id="{4F38FD21-FCED-4BEA-8979-2BCAC40C2306}"/>
              </a:ext>
            </a:extLst>
          </p:cNvPr>
          <p:cNvSpPr txBox="1"/>
          <p:nvPr/>
        </p:nvSpPr>
        <p:spPr>
          <a:xfrm>
            <a:off x="838200" y="3642960"/>
            <a:ext cx="9361997" cy="461665"/>
          </a:xfrm>
          <a:prstGeom prst="rect">
            <a:avLst/>
          </a:prstGeom>
          <a:noFill/>
        </p:spPr>
        <p:txBody>
          <a:bodyPr wrap="square" rtlCol="0">
            <a:spAutoFit/>
          </a:bodyPr>
          <a:lstStyle/>
          <a:p>
            <a:r>
              <a:rPr kumimoji="1" lang="ja-JP" altLang="en-US" sz="2000" dirty="0">
                <a:latin typeface="ＭＳ Ｐゴシック" panose="020B0600070205080204" pitchFamily="50" charset="-128"/>
                <a:ea typeface="ＭＳ Ｐゴシック" panose="020B0600070205080204" pitchFamily="50" charset="-128"/>
              </a:rPr>
              <a:t>さらに、１日の乗降客数が最も多い駅である池袋駅を中心とした</a:t>
            </a:r>
            <a:r>
              <a:rPr kumimoji="1" lang="ja-JP" altLang="en-US" sz="2400" dirty="0">
                <a:latin typeface="ＭＳ Ｐゴシック" panose="020B0600070205080204" pitchFamily="50" charset="-128"/>
                <a:ea typeface="ＭＳ Ｐゴシック" panose="020B0600070205080204" pitchFamily="50" charset="-128"/>
              </a:rPr>
              <a:t>池袋エリア</a:t>
            </a:r>
            <a:r>
              <a:rPr kumimoji="1" lang="ja-JP" altLang="en-US" sz="2000" dirty="0">
                <a:latin typeface="ＭＳ Ｐゴシック" panose="020B0600070205080204" pitchFamily="50" charset="-128"/>
                <a:ea typeface="ＭＳ Ｐゴシック" panose="020B0600070205080204" pitchFamily="50" charset="-128"/>
              </a:rPr>
              <a:t>も加える</a:t>
            </a:r>
          </a:p>
        </p:txBody>
      </p:sp>
      <p:sp>
        <p:nvSpPr>
          <p:cNvPr id="53" name="二等辺三角形 52">
            <a:extLst>
              <a:ext uri="{FF2B5EF4-FFF2-40B4-BE49-F238E27FC236}">
                <a16:creationId xmlns:a16="http://schemas.microsoft.com/office/drawing/2014/main" xmlns="" id="{AF77AA2F-3D0E-4A63-8A76-254811F330BC}"/>
              </a:ext>
            </a:extLst>
          </p:cNvPr>
          <p:cNvSpPr/>
          <p:nvPr/>
        </p:nvSpPr>
        <p:spPr>
          <a:xfrm rot="5400000">
            <a:off x="1021260" y="5223351"/>
            <a:ext cx="711797" cy="423552"/>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56" name="テキスト ボックス 55">
            <a:extLst>
              <a:ext uri="{FF2B5EF4-FFF2-40B4-BE49-F238E27FC236}">
                <a16:creationId xmlns:a16="http://schemas.microsoft.com/office/drawing/2014/main" xmlns="" id="{7F3D8D40-D252-4F0B-BE98-FFA2E35E569C}"/>
              </a:ext>
            </a:extLst>
          </p:cNvPr>
          <p:cNvSpPr txBox="1"/>
          <p:nvPr/>
        </p:nvSpPr>
        <p:spPr>
          <a:xfrm>
            <a:off x="838200" y="4470027"/>
            <a:ext cx="2564877" cy="400110"/>
          </a:xfrm>
          <a:prstGeom prst="rect">
            <a:avLst/>
          </a:prstGeom>
          <a:noFill/>
        </p:spPr>
        <p:txBody>
          <a:bodyPr wrap="square" rtlCol="0">
            <a:spAutoFit/>
          </a:bodyPr>
          <a:lstStyle/>
          <a:p>
            <a:r>
              <a:rPr kumimoji="1" lang="ja-JP" altLang="en-US" sz="2000" dirty="0">
                <a:latin typeface="ＭＳ Ｐゴシック" panose="020B0600070205080204" pitchFamily="50" charset="-128"/>
                <a:ea typeface="ＭＳ Ｐゴシック" panose="020B0600070205080204" pitchFamily="50" charset="-128"/>
              </a:rPr>
              <a:t>よって今回のエリアは</a:t>
            </a:r>
          </a:p>
        </p:txBody>
      </p:sp>
      <p:sp>
        <p:nvSpPr>
          <p:cNvPr id="59" name="テキスト ボックス 58">
            <a:extLst>
              <a:ext uri="{FF2B5EF4-FFF2-40B4-BE49-F238E27FC236}">
                <a16:creationId xmlns:a16="http://schemas.microsoft.com/office/drawing/2014/main" xmlns="" id="{F1D44AFE-EF18-41C4-836F-7678ED72876F}"/>
              </a:ext>
            </a:extLst>
          </p:cNvPr>
          <p:cNvSpPr txBox="1"/>
          <p:nvPr/>
        </p:nvSpPr>
        <p:spPr>
          <a:xfrm>
            <a:off x="5703075" y="5223661"/>
            <a:ext cx="1383527" cy="400110"/>
          </a:xfrm>
          <a:prstGeom prst="rect">
            <a:avLst/>
          </a:prstGeom>
          <a:noFill/>
        </p:spPr>
        <p:txBody>
          <a:bodyPr wrap="square" rtlCol="0">
            <a:spAutoFit/>
          </a:bodyPr>
          <a:lstStyle/>
          <a:p>
            <a:r>
              <a:rPr kumimoji="1" lang="ja-JP" altLang="en-US" sz="2000" dirty="0">
                <a:latin typeface="ＭＳ Ｐゴシック" panose="020B0600070205080204" pitchFamily="50" charset="-128"/>
                <a:ea typeface="ＭＳ Ｐゴシック" panose="020B0600070205080204" pitchFamily="50" charset="-128"/>
              </a:rPr>
              <a:t>と設定する</a:t>
            </a:r>
          </a:p>
        </p:txBody>
      </p:sp>
      <p:sp>
        <p:nvSpPr>
          <p:cNvPr id="63" name="テキスト ボックス 62">
            <a:extLst>
              <a:ext uri="{FF2B5EF4-FFF2-40B4-BE49-F238E27FC236}">
                <a16:creationId xmlns:a16="http://schemas.microsoft.com/office/drawing/2014/main" xmlns="" id="{81618EB3-99B8-4CD6-BD9E-FB2F3DDFFAA8}"/>
              </a:ext>
            </a:extLst>
          </p:cNvPr>
          <p:cNvSpPr txBox="1"/>
          <p:nvPr/>
        </p:nvSpPr>
        <p:spPr>
          <a:xfrm>
            <a:off x="838200" y="6185098"/>
            <a:ext cx="8986300" cy="307777"/>
          </a:xfrm>
          <a:prstGeom prst="rect">
            <a:avLst/>
          </a:prstGeom>
          <a:noFill/>
        </p:spPr>
        <p:txBody>
          <a:bodyPr wrap="square" rtlCol="0">
            <a:spAutoFit/>
          </a:bodyPr>
          <a:lstStyle/>
          <a:p>
            <a:r>
              <a:rPr kumimoji="1" lang="ja-JP" altLang="en-US" sz="1400" dirty="0">
                <a:solidFill>
                  <a:schemeClr val="bg1">
                    <a:lumMod val="50000"/>
                  </a:schemeClr>
                </a:solidFill>
                <a:latin typeface="ＭＳ Ｐゴシック" panose="020B0600070205080204" pitchFamily="50" charset="-128"/>
                <a:ea typeface="ＭＳ Ｐゴシック" panose="020B0600070205080204" pitchFamily="50" charset="-128"/>
              </a:rPr>
              <a:t>東洋経済オンライン（</a:t>
            </a:r>
            <a:r>
              <a:rPr kumimoji="1" lang="en-US" altLang="ja-JP" sz="1400" dirty="0">
                <a:solidFill>
                  <a:schemeClr val="bg1">
                    <a:lumMod val="50000"/>
                  </a:schemeClr>
                </a:solidFill>
                <a:latin typeface="ＭＳ Ｐゴシック" panose="020B0600070205080204" pitchFamily="50" charset="-128"/>
                <a:ea typeface="ＭＳ Ｐゴシック" panose="020B0600070205080204" pitchFamily="50" charset="-128"/>
              </a:rPr>
              <a:t>2016</a:t>
            </a:r>
            <a:r>
              <a:rPr kumimoji="1" lang="ja-JP" altLang="en-US" sz="1400" dirty="0">
                <a:solidFill>
                  <a:schemeClr val="bg1">
                    <a:lumMod val="50000"/>
                  </a:schemeClr>
                </a:solidFill>
                <a:latin typeface="ＭＳ Ｐゴシック" panose="020B0600070205080204" pitchFamily="50" charset="-128"/>
                <a:ea typeface="ＭＳ Ｐゴシック" panose="020B0600070205080204" pitchFamily="50" charset="-128"/>
              </a:rPr>
              <a:t>）「東京</a:t>
            </a:r>
            <a:r>
              <a:rPr kumimoji="1" lang="en-US" altLang="ja-JP" sz="1400" dirty="0">
                <a:solidFill>
                  <a:schemeClr val="bg1">
                    <a:lumMod val="50000"/>
                  </a:schemeClr>
                </a:solidFill>
                <a:latin typeface="ＭＳ Ｐゴシック" panose="020B0600070205080204" pitchFamily="50" charset="-128"/>
                <a:ea typeface="ＭＳ Ｐゴシック" panose="020B0600070205080204" pitchFamily="50" charset="-128"/>
              </a:rPr>
              <a:t>23</a:t>
            </a:r>
            <a:r>
              <a:rPr kumimoji="1" lang="ja-JP" altLang="en-US" sz="1400" dirty="0">
                <a:solidFill>
                  <a:schemeClr val="bg1">
                    <a:lumMod val="50000"/>
                  </a:schemeClr>
                </a:solidFill>
                <a:latin typeface="ＭＳ Ｐゴシック" panose="020B0600070205080204" pitchFamily="50" charset="-128"/>
                <a:ea typeface="ＭＳ Ｐゴシック" panose="020B0600070205080204" pitchFamily="50" charset="-128"/>
              </a:rPr>
              <a:t>区で飲食店が激しく密集しているのは？」</a:t>
            </a:r>
            <a:r>
              <a:rPr lang="en-US" altLang="ja-JP" sz="1400" dirty="0">
                <a:solidFill>
                  <a:schemeClr val="bg1">
                    <a:lumMod val="50000"/>
                  </a:schemeClr>
                </a:solidFill>
                <a:latin typeface="ＭＳ Ｐゴシック" panose="020B0600070205080204" pitchFamily="50" charset="-128"/>
                <a:ea typeface="ＭＳ Ｐゴシック" panose="020B0600070205080204" pitchFamily="50" charset="-128"/>
              </a:rPr>
              <a:t>https://toyokeizai.net/articles/-/119427</a:t>
            </a:r>
          </a:p>
        </p:txBody>
      </p:sp>
      <p:sp>
        <p:nvSpPr>
          <p:cNvPr id="64" name="テキスト ボックス 63">
            <a:extLst>
              <a:ext uri="{FF2B5EF4-FFF2-40B4-BE49-F238E27FC236}">
                <a16:creationId xmlns:a16="http://schemas.microsoft.com/office/drawing/2014/main" xmlns="" id="{A01428B2-7414-4863-8852-8DC8959EB39E}"/>
              </a:ext>
            </a:extLst>
          </p:cNvPr>
          <p:cNvSpPr txBox="1"/>
          <p:nvPr/>
        </p:nvSpPr>
        <p:spPr>
          <a:xfrm>
            <a:off x="838200" y="6474355"/>
            <a:ext cx="8592047" cy="307777"/>
          </a:xfrm>
          <a:prstGeom prst="rect">
            <a:avLst/>
          </a:prstGeom>
          <a:noFill/>
        </p:spPr>
        <p:txBody>
          <a:bodyPr wrap="square" rtlCol="0">
            <a:spAutoFit/>
          </a:bodyPr>
          <a:lstStyle/>
          <a:p>
            <a:r>
              <a:rPr kumimoji="1" lang="ja-JP" altLang="en-US" sz="1400" dirty="0">
                <a:solidFill>
                  <a:schemeClr val="bg1">
                    <a:lumMod val="50000"/>
                  </a:schemeClr>
                </a:solidFill>
                <a:latin typeface="ＭＳ Ｐゴシック" panose="020B0600070205080204" pitchFamily="50" charset="-128"/>
                <a:ea typeface="ＭＳ Ｐゴシック" panose="020B0600070205080204" pitchFamily="50" charset="-128"/>
              </a:rPr>
              <a:t>国土交通省（</a:t>
            </a:r>
            <a:r>
              <a:rPr kumimoji="1" lang="en-US" altLang="ja-JP" sz="1400" dirty="0">
                <a:solidFill>
                  <a:schemeClr val="bg1">
                    <a:lumMod val="50000"/>
                  </a:schemeClr>
                </a:solidFill>
                <a:latin typeface="ＭＳ Ｐゴシック" panose="020B0600070205080204" pitchFamily="50" charset="-128"/>
                <a:ea typeface="ＭＳ Ｐゴシック" panose="020B0600070205080204" pitchFamily="50" charset="-128"/>
              </a:rPr>
              <a:t>2017</a:t>
            </a:r>
            <a:r>
              <a:rPr kumimoji="1" lang="ja-JP" altLang="en-US" sz="1400" dirty="0">
                <a:solidFill>
                  <a:schemeClr val="bg1">
                    <a:lumMod val="50000"/>
                  </a:schemeClr>
                </a:solidFill>
                <a:latin typeface="ＭＳ Ｐゴシック" panose="020B0600070205080204" pitchFamily="50" charset="-128"/>
                <a:ea typeface="ＭＳ Ｐゴシック" panose="020B0600070205080204" pitchFamily="50" charset="-128"/>
              </a:rPr>
              <a:t>）「平成</a:t>
            </a:r>
            <a:r>
              <a:rPr kumimoji="1" lang="en-US" altLang="ja-JP" sz="1400" dirty="0">
                <a:solidFill>
                  <a:schemeClr val="bg1">
                    <a:lumMod val="50000"/>
                  </a:schemeClr>
                </a:solidFill>
                <a:latin typeface="ＭＳ Ｐゴシック" panose="020B0600070205080204" pitchFamily="50" charset="-128"/>
                <a:ea typeface="ＭＳ Ｐゴシック" panose="020B0600070205080204" pitchFamily="50" charset="-128"/>
              </a:rPr>
              <a:t>29</a:t>
            </a:r>
            <a:r>
              <a:rPr kumimoji="1" lang="ja-JP" altLang="en-US" sz="1400" dirty="0">
                <a:solidFill>
                  <a:schemeClr val="bg1">
                    <a:lumMod val="50000"/>
                  </a:schemeClr>
                </a:solidFill>
                <a:latin typeface="ＭＳ Ｐゴシック" panose="020B0600070205080204" pitchFamily="50" charset="-128"/>
                <a:ea typeface="ＭＳ Ｐゴシック" panose="020B0600070205080204" pitchFamily="50" charset="-128"/>
              </a:rPr>
              <a:t>年都市計画現況調査」</a:t>
            </a:r>
            <a:r>
              <a:rPr lang="en-US" altLang="ja-JP" sz="1400" dirty="0">
                <a:solidFill>
                  <a:schemeClr val="bg1">
                    <a:lumMod val="50000"/>
                  </a:schemeClr>
                </a:solidFill>
                <a:latin typeface="ＭＳ Ｐゴシック" panose="020B0600070205080204" pitchFamily="50" charset="-128"/>
                <a:ea typeface="ＭＳ Ｐゴシック" panose="020B0600070205080204" pitchFamily="50" charset="-128"/>
              </a:rPr>
              <a:t>http://www.mlit.go.jp/toshi/tosiko/toshi_tosiko_tk_000044.html</a:t>
            </a:r>
            <a:endParaRPr kumimoji="1" lang="ja-JP" altLang="en-US" sz="1400" dirty="0">
              <a:solidFill>
                <a:schemeClr val="bg1">
                  <a:lumMod val="50000"/>
                </a:schemeClr>
              </a:solidFill>
              <a:latin typeface="ＭＳ Ｐゴシック" panose="020B0600070205080204" pitchFamily="50" charset="-128"/>
              <a:ea typeface="ＭＳ Ｐゴシック" panose="020B0600070205080204" pitchFamily="50" charset="-128"/>
            </a:endParaRPr>
          </a:p>
        </p:txBody>
      </p:sp>
      <p:grpSp>
        <p:nvGrpSpPr>
          <p:cNvPr id="7" name="グループ化 6">
            <a:extLst>
              <a:ext uri="{FF2B5EF4-FFF2-40B4-BE49-F238E27FC236}">
                <a16:creationId xmlns:a16="http://schemas.microsoft.com/office/drawing/2014/main" xmlns="" id="{F4DCE6CC-54E0-4BF9-89C8-2DBF61EE8F5B}"/>
              </a:ext>
            </a:extLst>
          </p:cNvPr>
          <p:cNvGrpSpPr/>
          <p:nvPr/>
        </p:nvGrpSpPr>
        <p:grpSpPr>
          <a:xfrm>
            <a:off x="1894399" y="5162106"/>
            <a:ext cx="3547608" cy="517602"/>
            <a:chOff x="1894399" y="5162106"/>
            <a:chExt cx="3547608" cy="517602"/>
          </a:xfrm>
        </p:grpSpPr>
        <p:grpSp>
          <p:nvGrpSpPr>
            <p:cNvPr id="6" name="グループ化 5">
              <a:extLst>
                <a:ext uri="{FF2B5EF4-FFF2-40B4-BE49-F238E27FC236}">
                  <a16:creationId xmlns:a16="http://schemas.microsoft.com/office/drawing/2014/main" xmlns="" id="{6129C996-61C2-4D07-AEB0-4F817E526CD4}"/>
                </a:ext>
              </a:extLst>
            </p:cNvPr>
            <p:cNvGrpSpPr/>
            <p:nvPr/>
          </p:nvGrpSpPr>
          <p:grpSpPr>
            <a:xfrm>
              <a:off x="1894399" y="5162106"/>
              <a:ext cx="3509837" cy="466871"/>
              <a:chOff x="1894399" y="5162106"/>
              <a:chExt cx="3509837" cy="466871"/>
            </a:xfrm>
          </p:grpSpPr>
          <p:sp>
            <p:nvSpPr>
              <p:cNvPr id="57" name="テキスト ボックス 56">
                <a:extLst>
                  <a:ext uri="{FF2B5EF4-FFF2-40B4-BE49-F238E27FC236}">
                    <a16:creationId xmlns:a16="http://schemas.microsoft.com/office/drawing/2014/main" xmlns="" id="{9D38125F-872F-49F0-9D06-F24949910105}"/>
                  </a:ext>
                </a:extLst>
              </p:cNvPr>
              <p:cNvSpPr txBox="1"/>
              <p:nvPr/>
            </p:nvSpPr>
            <p:spPr>
              <a:xfrm>
                <a:off x="1894399" y="5167312"/>
                <a:ext cx="803081" cy="461665"/>
              </a:xfrm>
              <a:prstGeom prst="rect">
                <a:avLst/>
              </a:prstGeom>
              <a:noFill/>
            </p:spPr>
            <p:txBody>
              <a:bodyPr wrap="square" rtlCol="0">
                <a:spAutoFit/>
              </a:bodyPr>
              <a:lstStyle/>
              <a:p>
                <a:pPr algn="ctr"/>
                <a:r>
                  <a:rPr kumimoji="1" lang="ja-JP" altLang="en-US" sz="2400" dirty="0">
                    <a:latin typeface="ＭＳ Ｐゴシック" panose="020B0600070205080204" pitchFamily="50" charset="-128"/>
                    <a:ea typeface="ＭＳ Ｐゴシック" panose="020B0600070205080204" pitchFamily="50" charset="-128"/>
                  </a:rPr>
                  <a:t>新宿</a:t>
                </a:r>
              </a:p>
            </p:txBody>
          </p:sp>
          <p:sp>
            <p:nvSpPr>
              <p:cNvPr id="58" name="テキスト ボックス 57">
                <a:extLst>
                  <a:ext uri="{FF2B5EF4-FFF2-40B4-BE49-F238E27FC236}">
                    <a16:creationId xmlns:a16="http://schemas.microsoft.com/office/drawing/2014/main" xmlns="" id="{04D6E158-8F93-47F6-84B3-AEC652F169D1}"/>
                  </a:ext>
                </a:extLst>
              </p:cNvPr>
              <p:cNvSpPr txBox="1"/>
              <p:nvPr/>
            </p:nvSpPr>
            <p:spPr>
              <a:xfrm>
                <a:off x="3806025" y="5162106"/>
                <a:ext cx="803081" cy="461665"/>
              </a:xfrm>
              <a:prstGeom prst="rect">
                <a:avLst/>
              </a:prstGeom>
              <a:noFill/>
            </p:spPr>
            <p:txBody>
              <a:bodyPr wrap="square" rtlCol="0">
                <a:spAutoFit/>
              </a:bodyPr>
              <a:lstStyle/>
              <a:p>
                <a:pPr algn="ctr"/>
                <a:r>
                  <a:rPr kumimoji="1" lang="ja-JP" altLang="en-US" sz="2400" dirty="0">
                    <a:latin typeface="ＭＳ Ｐゴシック" panose="020B0600070205080204" pitchFamily="50" charset="-128"/>
                    <a:ea typeface="ＭＳ Ｐゴシック" panose="020B0600070205080204" pitchFamily="50" charset="-128"/>
                  </a:rPr>
                  <a:t>銀座</a:t>
                </a:r>
              </a:p>
            </p:txBody>
          </p:sp>
          <p:sp>
            <p:nvSpPr>
              <p:cNvPr id="60" name="テキスト ボックス 59">
                <a:extLst>
                  <a:ext uri="{FF2B5EF4-FFF2-40B4-BE49-F238E27FC236}">
                    <a16:creationId xmlns:a16="http://schemas.microsoft.com/office/drawing/2014/main" xmlns="" id="{B2C3AAF7-E909-4F5B-B784-9FC8B8EF522E}"/>
                  </a:ext>
                </a:extLst>
              </p:cNvPr>
              <p:cNvSpPr txBox="1"/>
              <p:nvPr/>
            </p:nvSpPr>
            <p:spPr>
              <a:xfrm>
                <a:off x="4609106" y="5167312"/>
                <a:ext cx="795130" cy="461665"/>
              </a:xfrm>
              <a:prstGeom prst="rect">
                <a:avLst/>
              </a:prstGeom>
              <a:noFill/>
            </p:spPr>
            <p:txBody>
              <a:bodyPr wrap="square" rtlCol="0">
                <a:spAutoFit/>
              </a:bodyPr>
              <a:lstStyle/>
              <a:p>
                <a:pPr algn="ctr"/>
                <a:r>
                  <a:rPr kumimoji="1" lang="ja-JP" altLang="en-US" sz="2400" dirty="0">
                    <a:latin typeface="ＭＳ Ｐゴシック" panose="020B0600070205080204" pitchFamily="50" charset="-128"/>
                    <a:ea typeface="ＭＳ Ｐゴシック" panose="020B0600070205080204" pitchFamily="50" charset="-128"/>
                  </a:rPr>
                  <a:t>池袋</a:t>
                </a:r>
              </a:p>
            </p:txBody>
          </p:sp>
          <p:sp>
            <p:nvSpPr>
              <p:cNvPr id="61" name="テキスト ボックス 60">
                <a:extLst>
                  <a:ext uri="{FF2B5EF4-FFF2-40B4-BE49-F238E27FC236}">
                    <a16:creationId xmlns:a16="http://schemas.microsoft.com/office/drawing/2014/main" xmlns="" id="{1765CB4B-64E6-4635-BDF4-E9757EFE9356}"/>
                  </a:ext>
                </a:extLst>
              </p:cNvPr>
              <p:cNvSpPr txBox="1"/>
              <p:nvPr/>
            </p:nvSpPr>
            <p:spPr>
              <a:xfrm>
                <a:off x="2697480" y="5167312"/>
                <a:ext cx="1108545" cy="461665"/>
              </a:xfrm>
              <a:prstGeom prst="rect">
                <a:avLst/>
              </a:prstGeom>
              <a:noFill/>
            </p:spPr>
            <p:txBody>
              <a:bodyPr wrap="square" rtlCol="0">
                <a:spAutoFit/>
              </a:bodyPr>
              <a:lstStyle/>
              <a:p>
                <a:pPr algn="ctr"/>
                <a:r>
                  <a:rPr kumimoji="1" lang="ja-JP" altLang="en-US" sz="2400" dirty="0">
                    <a:latin typeface="ＭＳ Ｐゴシック" panose="020B0600070205080204" pitchFamily="50" charset="-128"/>
                    <a:ea typeface="ＭＳ Ｐゴシック" panose="020B0600070205080204" pitchFamily="50" charset="-128"/>
                  </a:rPr>
                  <a:t>六本木</a:t>
                </a:r>
              </a:p>
            </p:txBody>
          </p:sp>
        </p:grpSp>
        <p:cxnSp>
          <p:nvCxnSpPr>
            <p:cNvPr id="8" name="直線コネクタ 7">
              <a:extLst>
                <a:ext uri="{FF2B5EF4-FFF2-40B4-BE49-F238E27FC236}">
                  <a16:creationId xmlns:a16="http://schemas.microsoft.com/office/drawing/2014/main" xmlns="" id="{0399590E-B406-4240-846B-F9A2EEC4D2EA}"/>
                </a:ext>
              </a:extLst>
            </p:cNvPr>
            <p:cNvCxnSpPr>
              <a:cxnSpLocks/>
            </p:cNvCxnSpPr>
            <p:nvPr/>
          </p:nvCxnSpPr>
          <p:spPr>
            <a:xfrm>
              <a:off x="1894399" y="5679708"/>
              <a:ext cx="3547608" cy="0"/>
            </a:xfrm>
            <a:prstGeom prst="line">
              <a:avLst/>
            </a:prstGeom>
            <a:ln w="12700">
              <a:solidFill>
                <a:srgbClr val="00B0F0"/>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9119281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fade">
                                      <p:cBhvr>
                                        <p:cTn id="7" dur="500"/>
                                        <p:tgtEl>
                                          <p:spTgt spid="5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53"/>
                                        </p:tgtEl>
                                        <p:attrNameLst>
                                          <p:attrName>style.visibility</p:attrName>
                                        </p:attrNameLst>
                                      </p:cBhvr>
                                      <p:to>
                                        <p:strVal val="visible"/>
                                      </p:to>
                                    </p:set>
                                    <p:animEffect transition="in" filter="wipe(left)">
                                      <p:cBhvr>
                                        <p:cTn id="11" dur="500"/>
                                        <p:tgtEl>
                                          <p:spTgt spid="53"/>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9"/>
                                        </p:tgtEl>
                                        <p:attrNameLst>
                                          <p:attrName>style.visibility</p:attrName>
                                        </p:attrNameLst>
                                      </p:cBhvr>
                                      <p:to>
                                        <p:strVal val="visible"/>
                                      </p:to>
                                    </p:set>
                                    <p:animEffect transition="in" filter="fade">
                                      <p:cBhvr>
                                        <p:cTn id="18"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P spid="56" grpId="0"/>
      <p:bldP spid="5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a:extLst>
              <a:ext uri="{FF2B5EF4-FFF2-40B4-BE49-F238E27FC236}">
                <a16:creationId xmlns:a16="http://schemas.microsoft.com/office/drawing/2014/main" xmlns="" id="{D50A34B0-3021-4697-BADA-CB925D0C99D7}"/>
              </a:ext>
            </a:extLst>
          </p:cNvPr>
          <p:cNvSpPr>
            <a:spLocks noGrp="1"/>
          </p:cNvSpPr>
          <p:nvPr>
            <p:ph type="title"/>
          </p:nvPr>
        </p:nvSpPr>
        <p:spPr/>
        <p:txBody>
          <a:bodyPr/>
          <a:lstStyle/>
          <a:p>
            <a:r>
              <a:rPr kumimoji="1" lang="ja-JP" altLang="en-US" dirty="0">
                <a:latin typeface="ＭＳ Ｐゴシック" panose="020B0600070205080204" pitchFamily="50" charset="-128"/>
                <a:ea typeface="ＭＳ Ｐゴシック" panose="020B0600070205080204" pitchFamily="50" charset="-128"/>
              </a:rPr>
              <a:t>仮説導出　</a:t>
            </a:r>
            <a:r>
              <a:rPr kumimoji="1" lang="ja-JP" altLang="en-US" sz="2400" dirty="0">
                <a:latin typeface="ＭＳ Ｐゴシック" panose="020B0600070205080204" pitchFamily="50" charset="-128"/>
                <a:ea typeface="ＭＳ Ｐゴシック" panose="020B0600070205080204" pitchFamily="50" charset="-128"/>
              </a:rPr>
              <a:t>ｰデータの取得ｰ</a:t>
            </a:r>
            <a:endParaRPr kumimoji="1" lang="ja-JP" altLang="en-US" dirty="0">
              <a:latin typeface="ＭＳ Ｐゴシック" panose="020B0600070205080204" pitchFamily="50" charset="-128"/>
              <a:ea typeface="ＭＳ Ｐゴシック" panose="020B0600070205080204" pitchFamily="50" charset="-128"/>
            </a:endParaRPr>
          </a:p>
        </p:txBody>
      </p:sp>
      <p:sp>
        <p:nvSpPr>
          <p:cNvPr id="4" name="スライド番号プレースホルダー 3">
            <a:extLst>
              <a:ext uri="{FF2B5EF4-FFF2-40B4-BE49-F238E27FC236}">
                <a16:creationId xmlns:a16="http://schemas.microsoft.com/office/drawing/2014/main" xmlns="" id="{174AA293-4C8A-4B3F-BAF2-E4D13CFA3D67}"/>
              </a:ext>
            </a:extLst>
          </p:cNvPr>
          <p:cNvSpPr>
            <a:spLocks noGrp="1"/>
          </p:cNvSpPr>
          <p:nvPr>
            <p:ph type="sldNum" sz="quarter" idx="12"/>
          </p:nvPr>
        </p:nvSpPr>
        <p:spPr/>
        <p:txBody>
          <a:bodyPr/>
          <a:lstStyle/>
          <a:p>
            <a:fld id="{5620E6CF-7497-4561-96CF-47B14CA33FFA}" type="slidenum">
              <a:rPr kumimoji="1" lang="ja-JP" altLang="en-US" smtClean="0"/>
              <a:t>25</a:t>
            </a:fld>
            <a:endParaRPr kumimoji="1" lang="ja-JP" altLang="en-US"/>
          </a:p>
        </p:txBody>
      </p:sp>
      <p:cxnSp>
        <p:nvCxnSpPr>
          <p:cNvPr id="6" name="直線コネクタ 5">
            <a:extLst>
              <a:ext uri="{FF2B5EF4-FFF2-40B4-BE49-F238E27FC236}">
                <a16:creationId xmlns:a16="http://schemas.microsoft.com/office/drawing/2014/main" xmlns="" id="{033DF718-200D-4B0E-AB07-CAF0D7521D4D}"/>
              </a:ext>
            </a:extLst>
          </p:cNvPr>
          <p:cNvCxnSpPr>
            <a:cxnSpLocks/>
          </p:cNvCxnSpPr>
          <p:nvPr/>
        </p:nvCxnSpPr>
        <p:spPr>
          <a:xfrm>
            <a:off x="614597" y="616757"/>
            <a:ext cx="0" cy="839449"/>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sp>
        <p:nvSpPr>
          <p:cNvPr id="7" name="テキスト ボックス 6">
            <a:extLst>
              <a:ext uri="{FF2B5EF4-FFF2-40B4-BE49-F238E27FC236}">
                <a16:creationId xmlns:a16="http://schemas.microsoft.com/office/drawing/2014/main" xmlns="" id="{26D899A5-3E71-43D9-A4F1-99E7AD8A3C62}"/>
              </a:ext>
            </a:extLst>
          </p:cNvPr>
          <p:cNvSpPr txBox="1"/>
          <p:nvPr/>
        </p:nvSpPr>
        <p:spPr>
          <a:xfrm>
            <a:off x="838199" y="1690688"/>
            <a:ext cx="3021767" cy="400110"/>
          </a:xfrm>
          <a:prstGeom prst="rect">
            <a:avLst/>
          </a:prstGeom>
          <a:noFill/>
        </p:spPr>
        <p:txBody>
          <a:bodyPr wrap="square" rtlCol="0">
            <a:spAutoFit/>
          </a:bodyPr>
          <a:lstStyle/>
          <a:p>
            <a:r>
              <a:rPr kumimoji="1" lang="ja-JP" altLang="en-US" sz="2000" dirty="0">
                <a:latin typeface="ＭＳ Ｐゴシック" panose="020B0600070205080204" pitchFamily="50" charset="-128"/>
                <a:ea typeface="ＭＳ Ｐゴシック" panose="020B0600070205080204" pitchFamily="50" charset="-128"/>
              </a:rPr>
              <a:t>飲食店のクチコミサイト</a:t>
            </a:r>
          </a:p>
        </p:txBody>
      </p:sp>
      <p:grpSp>
        <p:nvGrpSpPr>
          <p:cNvPr id="28" name="グループ化 27">
            <a:extLst>
              <a:ext uri="{FF2B5EF4-FFF2-40B4-BE49-F238E27FC236}">
                <a16:creationId xmlns:a16="http://schemas.microsoft.com/office/drawing/2014/main" xmlns="" id="{80C5DEF6-C77F-4D41-8A59-98532F8AE905}"/>
              </a:ext>
            </a:extLst>
          </p:cNvPr>
          <p:cNvGrpSpPr/>
          <p:nvPr/>
        </p:nvGrpSpPr>
        <p:grpSpPr>
          <a:xfrm>
            <a:off x="838198" y="2287426"/>
            <a:ext cx="8400558" cy="1364892"/>
            <a:chOff x="838198" y="2287426"/>
            <a:chExt cx="8400558" cy="1364892"/>
          </a:xfrm>
        </p:grpSpPr>
        <p:sp>
          <p:nvSpPr>
            <p:cNvPr id="8" name="テキスト ボックス 7">
              <a:extLst>
                <a:ext uri="{FF2B5EF4-FFF2-40B4-BE49-F238E27FC236}">
                  <a16:creationId xmlns:a16="http://schemas.microsoft.com/office/drawing/2014/main" xmlns="" id="{0FDAB587-5C6F-423F-9D34-39C7B4B4B116}"/>
                </a:ext>
              </a:extLst>
            </p:cNvPr>
            <p:cNvSpPr txBox="1"/>
            <p:nvPr/>
          </p:nvSpPr>
          <p:spPr>
            <a:xfrm>
              <a:off x="838199" y="2287426"/>
              <a:ext cx="2691985" cy="400110"/>
            </a:xfrm>
            <a:prstGeom prst="rect">
              <a:avLst/>
            </a:prstGeom>
            <a:noFill/>
          </p:spPr>
          <p:txBody>
            <a:bodyPr wrap="square" rtlCol="0">
              <a:spAutoFit/>
            </a:bodyPr>
            <a:lstStyle/>
            <a:p>
              <a:pPr marL="342900" indent="-342900">
                <a:buFont typeface="Arial" panose="020B0604020202020204" pitchFamily="34" charset="0"/>
                <a:buChar char="•"/>
              </a:pPr>
              <a:r>
                <a:rPr kumimoji="1" lang="ja-JP" altLang="en-US" sz="2000" dirty="0">
                  <a:latin typeface="ＭＳ Ｐゴシック" panose="020B0600070205080204" pitchFamily="50" charset="-128"/>
                  <a:ea typeface="ＭＳ Ｐゴシック" panose="020B0600070205080204" pitchFamily="50" charset="-128"/>
                </a:rPr>
                <a:t>飲食店主導型サイト</a:t>
              </a:r>
            </a:p>
          </p:txBody>
        </p:sp>
        <p:grpSp>
          <p:nvGrpSpPr>
            <p:cNvPr id="17" name="グループ化 16">
              <a:extLst>
                <a:ext uri="{FF2B5EF4-FFF2-40B4-BE49-F238E27FC236}">
                  <a16:creationId xmlns:a16="http://schemas.microsoft.com/office/drawing/2014/main" xmlns="" id="{D1BA37AD-878C-4CEA-93D4-F5EC33E8FE27}"/>
                </a:ext>
              </a:extLst>
            </p:cNvPr>
            <p:cNvGrpSpPr/>
            <p:nvPr/>
          </p:nvGrpSpPr>
          <p:grpSpPr>
            <a:xfrm>
              <a:off x="838198" y="2747093"/>
              <a:ext cx="8400558" cy="905225"/>
              <a:chOff x="838198" y="3273833"/>
              <a:chExt cx="8400558" cy="905225"/>
            </a:xfrm>
          </p:grpSpPr>
          <p:sp>
            <p:nvSpPr>
              <p:cNvPr id="16" name="四角形: 角を丸くする 15">
                <a:extLst>
                  <a:ext uri="{FF2B5EF4-FFF2-40B4-BE49-F238E27FC236}">
                    <a16:creationId xmlns:a16="http://schemas.microsoft.com/office/drawing/2014/main" xmlns="" id="{16DFC9B7-D6AB-41F5-A428-F7A176411A04}"/>
                  </a:ext>
                </a:extLst>
              </p:cNvPr>
              <p:cNvSpPr/>
              <p:nvPr/>
            </p:nvSpPr>
            <p:spPr>
              <a:xfrm>
                <a:off x="838198" y="3273833"/>
                <a:ext cx="8400558" cy="905225"/>
              </a:xfrm>
              <a:prstGeom prst="roundRect">
                <a:avLst/>
              </a:prstGeom>
              <a:solidFill>
                <a:schemeClr val="bg1">
                  <a:lumMod val="9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9">
                <a:extLst>
                  <a:ext uri="{FF2B5EF4-FFF2-40B4-BE49-F238E27FC236}">
                    <a16:creationId xmlns:a16="http://schemas.microsoft.com/office/drawing/2014/main" xmlns="" id="{FD0F3E18-A7F2-4B0C-9CC3-F20A85F01E6B}"/>
                  </a:ext>
                </a:extLst>
              </p:cNvPr>
              <p:cNvSpPr txBox="1"/>
              <p:nvPr/>
            </p:nvSpPr>
            <p:spPr>
              <a:xfrm>
                <a:off x="840191" y="3302258"/>
                <a:ext cx="8321704" cy="707886"/>
              </a:xfrm>
              <a:prstGeom prst="rect">
                <a:avLst/>
              </a:prstGeom>
              <a:noFill/>
            </p:spPr>
            <p:txBody>
              <a:bodyPr wrap="square" rtlCol="0">
                <a:spAutoFit/>
              </a:bodyPr>
              <a:lstStyle/>
              <a:p>
                <a:r>
                  <a:rPr kumimoji="1" lang="ja-JP" altLang="en-US" sz="2000" dirty="0">
                    <a:latin typeface="ＭＳ Ｐゴシック" panose="020B0600070205080204" pitchFamily="50" charset="-128"/>
                    <a:ea typeface="ＭＳ Ｐゴシック" panose="020B0600070205080204" pitchFamily="50" charset="-128"/>
                  </a:rPr>
                  <a:t>ジャンル･価格帯･立地といった基本情報に加えて、おすすめメニュー･食材やその産地に関する情報など飲食店が発信する情報が中心</a:t>
                </a:r>
                <a:r>
                  <a:rPr kumimoji="1" lang="ja-JP" altLang="en-US" dirty="0">
                    <a:solidFill>
                      <a:schemeClr val="bg1">
                        <a:lumMod val="50000"/>
                      </a:schemeClr>
                    </a:solidFill>
                    <a:latin typeface="ＭＳ Ｐゴシック" panose="020B0600070205080204" pitchFamily="50" charset="-128"/>
                    <a:ea typeface="ＭＳ Ｐゴシック" panose="020B0600070205080204" pitchFamily="50" charset="-128"/>
                  </a:rPr>
                  <a:t>（中川</a:t>
                </a:r>
                <a:r>
                  <a:rPr kumimoji="1" lang="en-US" altLang="ja-JP" dirty="0">
                    <a:solidFill>
                      <a:schemeClr val="bg1">
                        <a:lumMod val="50000"/>
                      </a:schemeClr>
                    </a:solidFill>
                    <a:latin typeface="ＭＳ Ｐゴシック" panose="020B0600070205080204" pitchFamily="50" charset="-128"/>
                    <a:ea typeface="ＭＳ Ｐゴシック" panose="020B0600070205080204" pitchFamily="50" charset="-128"/>
                  </a:rPr>
                  <a:t>.2015</a:t>
                </a:r>
                <a:r>
                  <a:rPr kumimoji="1" lang="ja-JP" altLang="en-US" dirty="0">
                    <a:solidFill>
                      <a:schemeClr val="bg1">
                        <a:lumMod val="50000"/>
                      </a:schemeClr>
                    </a:solidFill>
                    <a:latin typeface="ＭＳ Ｐゴシック" panose="020B0600070205080204" pitchFamily="50" charset="-128"/>
                    <a:ea typeface="ＭＳ Ｐゴシック" panose="020B0600070205080204" pitchFamily="50" charset="-128"/>
                  </a:rPr>
                  <a:t>）</a:t>
                </a:r>
                <a:endParaRPr kumimoji="1" lang="ja-JP" altLang="en-US" sz="2000" dirty="0">
                  <a:solidFill>
                    <a:schemeClr val="bg1">
                      <a:lumMod val="50000"/>
                    </a:schemeClr>
                  </a:solidFill>
                  <a:latin typeface="ＭＳ Ｐゴシック" panose="020B0600070205080204" pitchFamily="50" charset="-128"/>
                  <a:ea typeface="ＭＳ Ｐゴシック" panose="020B0600070205080204" pitchFamily="50" charset="-128"/>
                </a:endParaRPr>
              </a:p>
            </p:txBody>
          </p:sp>
        </p:grpSp>
      </p:grpSp>
      <p:sp>
        <p:nvSpPr>
          <p:cNvPr id="11" name="テキスト ボックス 10">
            <a:extLst>
              <a:ext uri="{FF2B5EF4-FFF2-40B4-BE49-F238E27FC236}">
                <a16:creationId xmlns:a16="http://schemas.microsoft.com/office/drawing/2014/main" xmlns="" id="{F1076D27-FB47-4FF4-8B49-53DBF9627B88}"/>
              </a:ext>
            </a:extLst>
          </p:cNvPr>
          <p:cNvSpPr txBox="1"/>
          <p:nvPr/>
        </p:nvSpPr>
        <p:spPr>
          <a:xfrm>
            <a:off x="9982200" y="2968872"/>
            <a:ext cx="1292749" cy="461665"/>
          </a:xfrm>
          <a:prstGeom prst="rect">
            <a:avLst/>
          </a:prstGeom>
          <a:noFill/>
        </p:spPr>
        <p:txBody>
          <a:bodyPr wrap="square" rtlCol="0">
            <a:spAutoFit/>
          </a:bodyPr>
          <a:lstStyle/>
          <a:p>
            <a:pPr algn="ctr"/>
            <a:r>
              <a:rPr kumimoji="1" lang="ja-JP" altLang="en-US" sz="2400" dirty="0">
                <a:latin typeface="ＭＳ Ｐゴシック" panose="020B0600070205080204" pitchFamily="50" charset="-128"/>
                <a:ea typeface="ＭＳ Ｐゴシック" panose="020B0600070205080204" pitchFamily="50" charset="-128"/>
              </a:rPr>
              <a:t>ぐるなび</a:t>
            </a:r>
          </a:p>
        </p:txBody>
      </p:sp>
      <p:sp>
        <p:nvSpPr>
          <p:cNvPr id="12" name="テキスト ボックス 11">
            <a:extLst>
              <a:ext uri="{FF2B5EF4-FFF2-40B4-BE49-F238E27FC236}">
                <a16:creationId xmlns:a16="http://schemas.microsoft.com/office/drawing/2014/main" xmlns="" id="{D6A24ECC-1FA1-4592-A91C-C8549CC72078}"/>
              </a:ext>
            </a:extLst>
          </p:cNvPr>
          <p:cNvSpPr txBox="1"/>
          <p:nvPr/>
        </p:nvSpPr>
        <p:spPr>
          <a:xfrm>
            <a:off x="9986515" y="4595516"/>
            <a:ext cx="1348408" cy="461665"/>
          </a:xfrm>
          <a:prstGeom prst="rect">
            <a:avLst/>
          </a:prstGeom>
          <a:noFill/>
        </p:spPr>
        <p:txBody>
          <a:bodyPr wrap="square" rtlCol="0">
            <a:spAutoFit/>
          </a:bodyPr>
          <a:lstStyle/>
          <a:p>
            <a:pPr algn="ctr"/>
            <a:r>
              <a:rPr kumimoji="1" lang="ja-JP" altLang="en-US" sz="2400" dirty="0">
                <a:latin typeface="ＭＳ Ｐゴシック" panose="020B0600070205080204" pitchFamily="50" charset="-128"/>
                <a:ea typeface="ＭＳ Ｐゴシック" panose="020B0600070205080204" pitchFamily="50" charset="-128"/>
              </a:rPr>
              <a:t>食べログ</a:t>
            </a:r>
          </a:p>
        </p:txBody>
      </p:sp>
      <p:grpSp>
        <p:nvGrpSpPr>
          <p:cNvPr id="23" name="グループ化 22">
            <a:extLst>
              <a:ext uri="{FF2B5EF4-FFF2-40B4-BE49-F238E27FC236}">
                <a16:creationId xmlns:a16="http://schemas.microsoft.com/office/drawing/2014/main" xmlns="" id="{3B83B5E9-20C0-4A3C-9DA9-5A9D90F86F16}"/>
              </a:ext>
            </a:extLst>
          </p:cNvPr>
          <p:cNvGrpSpPr/>
          <p:nvPr/>
        </p:nvGrpSpPr>
        <p:grpSpPr>
          <a:xfrm>
            <a:off x="838198" y="3926403"/>
            <a:ext cx="8504244" cy="1252380"/>
            <a:chOff x="838198" y="3963579"/>
            <a:chExt cx="8504244" cy="1252380"/>
          </a:xfrm>
        </p:grpSpPr>
        <p:sp>
          <p:nvSpPr>
            <p:cNvPr id="9" name="テキスト ボックス 8">
              <a:extLst>
                <a:ext uri="{FF2B5EF4-FFF2-40B4-BE49-F238E27FC236}">
                  <a16:creationId xmlns:a16="http://schemas.microsoft.com/office/drawing/2014/main" xmlns="" id="{58E75853-5630-4CAB-9A38-4C0210EFF44B}"/>
                </a:ext>
              </a:extLst>
            </p:cNvPr>
            <p:cNvSpPr txBox="1"/>
            <p:nvPr/>
          </p:nvSpPr>
          <p:spPr>
            <a:xfrm>
              <a:off x="838198" y="3963579"/>
              <a:ext cx="2901848" cy="400110"/>
            </a:xfrm>
            <a:prstGeom prst="rect">
              <a:avLst/>
            </a:prstGeom>
            <a:noFill/>
          </p:spPr>
          <p:txBody>
            <a:bodyPr wrap="square" rtlCol="0">
              <a:spAutoFit/>
            </a:bodyPr>
            <a:lstStyle/>
            <a:p>
              <a:pPr marL="342900" indent="-342900">
                <a:buFont typeface="Arial" panose="020B0604020202020204" pitchFamily="34" charset="0"/>
                <a:buChar char="•"/>
              </a:pPr>
              <a:r>
                <a:rPr kumimoji="1" lang="ja-JP" altLang="en-US" sz="2000" dirty="0">
                  <a:latin typeface="ＭＳ Ｐゴシック" panose="020B0600070205080204" pitchFamily="50" charset="-128"/>
                  <a:ea typeface="ＭＳ Ｐゴシック" panose="020B0600070205080204" pitchFamily="50" charset="-128"/>
                </a:rPr>
                <a:t>消費者主導型サイト</a:t>
              </a:r>
            </a:p>
          </p:txBody>
        </p:sp>
        <p:grpSp>
          <p:nvGrpSpPr>
            <p:cNvPr id="19" name="グループ化 18">
              <a:extLst>
                <a:ext uri="{FF2B5EF4-FFF2-40B4-BE49-F238E27FC236}">
                  <a16:creationId xmlns:a16="http://schemas.microsoft.com/office/drawing/2014/main" xmlns="" id="{7BD1B418-1EF7-425D-9D2D-0EB02A0EE0B9}"/>
                </a:ext>
              </a:extLst>
            </p:cNvPr>
            <p:cNvGrpSpPr/>
            <p:nvPr/>
          </p:nvGrpSpPr>
          <p:grpSpPr>
            <a:xfrm>
              <a:off x="838198" y="4430752"/>
              <a:ext cx="8504244" cy="785207"/>
              <a:chOff x="838198" y="4916073"/>
              <a:chExt cx="8504244" cy="785207"/>
            </a:xfrm>
          </p:grpSpPr>
          <p:sp>
            <p:nvSpPr>
              <p:cNvPr id="18" name="四角形: 角を丸くする 17">
                <a:extLst>
                  <a:ext uri="{FF2B5EF4-FFF2-40B4-BE49-F238E27FC236}">
                    <a16:creationId xmlns:a16="http://schemas.microsoft.com/office/drawing/2014/main" xmlns="" id="{30E8F6DC-93BE-485C-8CD2-AA006FBF3C7B}"/>
                  </a:ext>
                </a:extLst>
              </p:cNvPr>
              <p:cNvSpPr/>
              <p:nvPr/>
            </p:nvSpPr>
            <p:spPr>
              <a:xfrm>
                <a:off x="838198" y="4916073"/>
                <a:ext cx="8400558" cy="782063"/>
              </a:xfrm>
              <a:prstGeom prst="roundRect">
                <a:avLst/>
              </a:prstGeom>
              <a:solidFill>
                <a:schemeClr val="bg1">
                  <a:lumMod val="9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テキスト ボックス 12">
                <a:extLst>
                  <a:ext uri="{FF2B5EF4-FFF2-40B4-BE49-F238E27FC236}">
                    <a16:creationId xmlns:a16="http://schemas.microsoft.com/office/drawing/2014/main" xmlns="" id="{EE5D7073-95F3-489A-ACE1-E2D0A932E09C}"/>
                  </a:ext>
                </a:extLst>
              </p:cNvPr>
              <p:cNvSpPr txBox="1"/>
              <p:nvPr/>
            </p:nvSpPr>
            <p:spPr>
              <a:xfrm>
                <a:off x="839188" y="4948736"/>
                <a:ext cx="8503254" cy="400110"/>
              </a:xfrm>
              <a:prstGeom prst="rect">
                <a:avLst/>
              </a:prstGeom>
              <a:noFill/>
            </p:spPr>
            <p:txBody>
              <a:bodyPr wrap="square" rtlCol="0">
                <a:spAutoFit/>
              </a:bodyPr>
              <a:lstStyle/>
              <a:p>
                <a:r>
                  <a:rPr kumimoji="1" lang="ja-JP" altLang="en-US" sz="2000" dirty="0">
                    <a:latin typeface="ＭＳ Ｐゴシック" panose="020B0600070205080204" pitchFamily="50" charset="-128"/>
                    <a:ea typeface="ＭＳ Ｐゴシック" panose="020B0600070205080204" pitchFamily="50" charset="-128"/>
                  </a:rPr>
                  <a:t>消費者によって投稿されるクチコミ情報など、消費者を起点とする情報が中心</a:t>
                </a:r>
              </a:p>
            </p:txBody>
          </p:sp>
          <p:sp>
            <p:nvSpPr>
              <p:cNvPr id="15" name="テキスト ボックス 14">
                <a:extLst>
                  <a:ext uri="{FF2B5EF4-FFF2-40B4-BE49-F238E27FC236}">
                    <a16:creationId xmlns:a16="http://schemas.microsoft.com/office/drawing/2014/main" xmlns="" id="{97DBF599-89EA-4898-8CE5-FBDD32A65FDE}"/>
                  </a:ext>
                </a:extLst>
              </p:cNvPr>
              <p:cNvSpPr txBox="1"/>
              <p:nvPr/>
            </p:nvSpPr>
            <p:spPr>
              <a:xfrm>
                <a:off x="7832365" y="5331948"/>
                <a:ext cx="1406391" cy="369332"/>
              </a:xfrm>
              <a:prstGeom prst="rect">
                <a:avLst/>
              </a:prstGeom>
              <a:noFill/>
            </p:spPr>
            <p:txBody>
              <a:bodyPr wrap="square" rtlCol="0">
                <a:spAutoFit/>
              </a:bodyPr>
              <a:lstStyle/>
              <a:p>
                <a:r>
                  <a:rPr kumimoji="1" lang="ja-JP" altLang="en-US" dirty="0">
                    <a:solidFill>
                      <a:schemeClr val="bg1">
                        <a:lumMod val="50000"/>
                      </a:schemeClr>
                    </a:solidFill>
                    <a:latin typeface="ＭＳ Ｐゴシック" panose="020B0600070205080204" pitchFamily="50" charset="-128"/>
                    <a:ea typeface="ＭＳ Ｐゴシック" panose="020B0600070205080204" pitchFamily="50" charset="-128"/>
                  </a:rPr>
                  <a:t>（中川</a:t>
                </a:r>
                <a:r>
                  <a:rPr kumimoji="1" lang="en-US" altLang="ja-JP" dirty="0">
                    <a:solidFill>
                      <a:schemeClr val="bg1">
                        <a:lumMod val="50000"/>
                      </a:schemeClr>
                    </a:solidFill>
                    <a:latin typeface="ＭＳ Ｐゴシック" panose="020B0600070205080204" pitchFamily="50" charset="-128"/>
                    <a:ea typeface="ＭＳ Ｐゴシック" panose="020B0600070205080204" pitchFamily="50" charset="-128"/>
                  </a:rPr>
                  <a:t>.2015</a:t>
                </a:r>
                <a:r>
                  <a:rPr kumimoji="1" lang="ja-JP" altLang="en-US" dirty="0">
                    <a:solidFill>
                      <a:schemeClr val="bg1">
                        <a:lumMod val="50000"/>
                      </a:schemeClr>
                    </a:solidFill>
                    <a:latin typeface="ＭＳ Ｐゴシック" panose="020B0600070205080204" pitchFamily="50" charset="-128"/>
                    <a:ea typeface="ＭＳ Ｐゴシック" panose="020B0600070205080204" pitchFamily="50" charset="-128"/>
                  </a:rPr>
                  <a:t>）</a:t>
                </a:r>
              </a:p>
            </p:txBody>
          </p:sp>
        </p:grpSp>
      </p:grpSp>
      <p:sp>
        <p:nvSpPr>
          <p:cNvPr id="24" name="テキスト ボックス 23">
            <a:extLst>
              <a:ext uri="{FF2B5EF4-FFF2-40B4-BE49-F238E27FC236}">
                <a16:creationId xmlns:a16="http://schemas.microsoft.com/office/drawing/2014/main" xmlns="" id="{FBDD0F8D-96F0-41B0-8DFC-04BE255F824F}"/>
              </a:ext>
            </a:extLst>
          </p:cNvPr>
          <p:cNvSpPr txBox="1"/>
          <p:nvPr/>
        </p:nvSpPr>
        <p:spPr>
          <a:xfrm>
            <a:off x="1692966" y="5723607"/>
            <a:ext cx="8651019" cy="461665"/>
          </a:xfrm>
          <a:prstGeom prst="rect">
            <a:avLst/>
          </a:prstGeom>
          <a:noFill/>
        </p:spPr>
        <p:txBody>
          <a:bodyPr wrap="square" rtlCol="0">
            <a:spAutoFit/>
          </a:bodyPr>
          <a:lstStyle/>
          <a:p>
            <a:r>
              <a:rPr kumimoji="1" lang="ja-JP" altLang="en-US" sz="2400" dirty="0">
                <a:latin typeface="ＭＳ Ｐゴシック" panose="020B0600070205080204" pitchFamily="50" charset="-128"/>
                <a:ea typeface="ＭＳ Ｐゴシック" panose="020B0600070205080204" pitchFamily="50" charset="-128"/>
              </a:rPr>
              <a:t>今回はクチコミ情報を中心とする「食べログ」からデータを取得する</a:t>
            </a:r>
          </a:p>
        </p:txBody>
      </p:sp>
      <p:sp>
        <p:nvSpPr>
          <p:cNvPr id="25" name="二等辺三角形 24">
            <a:extLst>
              <a:ext uri="{FF2B5EF4-FFF2-40B4-BE49-F238E27FC236}">
                <a16:creationId xmlns:a16="http://schemas.microsoft.com/office/drawing/2014/main" xmlns="" id="{38A30CCD-0664-4723-9CB2-9C28DC3EEA8C}"/>
              </a:ext>
            </a:extLst>
          </p:cNvPr>
          <p:cNvSpPr/>
          <p:nvPr/>
        </p:nvSpPr>
        <p:spPr>
          <a:xfrm rot="5400000">
            <a:off x="1030880" y="5787340"/>
            <a:ext cx="664212" cy="350102"/>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二等辺三角形 25">
            <a:extLst>
              <a:ext uri="{FF2B5EF4-FFF2-40B4-BE49-F238E27FC236}">
                <a16:creationId xmlns:a16="http://schemas.microsoft.com/office/drawing/2014/main" xmlns="" id="{97BCD113-C451-4830-AE06-1963720FD809}"/>
              </a:ext>
            </a:extLst>
          </p:cNvPr>
          <p:cNvSpPr/>
          <p:nvPr/>
        </p:nvSpPr>
        <p:spPr>
          <a:xfrm rot="5400000">
            <a:off x="9450125" y="3060312"/>
            <a:ext cx="453224" cy="270344"/>
          </a:xfrm>
          <a:prstGeom prst="triangle">
            <a:avLst/>
          </a:prstGeom>
          <a:solidFill>
            <a:schemeClr val="bg1">
              <a:lumMod val="7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二等辺三角形 26">
            <a:extLst>
              <a:ext uri="{FF2B5EF4-FFF2-40B4-BE49-F238E27FC236}">
                <a16:creationId xmlns:a16="http://schemas.microsoft.com/office/drawing/2014/main" xmlns="" id="{A1DC6BC8-16A6-494A-A0CB-88D794B2528C}"/>
              </a:ext>
            </a:extLst>
          </p:cNvPr>
          <p:cNvSpPr/>
          <p:nvPr/>
        </p:nvSpPr>
        <p:spPr>
          <a:xfrm rot="5400000">
            <a:off x="9450124" y="4691178"/>
            <a:ext cx="453226" cy="270343"/>
          </a:xfrm>
          <a:prstGeom prst="triangle">
            <a:avLst/>
          </a:prstGeom>
          <a:solidFill>
            <a:schemeClr val="bg1">
              <a:lumMod val="7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7316383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500"/>
                                        <p:tgtEl>
                                          <p:spTgt spid="2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7"/>
                                        </p:tgtEl>
                                        <p:attrNameLst>
                                          <p:attrName>style.visibility</p:attrName>
                                        </p:attrNameLst>
                                      </p:cBhvr>
                                      <p:to>
                                        <p:strVal val="visible"/>
                                      </p:to>
                                    </p:set>
                                    <p:animEffect transition="in" filter="wipe(left)">
                                      <p:cBhvr>
                                        <p:cTn id="10" dur="500"/>
                                        <p:tgtEl>
                                          <p:spTgt spid="27"/>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500"/>
                                        <p:tgtEl>
                                          <p:spTgt spid="11"/>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500"/>
                                        <p:tgtEl>
                                          <p:spTgt spid="12"/>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25"/>
                                        </p:tgtEl>
                                        <p:attrNameLst>
                                          <p:attrName>style.visibility</p:attrName>
                                        </p:attrNameLst>
                                      </p:cBhvr>
                                      <p:to>
                                        <p:strVal val="visible"/>
                                      </p:to>
                                    </p:set>
                                    <p:animEffect transition="in" filter="wipe(left)">
                                      <p:cBhvr>
                                        <p:cTn id="22" dur="500"/>
                                        <p:tgtEl>
                                          <p:spTgt spid="25"/>
                                        </p:tgtEl>
                                      </p:cBhvr>
                                    </p:animEffect>
                                  </p:childTnLst>
                                </p:cTn>
                              </p:par>
                            </p:childTnLst>
                          </p:cTn>
                        </p:par>
                        <p:par>
                          <p:cTn id="23" fill="hold">
                            <p:stCondLst>
                              <p:cond delay="500"/>
                            </p:stCondLst>
                            <p:childTnLst>
                              <p:par>
                                <p:cTn id="24" presetID="10" presetClass="entr" presetSubtype="0" fill="hold" grpId="0" nodeType="afterEffect">
                                  <p:stCondLst>
                                    <p:cond delay="0"/>
                                  </p:stCondLst>
                                  <p:childTnLst>
                                    <p:set>
                                      <p:cBhvr>
                                        <p:cTn id="25" dur="1" fill="hold">
                                          <p:stCondLst>
                                            <p:cond delay="0"/>
                                          </p:stCondLst>
                                        </p:cTn>
                                        <p:tgtEl>
                                          <p:spTgt spid="24"/>
                                        </p:tgtEl>
                                        <p:attrNameLst>
                                          <p:attrName>style.visibility</p:attrName>
                                        </p:attrNameLst>
                                      </p:cBhvr>
                                      <p:to>
                                        <p:strVal val="visible"/>
                                      </p:to>
                                    </p:set>
                                    <p:animEffect transition="in" filter="fade">
                                      <p:cBhvr>
                                        <p:cTn id="26"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24" grpId="0"/>
      <p:bldP spid="25" grpId="0" animBg="1"/>
      <p:bldP spid="26" grpId="0" animBg="1"/>
      <p:bldP spid="27"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xmlns="" id="{284EAD53-2440-4CD6-A495-4B0C5C79B3D8}"/>
              </a:ext>
            </a:extLst>
          </p:cNvPr>
          <p:cNvSpPr>
            <a:spLocks noGrp="1"/>
          </p:cNvSpPr>
          <p:nvPr>
            <p:ph type="title"/>
          </p:nvPr>
        </p:nvSpPr>
        <p:spPr/>
        <p:txBody>
          <a:bodyPr/>
          <a:lstStyle/>
          <a:p>
            <a:r>
              <a:rPr kumimoji="1" lang="ja-JP" altLang="en-US" dirty="0">
                <a:latin typeface="ＭＳ Ｐゴシック" panose="020B0600070205080204" pitchFamily="50" charset="-128"/>
                <a:ea typeface="ＭＳ Ｐゴシック" panose="020B0600070205080204" pitchFamily="50" charset="-128"/>
              </a:rPr>
              <a:t>仮説導出　</a:t>
            </a:r>
            <a:r>
              <a:rPr kumimoji="1" lang="en-US" altLang="ja-JP" sz="2400" dirty="0">
                <a:latin typeface="ＭＳ Ｐゴシック" panose="020B0600070205080204" pitchFamily="50" charset="-128"/>
                <a:ea typeface="ＭＳ Ｐゴシック" panose="020B0600070205080204" pitchFamily="50" charset="-128"/>
              </a:rPr>
              <a:t>-</a:t>
            </a:r>
            <a:r>
              <a:rPr kumimoji="1" lang="ja-JP" altLang="en-US" sz="2400" dirty="0">
                <a:latin typeface="ＭＳ Ｐゴシック" panose="020B0600070205080204" pitchFamily="50" charset="-128"/>
                <a:ea typeface="ＭＳ Ｐゴシック" panose="020B0600070205080204" pitchFamily="50" charset="-128"/>
              </a:rPr>
              <a:t>検証の流れ</a:t>
            </a:r>
            <a:r>
              <a:rPr kumimoji="1" lang="en-US" altLang="ja-JP" sz="2400" dirty="0">
                <a:latin typeface="ＭＳ Ｐゴシック" panose="020B0600070205080204" pitchFamily="50" charset="-128"/>
                <a:ea typeface="ＭＳ Ｐゴシック" panose="020B0600070205080204" pitchFamily="50" charset="-128"/>
              </a:rPr>
              <a:t>-</a:t>
            </a:r>
            <a:endParaRPr kumimoji="1" lang="ja-JP" altLang="en-US" dirty="0">
              <a:latin typeface="ＭＳ Ｐゴシック" panose="020B0600070205080204" pitchFamily="50" charset="-128"/>
              <a:ea typeface="ＭＳ Ｐゴシック" panose="020B0600070205080204" pitchFamily="50" charset="-128"/>
            </a:endParaRPr>
          </a:p>
        </p:txBody>
      </p:sp>
      <p:cxnSp>
        <p:nvCxnSpPr>
          <p:cNvPr id="5" name="直線コネクタ 4">
            <a:extLst>
              <a:ext uri="{FF2B5EF4-FFF2-40B4-BE49-F238E27FC236}">
                <a16:creationId xmlns:a16="http://schemas.microsoft.com/office/drawing/2014/main" xmlns="" id="{51D9C1C3-26D6-4668-99BA-2858884ED939}"/>
              </a:ext>
            </a:extLst>
          </p:cNvPr>
          <p:cNvCxnSpPr>
            <a:cxnSpLocks/>
          </p:cNvCxnSpPr>
          <p:nvPr/>
        </p:nvCxnSpPr>
        <p:spPr>
          <a:xfrm>
            <a:off x="614597" y="616757"/>
            <a:ext cx="0" cy="839449"/>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sp>
        <p:nvSpPr>
          <p:cNvPr id="6" name="テキスト ボックス 5">
            <a:extLst>
              <a:ext uri="{FF2B5EF4-FFF2-40B4-BE49-F238E27FC236}">
                <a16:creationId xmlns:a16="http://schemas.microsoft.com/office/drawing/2014/main" xmlns="" id="{73684FD8-5340-417E-8BC5-77BEDA390738}"/>
              </a:ext>
            </a:extLst>
          </p:cNvPr>
          <p:cNvSpPr txBox="1"/>
          <p:nvPr/>
        </p:nvSpPr>
        <p:spPr>
          <a:xfrm>
            <a:off x="838200" y="2395830"/>
            <a:ext cx="10230016" cy="707886"/>
          </a:xfrm>
          <a:prstGeom prst="rect">
            <a:avLst/>
          </a:prstGeom>
          <a:noFill/>
        </p:spPr>
        <p:txBody>
          <a:bodyPr wrap="square" rtlCol="0">
            <a:spAutoFit/>
          </a:bodyPr>
          <a:lstStyle/>
          <a:p>
            <a:r>
              <a:rPr kumimoji="1" lang="ja-JP" altLang="en-US" sz="2000" dirty="0">
                <a:latin typeface="ＭＳ Ｐゴシック" panose="020B0600070205080204" pitchFamily="50" charset="-128"/>
                <a:ea typeface="ＭＳ Ｐゴシック" panose="020B0600070205080204" pitchFamily="50" charset="-128"/>
              </a:rPr>
              <a:t>本研究では</a:t>
            </a:r>
            <a:endParaRPr kumimoji="1" lang="en-US" altLang="ja-JP" sz="2000" dirty="0">
              <a:latin typeface="ＭＳ Ｐゴシック" panose="020B0600070205080204" pitchFamily="50" charset="-128"/>
              <a:ea typeface="ＭＳ Ｐゴシック" panose="020B0600070205080204" pitchFamily="50" charset="-128"/>
            </a:endParaRPr>
          </a:p>
          <a:p>
            <a:r>
              <a:rPr lang="ja-JP" altLang="en-US" sz="2000" dirty="0">
                <a:latin typeface="ＭＳ Ｐゴシック" panose="020B0600070205080204" pitchFamily="50" charset="-128"/>
                <a:ea typeface="ＭＳ Ｐゴシック" panose="020B0600070205080204" pitchFamily="50" charset="-128"/>
              </a:rPr>
              <a:t>クチコミ研究の発展プロセスに沿ってサービス業（飲食店）におけるクチコミの効果を調べる</a:t>
            </a:r>
          </a:p>
        </p:txBody>
      </p:sp>
      <p:sp>
        <p:nvSpPr>
          <p:cNvPr id="7" name="テキスト ボックス 6">
            <a:extLst>
              <a:ext uri="{FF2B5EF4-FFF2-40B4-BE49-F238E27FC236}">
                <a16:creationId xmlns:a16="http://schemas.microsoft.com/office/drawing/2014/main" xmlns="" id="{8F3F04F9-51A0-4772-94EE-80BB59E929C8}"/>
              </a:ext>
            </a:extLst>
          </p:cNvPr>
          <p:cNvSpPr txBox="1"/>
          <p:nvPr/>
        </p:nvSpPr>
        <p:spPr>
          <a:xfrm>
            <a:off x="838200" y="1690688"/>
            <a:ext cx="2854516" cy="400110"/>
          </a:xfrm>
          <a:prstGeom prst="rect">
            <a:avLst/>
          </a:prstGeom>
          <a:noFill/>
        </p:spPr>
        <p:txBody>
          <a:bodyPr wrap="square" rtlCol="0">
            <a:spAutoFit/>
          </a:bodyPr>
          <a:lstStyle/>
          <a:p>
            <a:r>
              <a:rPr kumimoji="1" lang="ja-JP" altLang="en-US" sz="2000" dirty="0">
                <a:latin typeface="ＭＳ Ｐゴシック" panose="020B0600070205080204" pitchFamily="50" charset="-128"/>
                <a:ea typeface="ＭＳ Ｐゴシック" panose="020B0600070205080204" pitchFamily="50" charset="-128"/>
              </a:rPr>
              <a:t>コメント分析を行う前に</a:t>
            </a:r>
            <a:r>
              <a:rPr kumimoji="1" lang="en-US" altLang="ja-JP" sz="2000" dirty="0">
                <a:latin typeface="ＭＳ Ｐゴシック" panose="020B0600070205080204" pitchFamily="50" charset="-128"/>
                <a:ea typeface="ＭＳ Ｐゴシック" panose="020B0600070205080204" pitchFamily="50" charset="-128"/>
              </a:rPr>
              <a:t>...</a:t>
            </a:r>
            <a:endParaRPr kumimoji="1" lang="ja-JP" altLang="en-US" sz="2000" dirty="0">
              <a:latin typeface="ＭＳ Ｐゴシック" panose="020B0600070205080204" pitchFamily="50" charset="-128"/>
              <a:ea typeface="ＭＳ Ｐゴシック" panose="020B0600070205080204" pitchFamily="50" charset="-128"/>
            </a:endParaRPr>
          </a:p>
        </p:txBody>
      </p:sp>
      <p:sp>
        <p:nvSpPr>
          <p:cNvPr id="42" name="スライド番号プレースホルダー 41">
            <a:extLst>
              <a:ext uri="{FF2B5EF4-FFF2-40B4-BE49-F238E27FC236}">
                <a16:creationId xmlns:a16="http://schemas.microsoft.com/office/drawing/2014/main" xmlns="" id="{FB200798-5B5B-4280-9890-A872E3395FCB}"/>
              </a:ext>
            </a:extLst>
          </p:cNvPr>
          <p:cNvSpPr>
            <a:spLocks noGrp="1"/>
          </p:cNvSpPr>
          <p:nvPr>
            <p:ph type="sldNum" sz="quarter" idx="12"/>
          </p:nvPr>
        </p:nvSpPr>
        <p:spPr/>
        <p:txBody>
          <a:bodyPr/>
          <a:lstStyle/>
          <a:p>
            <a:fld id="{6C1ED120-A1DD-4AF3-8159-70386E6CBFC0}" type="slidenum">
              <a:rPr kumimoji="1" lang="ja-JP" altLang="en-US" smtClean="0"/>
              <a:t>26</a:t>
            </a:fld>
            <a:endParaRPr kumimoji="1" lang="ja-JP" altLang="en-US"/>
          </a:p>
        </p:txBody>
      </p:sp>
      <p:grpSp>
        <p:nvGrpSpPr>
          <p:cNvPr id="57" name="グループ化 56">
            <a:extLst>
              <a:ext uri="{FF2B5EF4-FFF2-40B4-BE49-F238E27FC236}">
                <a16:creationId xmlns:a16="http://schemas.microsoft.com/office/drawing/2014/main" xmlns="" id="{AEFDB07A-B499-4C3A-B584-3BF1C98DE768}"/>
              </a:ext>
            </a:extLst>
          </p:cNvPr>
          <p:cNvGrpSpPr/>
          <p:nvPr/>
        </p:nvGrpSpPr>
        <p:grpSpPr>
          <a:xfrm>
            <a:off x="1128542" y="3754285"/>
            <a:ext cx="9934916" cy="2244141"/>
            <a:chOff x="1133300" y="3899891"/>
            <a:chExt cx="9934916" cy="2244141"/>
          </a:xfrm>
        </p:grpSpPr>
        <p:pic>
          <p:nvPicPr>
            <p:cNvPr id="41" name="図 40">
              <a:extLst>
                <a:ext uri="{FF2B5EF4-FFF2-40B4-BE49-F238E27FC236}">
                  <a16:creationId xmlns:a16="http://schemas.microsoft.com/office/drawing/2014/main" xmlns="" id="{CCF1531F-EE15-4C43-BF60-20C6F83C87A8}"/>
                </a:ext>
              </a:extLst>
            </p:cNvPr>
            <p:cNvPicPr>
              <a:picLocks noChangeAspect="1"/>
            </p:cNvPicPr>
            <p:nvPr/>
          </p:nvPicPr>
          <p:blipFill>
            <a:blip r:embed="rId3"/>
            <a:stretch>
              <a:fillRect/>
            </a:stretch>
          </p:blipFill>
          <p:spPr>
            <a:xfrm>
              <a:off x="1133300" y="3899891"/>
              <a:ext cx="9934916" cy="830141"/>
            </a:xfrm>
            <a:prstGeom prst="rect">
              <a:avLst/>
            </a:prstGeom>
          </p:spPr>
        </p:pic>
        <p:grpSp>
          <p:nvGrpSpPr>
            <p:cNvPr id="56" name="グループ化 55">
              <a:extLst>
                <a:ext uri="{FF2B5EF4-FFF2-40B4-BE49-F238E27FC236}">
                  <a16:creationId xmlns:a16="http://schemas.microsoft.com/office/drawing/2014/main" xmlns="" id="{40BA14BD-1C59-4606-AAEC-D95DDF195105}"/>
                </a:ext>
              </a:extLst>
            </p:cNvPr>
            <p:cNvGrpSpPr/>
            <p:nvPr/>
          </p:nvGrpSpPr>
          <p:grpSpPr>
            <a:xfrm>
              <a:off x="1199324" y="4954994"/>
              <a:ext cx="9751280" cy="1189038"/>
              <a:chOff x="1199324" y="4954994"/>
              <a:chExt cx="9751280" cy="1189038"/>
            </a:xfrm>
          </p:grpSpPr>
          <p:grpSp>
            <p:nvGrpSpPr>
              <p:cNvPr id="52" name="グループ化 51">
                <a:extLst>
                  <a:ext uri="{FF2B5EF4-FFF2-40B4-BE49-F238E27FC236}">
                    <a16:creationId xmlns:a16="http://schemas.microsoft.com/office/drawing/2014/main" xmlns="" id="{DA2A19F4-20DF-4DFF-B185-95E9A7BB0502}"/>
                  </a:ext>
                </a:extLst>
              </p:cNvPr>
              <p:cNvGrpSpPr/>
              <p:nvPr/>
            </p:nvGrpSpPr>
            <p:grpSpPr>
              <a:xfrm>
                <a:off x="1199324" y="4954994"/>
                <a:ext cx="1294075" cy="1189038"/>
                <a:chOff x="1241397" y="4954994"/>
                <a:chExt cx="1294075" cy="1189038"/>
              </a:xfrm>
            </p:grpSpPr>
            <p:sp>
              <p:nvSpPr>
                <p:cNvPr id="51" name="吹き出し: 円形 50">
                  <a:extLst>
                    <a:ext uri="{FF2B5EF4-FFF2-40B4-BE49-F238E27FC236}">
                      <a16:creationId xmlns:a16="http://schemas.microsoft.com/office/drawing/2014/main" xmlns="" id="{ACDEF805-4094-49A9-9997-E58CADD7E1EB}"/>
                    </a:ext>
                  </a:extLst>
                </p:cNvPr>
                <p:cNvSpPr/>
                <p:nvPr/>
              </p:nvSpPr>
              <p:spPr>
                <a:xfrm>
                  <a:off x="1241397" y="4954994"/>
                  <a:ext cx="1294075" cy="1189038"/>
                </a:xfrm>
                <a:prstGeom prst="wedgeEllipseCallout">
                  <a:avLst>
                    <a:gd name="adj1" fmla="val -1171"/>
                    <a:gd name="adj2" fmla="val -69237"/>
                  </a:avLst>
                </a:prstGeom>
                <a:solidFill>
                  <a:schemeClr val="bg1"/>
                </a:solidFill>
                <a:ln w="190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テキスト ボックス 42">
                  <a:extLst>
                    <a:ext uri="{FF2B5EF4-FFF2-40B4-BE49-F238E27FC236}">
                      <a16:creationId xmlns:a16="http://schemas.microsoft.com/office/drawing/2014/main" xmlns="" id="{9AF066A5-2276-4535-BD6A-2DF999B40DAE}"/>
                    </a:ext>
                  </a:extLst>
                </p:cNvPr>
                <p:cNvSpPr txBox="1"/>
                <p:nvPr/>
              </p:nvSpPr>
              <p:spPr>
                <a:xfrm>
                  <a:off x="1391148" y="5254327"/>
                  <a:ext cx="1001864" cy="461665"/>
                </a:xfrm>
                <a:prstGeom prst="rect">
                  <a:avLst/>
                </a:prstGeom>
                <a:noFill/>
              </p:spPr>
              <p:txBody>
                <a:bodyPr wrap="square" rtlCol="0">
                  <a:spAutoFit/>
                </a:bodyPr>
                <a:lstStyle/>
                <a:p>
                  <a:pPr algn="ctr"/>
                  <a:r>
                    <a:rPr kumimoji="1" lang="ja-JP" altLang="en-US" sz="2400" dirty="0">
                      <a:latin typeface="ＭＳ Ｐゴシック" panose="020B0600070205080204" pitchFamily="50" charset="-128"/>
                      <a:ea typeface="ＭＳ Ｐゴシック" panose="020B0600070205080204" pitchFamily="50" charset="-128"/>
                    </a:rPr>
                    <a:t>仮説１</a:t>
                  </a:r>
                </a:p>
              </p:txBody>
            </p:sp>
          </p:grpSp>
          <p:grpSp>
            <p:nvGrpSpPr>
              <p:cNvPr id="53" name="グループ化 52">
                <a:extLst>
                  <a:ext uri="{FF2B5EF4-FFF2-40B4-BE49-F238E27FC236}">
                    <a16:creationId xmlns:a16="http://schemas.microsoft.com/office/drawing/2014/main" xmlns="" id="{1220B650-AED7-488E-B959-7059165B1B79}"/>
                  </a:ext>
                </a:extLst>
              </p:cNvPr>
              <p:cNvGrpSpPr/>
              <p:nvPr/>
            </p:nvGrpSpPr>
            <p:grpSpPr>
              <a:xfrm>
                <a:off x="3951468" y="4954994"/>
                <a:ext cx="1294075" cy="1189038"/>
                <a:chOff x="3951468" y="4954994"/>
                <a:chExt cx="1294075" cy="1189038"/>
              </a:xfrm>
            </p:grpSpPr>
            <p:sp>
              <p:nvSpPr>
                <p:cNvPr id="48" name="吹き出し: 円形 47">
                  <a:extLst>
                    <a:ext uri="{FF2B5EF4-FFF2-40B4-BE49-F238E27FC236}">
                      <a16:creationId xmlns:a16="http://schemas.microsoft.com/office/drawing/2014/main" xmlns="" id="{827F198F-3CB2-4B09-A094-9256B3DA19BD}"/>
                    </a:ext>
                  </a:extLst>
                </p:cNvPr>
                <p:cNvSpPr/>
                <p:nvPr/>
              </p:nvSpPr>
              <p:spPr>
                <a:xfrm>
                  <a:off x="3951468" y="4954994"/>
                  <a:ext cx="1294075" cy="1189038"/>
                </a:xfrm>
                <a:prstGeom prst="wedgeEllipseCallout">
                  <a:avLst>
                    <a:gd name="adj1" fmla="val -1171"/>
                    <a:gd name="adj2" fmla="val -69237"/>
                  </a:avLst>
                </a:prstGeom>
                <a:solidFill>
                  <a:schemeClr val="bg1"/>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テキスト ボックス 43">
                  <a:extLst>
                    <a:ext uri="{FF2B5EF4-FFF2-40B4-BE49-F238E27FC236}">
                      <a16:creationId xmlns:a16="http://schemas.microsoft.com/office/drawing/2014/main" xmlns="" id="{B925636B-ECA7-4A97-9995-EDB58C094F7A}"/>
                    </a:ext>
                  </a:extLst>
                </p:cNvPr>
                <p:cNvSpPr txBox="1"/>
                <p:nvPr/>
              </p:nvSpPr>
              <p:spPr>
                <a:xfrm>
                  <a:off x="4097574" y="5526207"/>
                  <a:ext cx="1001864" cy="461665"/>
                </a:xfrm>
                <a:prstGeom prst="rect">
                  <a:avLst/>
                </a:prstGeom>
                <a:noFill/>
              </p:spPr>
              <p:txBody>
                <a:bodyPr wrap="square" rtlCol="0">
                  <a:spAutoFit/>
                </a:bodyPr>
                <a:lstStyle/>
                <a:p>
                  <a:pPr algn="ctr"/>
                  <a:r>
                    <a:rPr kumimoji="1" lang="ja-JP" altLang="en-US" sz="2400" dirty="0">
                      <a:latin typeface="ＭＳ Ｐゴシック" panose="020B0600070205080204" pitchFamily="50" charset="-128"/>
                      <a:ea typeface="ＭＳ Ｐゴシック" panose="020B0600070205080204" pitchFamily="50" charset="-128"/>
                    </a:rPr>
                    <a:t>仮説３</a:t>
                  </a:r>
                </a:p>
              </p:txBody>
            </p:sp>
            <p:sp>
              <p:nvSpPr>
                <p:cNvPr id="45" name="テキスト ボックス 44">
                  <a:extLst>
                    <a:ext uri="{FF2B5EF4-FFF2-40B4-BE49-F238E27FC236}">
                      <a16:creationId xmlns:a16="http://schemas.microsoft.com/office/drawing/2014/main" xmlns="" id="{ED2DB956-432E-40A9-B5A7-6A8A1AE51062}"/>
                    </a:ext>
                  </a:extLst>
                </p:cNvPr>
                <p:cNvSpPr txBox="1"/>
                <p:nvPr/>
              </p:nvSpPr>
              <p:spPr>
                <a:xfrm>
                  <a:off x="4097574" y="5087848"/>
                  <a:ext cx="1001864" cy="461665"/>
                </a:xfrm>
                <a:prstGeom prst="rect">
                  <a:avLst/>
                </a:prstGeom>
                <a:noFill/>
              </p:spPr>
              <p:txBody>
                <a:bodyPr wrap="square" rtlCol="0">
                  <a:spAutoFit/>
                </a:bodyPr>
                <a:lstStyle/>
                <a:p>
                  <a:pPr algn="ctr"/>
                  <a:r>
                    <a:rPr kumimoji="1" lang="ja-JP" altLang="en-US" sz="2400" dirty="0">
                      <a:latin typeface="ＭＳ Ｐゴシック" panose="020B0600070205080204" pitchFamily="50" charset="-128"/>
                      <a:ea typeface="ＭＳ Ｐゴシック" panose="020B0600070205080204" pitchFamily="50" charset="-128"/>
                    </a:rPr>
                    <a:t>仮説２</a:t>
                  </a:r>
                </a:p>
              </p:txBody>
            </p:sp>
          </p:grpSp>
          <p:grpSp>
            <p:nvGrpSpPr>
              <p:cNvPr id="54" name="グループ化 53">
                <a:extLst>
                  <a:ext uri="{FF2B5EF4-FFF2-40B4-BE49-F238E27FC236}">
                    <a16:creationId xmlns:a16="http://schemas.microsoft.com/office/drawing/2014/main" xmlns="" id="{DC927047-210B-4F70-96B3-6D4070FB0BB3}"/>
                  </a:ext>
                </a:extLst>
              </p:cNvPr>
              <p:cNvGrpSpPr/>
              <p:nvPr/>
            </p:nvGrpSpPr>
            <p:grpSpPr>
              <a:xfrm>
                <a:off x="6803997" y="4954994"/>
                <a:ext cx="1294075" cy="1189038"/>
                <a:chOff x="6803997" y="4954994"/>
                <a:chExt cx="1294075" cy="1189038"/>
              </a:xfrm>
            </p:grpSpPr>
            <p:sp>
              <p:nvSpPr>
                <p:cNvPr id="49" name="吹き出し: 円形 48">
                  <a:extLst>
                    <a:ext uri="{FF2B5EF4-FFF2-40B4-BE49-F238E27FC236}">
                      <a16:creationId xmlns:a16="http://schemas.microsoft.com/office/drawing/2014/main" xmlns="" id="{F3335B59-C932-4B36-97BB-9EB6D3BEB913}"/>
                    </a:ext>
                  </a:extLst>
                </p:cNvPr>
                <p:cNvSpPr/>
                <p:nvPr/>
              </p:nvSpPr>
              <p:spPr>
                <a:xfrm>
                  <a:off x="6803997" y="4954994"/>
                  <a:ext cx="1294075" cy="1189038"/>
                </a:xfrm>
                <a:prstGeom prst="wedgeEllipseCallout">
                  <a:avLst>
                    <a:gd name="adj1" fmla="val -1171"/>
                    <a:gd name="adj2" fmla="val -69237"/>
                  </a:avLst>
                </a:prstGeom>
                <a:solidFill>
                  <a:schemeClr val="bg1"/>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テキスト ボックス 45">
                  <a:extLst>
                    <a:ext uri="{FF2B5EF4-FFF2-40B4-BE49-F238E27FC236}">
                      <a16:creationId xmlns:a16="http://schemas.microsoft.com/office/drawing/2014/main" xmlns="" id="{D498CB16-2EEE-4E57-8DF5-0FE27E215F5B}"/>
                    </a:ext>
                  </a:extLst>
                </p:cNvPr>
                <p:cNvSpPr txBox="1"/>
                <p:nvPr/>
              </p:nvSpPr>
              <p:spPr>
                <a:xfrm>
                  <a:off x="6877049" y="5110708"/>
                  <a:ext cx="1147969" cy="830997"/>
                </a:xfrm>
                <a:prstGeom prst="rect">
                  <a:avLst/>
                </a:prstGeom>
                <a:noFill/>
              </p:spPr>
              <p:txBody>
                <a:bodyPr wrap="square" rtlCol="0">
                  <a:spAutoFit/>
                </a:bodyPr>
                <a:lstStyle/>
                <a:p>
                  <a:pPr algn="ctr"/>
                  <a:r>
                    <a:rPr kumimoji="1" lang="ja-JP" altLang="en-US" sz="2400" dirty="0">
                      <a:latin typeface="ＭＳ Ｐゴシック" panose="020B0600070205080204" pitchFamily="50" charset="-128"/>
                      <a:ea typeface="ＭＳ Ｐゴシック" panose="020B0600070205080204" pitchFamily="50" charset="-128"/>
                    </a:rPr>
                    <a:t>拡張的分析１</a:t>
                  </a:r>
                </a:p>
              </p:txBody>
            </p:sp>
          </p:grpSp>
          <p:grpSp>
            <p:nvGrpSpPr>
              <p:cNvPr id="55" name="グループ化 54">
                <a:extLst>
                  <a:ext uri="{FF2B5EF4-FFF2-40B4-BE49-F238E27FC236}">
                    <a16:creationId xmlns:a16="http://schemas.microsoft.com/office/drawing/2014/main" xmlns="" id="{3C46C587-822D-47E1-AA62-5BBAD3D6E471}"/>
                  </a:ext>
                </a:extLst>
              </p:cNvPr>
              <p:cNvGrpSpPr/>
              <p:nvPr/>
            </p:nvGrpSpPr>
            <p:grpSpPr>
              <a:xfrm>
                <a:off x="9482714" y="4954994"/>
                <a:ext cx="1467890" cy="1189038"/>
                <a:chOff x="9482714" y="4954994"/>
                <a:chExt cx="1467890" cy="1189038"/>
              </a:xfrm>
            </p:grpSpPr>
            <p:sp>
              <p:nvSpPr>
                <p:cNvPr id="50" name="吹き出し: 円形 49">
                  <a:extLst>
                    <a:ext uri="{FF2B5EF4-FFF2-40B4-BE49-F238E27FC236}">
                      <a16:creationId xmlns:a16="http://schemas.microsoft.com/office/drawing/2014/main" xmlns="" id="{7676E766-303D-44FA-AA83-CA5BC64A2DE0}"/>
                    </a:ext>
                  </a:extLst>
                </p:cNvPr>
                <p:cNvSpPr/>
                <p:nvPr/>
              </p:nvSpPr>
              <p:spPr>
                <a:xfrm>
                  <a:off x="9482714" y="4954994"/>
                  <a:ext cx="1467890" cy="1189038"/>
                </a:xfrm>
                <a:prstGeom prst="wedgeEllipseCallout">
                  <a:avLst>
                    <a:gd name="adj1" fmla="val -1171"/>
                    <a:gd name="adj2" fmla="val -69237"/>
                  </a:avLst>
                </a:prstGeom>
                <a:solidFill>
                  <a:schemeClr val="bg1"/>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テキスト ボックス 46">
                  <a:extLst>
                    <a:ext uri="{FF2B5EF4-FFF2-40B4-BE49-F238E27FC236}">
                      <a16:creationId xmlns:a16="http://schemas.microsoft.com/office/drawing/2014/main" xmlns="" id="{6D7989E2-7D55-47AF-93A8-5D7BF30D0988}"/>
                    </a:ext>
                  </a:extLst>
                </p:cNvPr>
                <p:cNvSpPr txBox="1"/>
                <p:nvPr/>
              </p:nvSpPr>
              <p:spPr>
                <a:xfrm>
                  <a:off x="9519240" y="5134014"/>
                  <a:ext cx="1394837" cy="830997"/>
                </a:xfrm>
                <a:prstGeom prst="rect">
                  <a:avLst/>
                </a:prstGeom>
                <a:noFill/>
              </p:spPr>
              <p:txBody>
                <a:bodyPr wrap="square" rtlCol="0">
                  <a:spAutoFit/>
                </a:bodyPr>
                <a:lstStyle/>
                <a:p>
                  <a:pPr algn="ctr"/>
                  <a:r>
                    <a:rPr kumimoji="1" lang="ja-JP" altLang="en-US" sz="2400" dirty="0">
                      <a:latin typeface="ＭＳ Ｐゴシック" panose="020B0600070205080204" pitchFamily="50" charset="-128"/>
                      <a:ea typeface="ＭＳ Ｐゴシック" panose="020B0600070205080204" pitchFamily="50" charset="-128"/>
                    </a:rPr>
                    <a:t>拡張的分析２･３</a:t>
                  </a:r>
                </a:p>
              </p:txBody>
            </p:sp>
          </p:grpSp>
        </p:grpSp>
      </p:grpSp>
    </p:spTree>
    <p:extLst>
      <p:ext uri="{BB962C8B-B14F-4D97-AF65-F5344CB8AC3E}">
        <p14:creationId xmlns:p14="http://schemas.microsoft.com/office/powerpoint/2010/main" val="204425366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3027CC6F-DF12-46CB-9AA5-6BE3FC43193D}"/>
              </a:ext>
            </a:extLst>
          </p:cNvPr>
          <p:cNvSpPr>
            <a:spLocks noGrp="1"/>
          </p:cNvSpPr>
          <p:nvPr>
            <p:ph type="title"/>
          </p:nvPr>
        </p:nvSpPr>
        <p:spPr/>
        <p:txBody>
          <a:bodyPr/>
          <a:lstStyle/>
          <a:p>
            <a:r>
              <a:rPr kumimoji="1" lang="ja-JP" altLang="en-US" dirty="0">
                <a:latin typeface="ＭＳ Ｐゴシック" panose="020B0600070205080204" pitchFamily="50" charset="-128"/>
                <a:ea typeface="ＭＳ Ｐゴシック" panose="020B0600070205080204" pitchFamily="50" charset="-128"/>
              </a:rPr>
              <a:t>仮説導出１</a:t>
            </a:r>
          </a:p>
        </p:txBody>
      </p:sp>
      <p:sp>
        <p:nvSpPr>
          <p:cNvPr id="3" name="スライド番号プレースホルダー 2">
            <a:extLst>
              <a:ext uri="{FF2B5EF4-FFF2-40B4-BE49-F238E27FC236}">
                <a16:creationId xmlns:a16="http://schemas.microsoft.com/office/drawing/2014/main" xmlns="" id="{8722620C-F5CD-4304-9869-05A7F001C373}"/>
              </a:ext>
            </a:extLst>
          </p:cNvPr>
          <p:cNvSpPr>
            <a:spLocks noGrp="1"/>
          </p:cNvSpPr>
          <p:nvPr>
            <p:ph type="sldNum" sz="quarter" idx="12"/>
          </p:nvPr>
        </p:nvSpPr>
        <p:spPr/>
        <p:txBody>
          <a:bodyPr/>
          <a:lstStyle/>
          <a:p>
            <a:fld id="{6C1ED120-A1DD-4AF3-8159-70386E6CBFC0}" type="slidenum">
              <a:rPr kumimoji="1" lang="ja-JP" altLang="en-US" smtClean="0"/>
              <a:t>27</a:t>
            </a:fld>
            <a:endParaRPr kumimoji="1" lang="ja-JP" altLang="en-US"/>
          </a:p>
        </p:txBody>
      </p:sp>
      <p:cxnSp>
        <p:nvCxnSpPr>
          <p:cNvPr id="4" name="直線コネクタ 3">
            <a:extLst>
              <a:ext uri="{FF2B5EF4-FFF2-40B4-BE49-F238E27FC236}">
                <a16:creationId xmlns:a16="http://schemas.microsoft.com/office/drawing/2014/main" xmlns="" id="{D50CEA3A-61A4-4806-A865-C14C28EC5720}"/>
              </a:ext>
            </a:extLst>
          </p:cNvPr>
          <p:cNvCxnSpPr>
            <a:cxnSpLocks/>
          </p:cNvCxnSpPr>
          <p:nvPr/>
        </p:nvCxnSpPr>
        <p:spPr>
          <a:xfrm>
            <a:off x="614597" y="616757"/>
            <a:ext cx="0" cy="839449"/>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sp>
        <p:nvSpPr>
          <p:cNvPr id="5" name="テキスト ボックス 4">
            <a:extLst>
              <a:ext uri="{FF2B5EF4-FFF2-40B4-BE49-F238E27FC236}">
                <a16:creationId xmlns:a16="http://schemas.microsoft.com/office/drawing/2014/main" xmlns="" id="{F8E7C9B6-F100-49C7-A05B-B0869EC5602E}"/>
              </a:ext>
            </a:extLst>
          </p:cNvPr>
          <p:cNvSpPr txBox="1"/>
          <p:nvPr/>
        </p:nvSpPr>
        <p:spPr>
          <a:xfrm>
            <a:off x="838200" y="1690688"/>
            <a:ext cx="9018614" cy="400110"/>
          </a:xfrm>
          <a:prstGeom prst="rect">
            <a:avLst/>
          </a:prstGeom>
          <a:noFill/>
        </p:spPr>
        <p:txBody>
          <a:bodyPr wrap="square" rtlCol="0">
            <a:spAutoFit/>
          </a:bodyPr>
          <a:lstStyle/>
          <a:p>
            <a:r>
              <a:rPr kumimoji="1" lang="ja-JP" altLang="en-US" sz="2000" dirty="0">
                <a:latin typeface="ＭＳ Ｐゴシック" panose="020B0600070205080204" pitchFamily="50" charset="-128"/>
                <a:ea typeface="ＭＳ Ｐゴシック" panose="020B0600070205080204" pitchFamily="50" charset="-128"/>
              </a:rPr>
              <a:t>製品においてクチコミの量が増えると購買意欲が上がるという研究は多くされてきた</a:t>
            </a:r>
          </a:p>
        </p:txBody>
      </p:sp>
      <p:grpSp>
        <p:nvGrpSpPr>
          <p:cNvPr id="8" name="グループ化 7">
            <a:extLst>
              <a:ext uri="{FF2B5EF4-FFF2-40B4-BE49-F238E27FC236}">
                <a16:creationId xmlns:a16="http://schemas.microsoft.com/office/drawing/2014/main" xmlns="" id="{4E91CA35-7255-45F8-89B7-1695F0A58006}"/>
              </a:ext>
            </a:extLst>
          </p:cNvPr>
          <p:cNvGrpSpPr/>
          <p:nvPr/>
        </p:nvGrpSpPr>
        <p:grpSpPr>
          <a:xfrm>
            <a:off x="838200" y="2191589"/>
            <a:ext cx="9578977" cy="1060145"/>
            <a:chOff x="838197" y="1696264"/>
            <a:chExt cx="9578977" cy="1060145"/>
          </a:xfrm>
        </p:grpSpPr>
        <p:sp>
          <p:nvSpPr>
            <p:cNvPr id="6" name="四角形: 角を丸くする 5">
              <a:extLst>
                <a:ext uri="{FF2B5EF4-FFF2-40B4-BE49-F238E27FC236}">
                  <a16:creationId xmlns:a16="http://schemas.microsoft.com/office/drawing/2014/main" xmlns="" id="{59A3E6BB-B719-443A-9122-5418C4E0F7D2}"/>
                </a:ext>
              </a:extLst>
            </p:cNvPr>
            <p:cNvSpPr/>
            <p:nvPr/>
          </p:nvSpPr>
          <p:spPr>
            <a:xfrm>
              <a:off x="838197" y="1696264"/>
              <a:ext cx="9578977" cy="1060145"/>
            </a:xfrm>
            <a:prstGeom prst="roundRect">
              <a:avLst/>
            </a:prstGeom>
            <a:solidFill>
              <a:schemeClr val="bg1">
                <a:lumMod val="9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a:extLst>
                <a:ext uri="{FF2B5EF4-FFF2-40B4-BE49-F238E27FC236}">
                  <a16:creationId xmlns:a16="http://schemas.microsoft.com/office/drawing/2014/main" xmlns="" id="{23530855-1C34-4584-A4CF-22BE4D7762F5}"/>
                </a:ext>
              </a:extLst>
            </p:cNvPr>
            <p:cNvSpPr txBox="1"/>
            <p:nvPr/>
          </p:nvSpPr>
          <p:spPr>
            <a:xfrm>
              <a:off x="838198" y="1708442"/>
              <a:ext cx="9355374" cy="1015663"/>
            </a:xfrm>
            <a:prstGeom prst="rect">
              <a:avLst/>
            </a:prstGeom>
            <a:noFill/>
          </p:spPr>
          <p:txBody>
            <a:bodyPr wrap="square" rtlCol="0">
              <a:spAutoFit/>
            </a:bodyPr>
            <a:lstStyle/>
            <a:p>
              <a:r>
                <a:rPr kumimoji="1" lang="ja-JP" altLang="en-US" sz="2000" dirty="0">
                  <a:latin typeface="ＭＳ Ｐゴシック" panose="020B0600070205080204" pitchFamily="50" charset="-128"/>
                  <a:ea typeface="ＭＳ Ｐゴシック" panose="020B0600070205080204" pitchFamily="50" charset="-128"/>
                </a:rPr>
                <a:t>･クチコミの量の増加は書籍の購買に影響を与える</a:t>
              </a:r>
              <a:r>
                <a:rPr kumimoji="1" lang="ja-JP" altLang="en-US" dirty="0">
                  <a:solidFill>
                    <a:schemeClr val="bg1">
                      <a:lumMod val="50000"/>
                    </a:schemeClr>
                  </a:solidFill>
                  <a:latin typeface="ＭＳ Ｐゴシック" panose="020B0600070205080204" pitchFamily="50" charset="-128"/>
                  <a:ea typeface="ＭＳ Ｐゴシック" panose="020B0600070205080204" pitchFamily="50" charset="-128"/>
                </a:rPr>
                <a:t>（</a:t>
              </a:r>
              <a:r>
                <a:rPr lang="en-US" altLang="ja-JP" dirty="0">
                  <a:solidFill>
                    <a:schemeClr val="bg1">
                      <a:lumMod val="50000"/>
                    </a:schemeClr>
                  </a:solidFill>
                  <a:latin typeface="ＭＳ Ｐゴシック" panose="020B0600070205080204" pitchFamily="50" charset="-128"/>
                  <a:ea typeface="ＭＳ Ｐゴシック" panose="020B0600070205080204" pitchFamily="50" charset="-128"/>
                </a:rPr>
                <a:t>Chevalier &amp;</a:t>
              </a:r>
              <a:r>
                <a:rPr lang="ja-JP" altLang="en-US" dirty="0">
                  <a:solidFill>
                    <a:schemeClr val="bg1">
                      <a:lumMod val="50000"/>
                    </a:schemeClr>
                  </a:solidFill>
                  <a:latin typeface="ＭＳ Ｐゴシック" panose="020B0600070205080204" pitchFamily="50" charset="-128"/>
                  <a:ea typeface="ＭＳ Ｐゴシック" panose="020B0600070205080204" pitchFamily="50" charset="-128"/>
                </a:rPr>
                <a:t> </a:t>
              </a:r>
              <a:r>
                <a:rPr lang="en-US" altLang="ja-JP" dirty="0">
                  <a:solidFill>
                    <a:schemeClr val="bg1">
                      <a:lumMod val="50000"/>
                    </a:schemeClr>
                  </a:solidFill>
                  <a:latin typeface="ＭＳ Ｐゴシック" panose="020B0600070205080204" pitchFamily="50" charset="-128"/>
                  <a:ea typeface="ＭＳ Ｐゴシック" panose="020B0600070205080204" pitchFamily="50" charset="-128"/>
                </a:rPr>
                <a:t>Mayzlin.2006)</a:t>
              </a:r>
            </a:p>
            <a:p>
              <a:endParaRPr kumimoji="1" lang="en-US" altLang="ja-JP" sz="2000" dirty="0">
                <a:solidFill>
                  <a:schemeClr val="bg1">
                    <a:lumMod val="50000"/>
                  </a:schemeClr>
                </a:solidFill>
                <a:latin typeface="ＭＳ Ｐゴシック" panose="020B0600070205080204" pitchFamily="50" charset="-128"/>
                <a:ea typeface="ＭＳ Ｐゴシック" panose="020B0600070205080204" pitchFamily="50" charset="-128"/>
              </a:endParaRPr>
            </a:p>
            <a:p>
              <a:r>
                <a:rPr kumimoji="1" lang="ja-JP" altLang="en-US" sz="2000" dirty="0">
                  <a:latin typeface="ＭＳ Ｐゴシック" panose="020B0600070205080204" pitchFamily="50" charset="-128"/>
                  <a:ea typeface="ＭＳ Ｐゴシック" panose="020B0600070205080204" pitchFamily="50" charset="-128"/>
                </a:rPr>
                <a:t>･クチコミの量の増加は電子機器の購買に影響を与える</a:t>
              </a:r>
              <a:r>
                <a:rPr kumimoji="1" lang="ja-JP" altLang="en-US" dirty="0">
                  <a:solidFill>
                    <a:schemeClr val="bg1">
                      <a:lumMod val="50000"/>
                    </a:schemeClr>
                  </a:solidFill>
                  <a:latin typeface="ＭＳ Ｐゴシック" panose="020B0600070205080204" pitchFamily="50" charset="-128"/>
                  <a:ea typeface="ＭＳ Ｐゴシック" panose="020B0600070205080204" pitchFamily="50" charset="-128"/>
                </a:rPr>
                <a:t>（</a:t>
              </a:r>
              <a:r>
                <a:rPr lang="en-US" altLang="ja-JP" dirty="0">
                  <a:solidFill>
                    <a:schemeClr val="bg1">
                      <a:lumMod val="50000"/>
                    </a:schemeClr>
                  </a:solidFill>
                  <a:latin typeface="ＭＳ Ｐゴシック" panose="020B0600070205080204" pitchFamily="50" charset="-128"/>
                  <a:ea typeface="ＭＳ Ｐゴシック" panose="020B0600070205080204" pitchFamily="50" charset="-128"/>
                </a:rPr>
                <a:t>Ghose &amp; Ipeirotis.2011)</a:t>
              </a:r>
              <a:endParaRPr kumimoji="1" lang="ja-JP" altLang="en-US" sz="2000" dirty="0">
                <a:solidFill>
                  <a:schemeClr val="bg1">
                    <a:lumMod val="50000"/>
                  </a:schemeClr>
                </a:solidFill>
                <a:latin typeface="ＭＳ Ｐゴシック" panose="020B0600070205080204" pitchFamily="50" charset="-128"/>
                <a:ea typeface="ＭＳ Ｐゴシック" panose="020B0600070205080204" pitchFamily="50" charset="-128"/>
              </a:endParaRPr>
            </a:p>
          </p:txBody>
        </p:sp>
      </p:grpSp>
      <p:sp>
        <p:nvSpPr>
          <p:cNvPr id="9" name="二等辺三角形 8">
            <a:extLst>
              <a:ext uri="{FF2B5EF4-FFF2-40B4-BE49-F238E27FC236}">
                <a16:creationId xmlns:a16="http://schemas.microsoft.com/office/drawing/2014/main" xmlns="" id="{20D8F1DF-D2B7-4857-B864-F243C099EE62}"/>
              </a:ext>
            </a:extLst>
          </p:cNvPr>
          <p:cNvSpPr/>
          <p:nvPr/>
        </p:nvSpPr>
        <p:spPr>
          <a:xfrm rot="5400000">
            <a:off x="1052882" y="3481933"/>
            <a:ext cx="532734" cy="322347"/>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9">
            <a:extLst>
              <a:ext uri="{FF2B5EF4-FFF2-40B4-BE49-F238E27FC236}">
                <a16:creationId xmlns:a16="http://schemas.microsoft.com/office/drawing/2014/main" xmlns="" id="{748DD48C-FBA6-463F-A22F-1159496DD36E}"/>
              </a:ext>
            </a:extLst>
          </p:cNvPr>
          <p:cNvSpPr txBox="1"/>
          <p:nvPr/>
        </p:nvSpPr>
        <p:spPr>
          <a:xfrm>
            <a:off x="1606162" y="3445084"/>
            <a:ext cx="7267493" cy="400110"/>
          </a:xfrm>
          <a:prstGeom prst="rect">
            <a:avLst/>
          </a:prstGeom>
          <a:noFill/>
        </p:spPr>
        <p:txBody>
          <a:bodyPr wrap="square" rtlCol="0">
            <a:spAutoFit/>
          </a:bodyPr>
          <a:lstStyle/>
          <a:p>
            <a:r>
              <a:rPr kumimoji="1" lang="ja-JP" altLang="en-US" sz="2000" dirty="0">
                <a:latin typeface="ＭＳ Ｐゴシック" panose="020B0600070205080204" pitchFamily="50" charset="-128"/>
                <a:ea typeface="ＭＳ Ｐゴシック" panose="020B0600070205080204" pitchFamily="50" charset="-128"/>
              </a:rPr>
              <a:t>サービス業においてもクチコミの量は購買意欲に影響するのか</a:t>
            </a:r>
          </a:p>
        </p:txBody>
      </p:sp>
      <p:sp>
        <p:nvSpPr>
          <p:cNvPr id="11" name="テキスト ボックス 10">
            <a:extLst>
              <a:ext uri="{FF2B5EF4-FFF2-40B4-BE49-F238E27FC236}">
                <a16:creationId xmlns:a16="http://schemas.microsoft.com/office/drawing/2014/main" xmlns="" id="{B102CD3A-4FAB-4B99-8145-B3FDF439625C}"/>
              </a:ext>
            </a:extLst>
          </p:cNvPr>
          <p:cNvSpPr txBox="1"/>
          <p:nvPr/>
        </p:nvSpPr>
        <p:spPr>
          <a:xfrm>
            <a:off x="838200" y="4184474"/>
            <a:ext cx="3108957" cy="400110"/>
          </a:xfrm>
          <a:prstGeom prst="rect">
            <a:avLst/>
          </a:prstGeom>
          <a:noFill/>
        </p:spPr>
        <p:txBody>
          <a:bodyPr wrap="square" rtlCol="0">
            <a:spAutoFit/>
          </a:bodyPr>
          <a:lstStyle/>
          <a:p>
            <a:r>
              <a:rPr kumimoji="1" lang="ja-JP" altLang="en-US" sz="2000" dirty="0">
                <a:latin typeface="ＭＳ Ｐゴシック" panose="020B0600070205080204" pitchFamily="50" charset="-128"/>
                <a:ea typeface="ＭＳ Ｐゴシック" panose="020B0600070205080204" pitchFamily="50" charset="-128"/>
              </a:rPr>
              <a:t>よって次の仮説を設定する</a:t>
            </a:r>
          </a:p>
        </p:txBody>
      </p:sp>
      <p:grpSp>
        <p:nvGrpSpPr>
          <p:cNvPr id="14" name="グループ化 13">
            <a:extLst>
              <a:ext uri="{FF2B5EF4-FFF2-40B4-BE49-F238E27FC236}">
                <a16:creationId xmlns:a16="http://schemas.microsoft.com/office/drawing/2014/main" xmlns="" id="{F6B60BAE-9950-4744-944A-762B5133B840}"/>
              </a:ext>
            </a:extLst>
          </p:cNvPr>
          <p:cNvGrpSpPr/>
          <p:nvPr/>
        </p:nvGrpSpPr>
        <p:grpSpPr>
          <a:xfrm>
            <a:off x="3088252" y="4672452"/>
            <a:ext cx="6015496" cy="646228"/>
            <a:chOff x="3088252" y="5130209"/>
            <a:chExt cx="6015496" cy="646228"/>
          </a:xfrm>
        </p:grpSpPr>
        <p:sp>
          <p:nvSpPr>
            <p:cNvPr id="12" name="テキスト ボックス 11">
              <a:extLst>
                <a:ext uri="{FF2B5EF4-FFF2-40B4-BE49-F238E27FC236}">
                  <a16:creationId xmlns:a16="http://schemas.microsoft.com/office/drawing/2014/main" xmlns="" id="{8D2E4CA7-F6E6-4AB6-BE86-57CF1C0596A7}"/>
                </a:ext>
              </a:extLst>
            </p:cNvPr>
            <p:cNvSpPr txBox="1"/>
            <p:nvPr/>
          </p:nvSpPr>
          <p:spPr>
            <a:xfrm>
              <a:off x="3205700" y="5253268"/>
              <a:ext cx="5780600" cy="400110"/>
            </a:xfrm>
            <a:prstGeom prst="rect">
              <a:avLst/>
            </a:prstGeom>
            <a:noFill/>
          </p:spPr>
          <p:txBody>
            <a:bodyPr wrap="square" rtlCol="0">
              <a:spAutoFit/>
            </a:bodyPr>
            <a:lstStyle/>
            <a:p>
              <a:pPr algn="ctr"/>
              <a:r>
                <a:rPr kumimoji="1" lang="ja-JP" altLang="en-US" sz="2000" dirty="0">
                  <a:latin typeface="ＭＳ Ｐゴシック" panose="020B0600070205080204" pitchFamily="50" charset="-128"/>
                  <a:ea typeface="ＭＳ Ｐゴシック" panose="020B0600070205080204" pitchFamily="50" charset="-128"/>
                </a:rPr>
                <a:t>仮説１：クチコミの量が増加すると購買意欲が上がる</a:t>
              </a:r>
            </a:p>
          </p:txBody>
        </p:sp>
        <p:sp>
          <p:nvSpPr>
            <p:cNvPr id="13" name="大かっこ 12">
              <a:extLst>
                <a:ext uri="{FF2B5EF4-FFF2-40B4-BE49-F238E27FC236}">
                  <a16:creationId xmlns:a16="http://schemas.microsoft.com/office/drawing/2014/main" xmlns="" id="{B738DE9E-D5BF-41DB-AE3F-CD109E9BF24E}"/>
                </a:ext>
              </a:extLst>
            </p:cNvPr>
            <p:cNvSpPr/>
            <p:nvPr/>
          </p:nvSpPr>
          <p:spPr>
            <a:xfrm>
              <a:off x="3088252" y="5130209"/>
              <a:ext cx="6015496" cy="646228"/>
            </a:xfrm>
            <a:prstGeom prst="bracketPair">
              <a:avLst/>
            </a:prstGeom>
            <a:ln w="12700">
              <a:solidFill>
                <a:srgbClr val="00B0F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grpSp>
      <p:grpSp>
        <p:nvGrpSpPr>
          <p:cNvPr id="18" name="グループ化 17">
            <a:extLst>
              <a:ext uri="{FF2B5EF4-FFF2-40B4-BE49-F238E27FC236}">
                <a16:creationId xmlns:a16="http://schemas.microsoft.com/office/drawing/2014/main" xmlns="" id="{36A18AEA-B575-47AB-8C9A-68CF9817B469}"/>
              </a:ext>
            </a:extLst>
          </p:cNvPr>
          <p:cNvGrpSpPr/>
          <p:nvPr/>
        </p:nvGrpSpPr>
        <p:grpSpPr>
          <a:xfrm>
            <a:off x="1816492" y="5811282"/>
            <a:ext cx="8559016" cy="545068"/>
            <a:chOff x="838200" y="5652192"/>
            <a:chExt cx="8559016" cy="545068"/>
          </a:xfrm>
        </p:grpSpPr>
        <p:sp>
          <p:nvSpPr>
            <p:cNvPr id="15" name="テキスト ボックス 14">
              <a:extLst>
                <a:ext uri="{FF2B5EF4-FFF2-40B4-BE49-F238E27FC236}">
                  <a16:creationId xmlns:a16="http://schemas.microsoft.com/office/drawing/2014/main" xmlns="" id="{587F3CA8-85CF-4A87-8A51-7FED25D42148}"/>
                </a:ext>
              </a:extLst>
            </p:cNvPr>
            <p:cNvSpPr txBox="1"/>
            <p:nvPr/>
          </p:nvSpPr>
          <p:spPr>
            <a:xfrm>
              <a:off x="838200" y="5740060"/>
              <a:ext cx="8035455" cy="369332"/>
            </a:xfrm>
            <a:prstGeom prst="rect">
              <a:avLst/>
            </a:prstGeom>
            <a:noFill/>
          </p:spPr>
          <p:txBody>
            <a:bodyPr wrap="square" rtlCol="0">
              <a:spAutoFit/>
            </a:bodyPr>
            <a:lstStyle/>
            <a:p>
              <a:r>
                <a:rPr kumimoji="1" lang="en-US" altLang="ja-JP" dirty="0">
                  <a:solidFill>
                    <a:schemeClr val="bg1">
                      <a:lumMod val="50000"/>
                    </a:schemeClr>
                  </a:solidFill>
                  <a:latin typeface="ＭＳ Ｐゴシック" panose="020B0600070205080204" pitchFamily="50" charset="-128"/>
                  <a:ea typeface="ＭＳ Ｐゴシック" panose="020B0600070205080204" pitchFamily="50" charset="-128"/>
                </a:rPr>
                <a:t>※</a:t>
              </a:r>
              <a:r>
                <a:rPr kumimoji="1" lang="ja-JP" altLang="en-US" dirty="0">
                  <a:solidFill>
                    <a:schemeClr val="bg1">
                      <a:lumMod val="50000"/>
                    </a:schemeClr>
                  </a:solidFill>
                  <a:latin typeface="ＭＳ Ｐゴシック" panose="020B0600070205080204" pitchFamily="50" charset="-128"/>
                  <a:ea typeface="ＭＳ Ｐゴシック" panose="020B0600070205080204" pitchFamily="50" charset="-128"/>
                </a:rPr>
                <a:t>本研究では、購買意欲を測定する指標として、クチコミの「保存タグ」を使用する</a:t>
              </a:r>
            </a:p>
          </p:txBody>
        </p:sp>
        <p:pic>
          <p:nvPicPr>
            <p:cNvPr id="17" name="グラフィックス 16" descr="ブックマーク">
              <a:extLst>
                <a:ext uri="{FF2B5EF4-FFF2-40B4-BE49-F238E27FC236}">
                  <a16:creationId xmlns:a16="http://schemas.microsoft.com/office/drawing/2014/main" xmlns="" id="{5719CD67-380A-48C3-BED8-4B4A4C125241}"/>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xmlns="" r:embed="rId3"/>
                </a:ext>
              </a:extLst>
            </a:blip>
            <a:stretch>
              <a:fillRect/>
            </a:stretch>
          </p:blipFill>
          <p:spPr>
            <a:xfrm>
              <a:off x="8810280" y="5652192"/>
              <a:ext cx="586936" cy="545068"/>
            </a:xfrm>
            <a:prstGeom prst="rect">
              <a:avLst/>
            </a:prstGeom>
          </p:spPr>
        </p:pic>
      </p:grpSp>
    </p:spTree>
    <p:extLst>
      <p:ext uri="{BB962C8B-B14F-4D97-AF65-F5344CB8AC3E}">
        <p14:creationId xmlns:p14="http://schemas.microsoft.com/office/powerpoint/2010/main" val="8030207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0">
                                            <p:txEl>
                                              <p:pRg st="0" end="0"/>
                                            </p:txEl>
                                          </p:spTgt>
                                        </p:tgtEl>
                                        <p:attrNameLst>
                                          <p:attrName>style.visibility</p:attrName>
                                        </p:attrNameLst>
                                      </p:cBhvr>
                                      <p:to>
                                        <p:strVal val="visible"/>
                                      </p:to>
                                    </p:set>
                                    <p:animEffect transition="in" filter="fade">
                                      <p:cBhvr>
                                        <p:cTn id="11" dur="500"/>
                                        <p:tgtEl>
                                          <p:spTgt spid="10">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500"/>
                                        <p:tgtEl>
                                          <p:spTgt spid="11"/>
                                        </p:tgtEl>
                                      </p:cBhvr>
                                    </p:animEffect>
                                  </p:childTnLst>
                                </p:cTn>
                              </p:par>
                            </p:childTnLst>
                          </p:cTn>
                        </p:par>
                        <p:par>
                          <p:cTn id="17" fill="hold">
                            <p:stCondLst>
                              <p:cond delay="500"/>
                            </p:stCondLst>
                            <p:childTnLst>
                              <p:par>
                                <p:cTn id="18" presetID="10" presetClass="entr" presetSubtype="0" fill="hold" nodeType="after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fade">
                                      <p:cBhvr>
                                        <p:cTn id="20" dur="500"/>
                                        <p:tgtEl>
                                          <p:spTgt spid="14"/>
                                        </p:tgtEl>
                                      </p:cBhvr>
                                    </p:animEffect>
                                  </p:childTnLst>
                                </p:cTn>
                              </p:par>
                              <p:par>
                                <p:cTn id="21" presetID="10" presetClass="entr" presetSubtype="0" fill="hold" nodeType="with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fade">
                                      <p:cBhvr>
                                        <p:cTn id="23"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079DD7F3-1DB5-4717-9D8B-17F728E864FD}"/>
              </a:ext>
            </a:extLst>
          </p:cNvPr>
          <p:cNvSpPr>
            <a:spLocks noGrp="1"/>
          </p:cNvSpPr>
          <p:nvPr>
            <p:ph type="title"/>
          </p:nvPr>
        </p:nvSpPr>
        <p:spPr/>
        <p:txBody>
          <a:bodyPr/>
          <a:lstStyle/>
          <a:p>
            <a:r>
              <a:rPr kumimoji="1" lang="ja-JP" altLang="en-US" dirty="0">
                <a:latin typeface="ＭＳ Ｐゴシック" panose="020B0600070205080204" pitchFamily="50" charset="-128"/>
                <a:ea typeface="ＭＳ Ｐゴシック" panose="020B0600070205080204" pitchFamily="50" charset="-128"/>
              </a:rPr>
              <a:t>仮説導出２</a:t>
            </a:r>
          </a:p>
        </p:txBody>
      </p:sp>
      <p:sp>
        <p:nvSpPr>
          <p:cNvPr id="3" name="スライド番号プレースホルダー 2">
            <a:extLst>
              <a:ext uri="{FF2B5EF4-FFF2-40B4-BE49-F238E27FC236}">
                <a16:creationId xmlns:a16="http://schemas.microsoft.com/office/drawing/2014/main" xmlns="" id="{92B4AED7-CB45-40D5-936D-8D09CFD650C1}"/>
              </a:ext>
            </a:extLst>
          </p:cNvPr>
          <p:cNvSpPr>
            <a:spLocks noGrp="1"/>
          </p:cNvSpPr>
          <p:nvPr>
            <p:ph type="sldNum" sz="quarter" idx="12"/>
          </p:nvPr>
        </p:nvSpPr>
        <p:spPr/>
        <p:txBody>
          <a:bodyPr/>
          <a:lstStyle/>
          <a:p>
            <a:fld id="{6C1ED120-A1DD-4AF3-8159-70386E6CBFC0}" type="slidenum">
              <a:rPr kumimoji="1" lang="ja-JP" altLang="en-US" smtClean="0"/>
              <a:t>28</a:t>
            </a:fld>
            <a:endParaRPr kumimoji="1" lang="ja-JP" altLang="en-US"/>
          </a:p>
        </p:txBody>
      </p:sp>
      <p:cxnSp>
        <p:nvCxnSpPr>
          <p:cNvPr id="4" name="直線コネクタ 3">
            <a:extLst>
              <a:ext uri="{FF2B5EF4-FFF2-40B4-BE49-F238E27FC236}">
                <a16:creationId xmlns:a16="http://schemas.microsoft.com/office/drawing/2014/main" xmlns="" id="{65DD27D4-FC6C-4511-A1F0-C0EE6D7DE324}"/>
              </a:ext>
            </a:extLst>
          </p:cNvPr>
          <p:cNvCxnSpPr>
            <a:cxnSpLocks/>
          </p:cNvCxnSpPr>
          <p:nvPr/>
        </p:nvCxnSpPr>
        <p:spPr>
          <a:xfrm>
            <a:off x="614597" y="616757"/>
            <a:ext cx="0" cy="839449"/>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sp>
        <p:nvSpPr>
          <p:cNvPr id="5" name="テキスト ボックス 4">
            <a:extLst>
              <a:ext uri="{FF2B5EF4-FFF2-40B4-BE49-F238E27FC236}">
                <a16:creationId xmlns:a16="http://schemas.microsoft.com/office/drawing/2014/main" xmlns="" id="{55E2035A-00AB-470F-9276-18CE44EB5915}"/>
              </a:ext>
            </a:extLst>
          </p:cNvPr>
          <p:cNvSpPr txBox="1"/>
          <p:nvPr/>
        </p:nvSpPr>
        <p:spPr>
          <a:xfrm>
            <a:off x="838200" y="4521861"/>
            <a:ext cx="7280082" cy="400110"/>
          </a:xfrm>
          <a:prstGeom prst="rect">
            <a:avLst/>
          </a:prstGeom>
          <a:noFill/>
        </p:spPr>
        <p:txBody>
          <a:bodyPr wrap="square" rtlCol="0">
            <a:spAutoFit/>
          </a:bodyPr>
          <a:lstStyle/>
          <a:p>
            <a:r>
              <a:rPr kumimoji="1" lang="ja-JP" altLang="en-US" sz="2000" dirty="0">
                <a:latin typeface="ＭＳ Ｐゴシック" panose="020B0600070205080204" pitchFamily="50" charset="-128"/>
                <a:ea typeface="ＭＳ Ｐゴシック" panose="020B0600070205080204" pitchFamily="50" charset="-128"/>
              </a:rPr>
              <a:t>スライド</a:t>
            </a:r>
            <a:r>
              <a:rPr kumimoji="1" lang="en-US" altLang="ja-JP" sz="2000" dirty="0">
                <a:latin typeface="ＭＳ Ｐゴシック" panose="020B0600070205080204" pitchFamily="50" charset="-128"/>
                <a:ea typeface="ＭＳ Ｐゴシック" panose="020B0600070205080204" pitchFamily="50" charset="-128"/>
              </a:rPr>
              <a:t>13</a:t>
            </a:r>
            <a:r>
              <a:rPr kumimoji="1" lang="ja-JP" altLang="en-US" sz="2000" dirty="0">
                <a:latin typeface="ＭＳ Ｐゴシック" panose="020B0600070205080204" pitchFamily="50" charset="-128"/>
                <a:ea typeface="ＭＳ Ｐゴシック" panose="020B0600070205080204" pitchFamily="50" charset="-128"/>
              </a:rPr>
              <a:t>から製品において感情価が影響を与えることはわかった</a:t>
            </a:r>
          </a:p>
        </p:txBody>
      </p:sp>
      <p:sp>
        <p:nvSpPr>
          <p:cNvPr id="7" name="テキスト ボックス 6">
            <a:extLst>
              <a:ext uri="{FF2B5EF4-FFF2-40B4-BE49-F238E27FC236}">
                <a16:creationId xmlns:a16="http://schemas.microsoft.com/office/drawing/2014/main" xmlns="" id="{435E4508-F0AE-4D70-B00B-82C40F281D14}"/>
              </a:ext>
            </a:extLst>
          </p:cNvPr>
          <p:cNvSpPr txBox="1"/>
          <p:nvPr/>
        </p:nvSpPr>
        <p:spPr>
          <a:xfrm>
            <a:off x="2142876" y="5430264"/>
            <a:ext cx="7906247" cy="461665"/>
          </a:xfrm>
          <a:prstGeom prst="rect">
            <a:avLst/>
          </a:prstGeom>
          <a:noFill/>
        </p:spPr>
        <p:txBody>
          <a:bodyPr wrap="square" rtlCol="0">
            <a:spAutoFit/>
          </a:bodyPr>
          <a:lstStyle/>
          <a:p>
            <a:pPr algn="ctr"/>
            <a:r>
              <a:rPr kumimoji="1" lang="ja-JP" altLang="en-US" sz="2400" dirty="0">
                <a:latin typeface="ＭＳ Ｐゴシック" panose="020B0600070205080204" pitchFamily="50" charset="-128"/>
                <a:ea typeface="ＭＳ Ｐゴシック" panose="020B0600070205080204" pitchFamily="50" charset="-128"/>
              </a:rPr>
              <a:t>サービス業において感情価はどのように影響するのだろうか</a:t>
            </a:r>
          </a:p>
        </p:txBody>
      </p:sp>
      <p:sp>
        <p:nvSpPr>
          <p:cNvPr id="8" name="テキスト ボックス 7">
            <a:extLst>
              <a:ext uri="{FF2B5EF4-FFF2-40B4-BE49-F238E27FC236}">
                <a16:creationId xmlns:a16="http://schemas.microsoft.com/office/drawing/2014/main" xmlns="" id="{CE8326E1-C415-4922-9C50-B8527DDE5F85}"/>
              </a:ext>
            </a:extLst>
          </p:cNvPr>
          <p:cNvSpPr txBox="1"/>
          <p:nvPr/>
        </p:nvSpPr>
        <p:spPr>
          <a:xfrm>
            <a:off x="838200" y="1690688"/>
            <a:ext cx="8862391" cy="400110"/>
          </a:xfrm>
          <a:prstGeom prst="rect">
            <a:avLst/>
          </a:prstGeom>
          <a:noFill/>
        </p:spPr>
        <p:txBody>
          <a:bodyPr wrap="square" rtlCol="0">
            <a:spAutoFit/>
          </a:bodyPr>
          <a:lstStyle/>
          <a:p>
            <a:r>
              <a:rPr kumimoji="1" lang="ja-JP" altLang="en-US" sz="2000" dirty="0">
                <a:latin typeface="ＭＳ Ｐゴシック" panose="020B0600070205080204" pitchFamily="50" charset="-128"/>
                <a:ea typeface="ＭＳ Ｐゴシック" panose="020B0600070205080204" pitchFamily="50" charset="-128"/>
              </a:rPr>
              <a:t>単にクチコミの量が増えるだけでなく、それぞれのクチコミには感情価が存在する</a:t>
            </a:r>
          </a:p>
        </p:txBody>
      </p:sp>
      <p:grpSp>
        <p:nvGrpSpPr>
          <p:cNvPr id="13" name="グループ化 12">
            <a:extLst>
              <a:ext uri="{FF2B5EF4-FFF2-40B4-BE49-F238E27FC236}">
                <a16:creationId xmlns:a16="http://schemas.microsoft.com/office/drawing/2014/main" xmlns="" id="{34FA1858-8615-460A-8380-0F9FBAE8618D}"/>
              </a:ext>
            </a:extLst>
          </p:cNvPr>
          <p:cNvGrpSpPr/>
          <p:nvPr/>
        </p:nvGrpSpPr>
        <p:grpSpPr>
          <a:xfrm>
            <a:off x="1664804" y="2277420"/>
            <a:ext cx="8862390" cy="1736148"/>
            <a:chOff x="1664804" y="2454189"/>
            <a:chExt cx="8862390" cy="1736148"/>
          </a:xfrm>
        </p:grpSpPr>
        <p:sp>
          <p:nvSpPr>
            <p:cNvPr id="12" name="四角形: 角を丸くする 11">
              <a:extLst>
                <a:ext uri="{FF2B5EF4-FFF2-40B4-BE49-F238E27FC236}">
                  <a16:creationId xmlns:a16="http://schemas.microsoft.com/office/drawing/2014/main" xmlns="" id="{5E690665-B5BE-4680-89EC-55CA409A1884}"/>
                </a:ext>
              </a:extLst>
            </p:cNvPr>
            <p:cNvSpPr/>
            <p:nvPr/>
          </p:nvSpPr>
          <p:spPr>
            <a:xfrm>
              <a:off x="1664804" y="2454189"/>
              <a:ext cx="8862390" cy="1736148"/>
            </a:xfrm>
            <a:prstGeom prst="roundRect">
              <a:avLst/>
            </a:prstGeom>
            <a:solidFill>
              <a:schemeClr val="bg1">
                <a:lumMod val="9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a:extLst>
                <a:ext uri="{FF2B5EF4-FFF2-40B4-BE49-F238E27FC236}">
                  <a16:creationId xmlns:a16="http://schemas.microsoft.com/office/drawing/2014/main" xmlns="" id="{B8308B9A-C306-4764-B900-874A21E33090}"/>
                </a:ext>
              </a:extLst>
            </p:cNvPr>
            <p:cNvSpPr txBox="1"/>
            <p:nvPr/>
          </p:nvSpPr>
          <p:spPr>
            <a:xfrm>
              <a:off x="2142876" y="2517815"/>
              <a:ext cx="7906247" cy="400110"/>
            </a:xfrm>
            <a:prstGeom prst="rect">
              <a:avLst/>
            </a:prstGeom>
            <a:noFill/>
          </p:spPr>
          <p:txBody>
            <a:bodyPr wrap="square" rtlCol="0">
              <a:spAutoFit/>
            </a:bodyPr>
            <a:lstStyle/>
            <a:p>
              <a:pPr algn="ctr"/>
              <a:r>
                <a:rPr kumimoji="1" lang="ja-JP" altLang="en-US" sz="2000" dirty="0">
                  <a:latin typeface="ＭＳ Ｐゴシック" panose="020B0600070205080204" pitchFamily="50" charset="-128"/>
                  <a:ea typeface="ＭＳ Ｐゴシック" panose="020B0600070205080204" pitchFamily="50" charset="-128"/>
                </a:rPr>
                <a:t>量が増えても感情価が否定的であれば、購買意欲は下がるかもしれない</a:t>
              </a:r>
            </a:p>
          </p:txBody>
        </p:sp>
        <p:sp>
          <p:nvSpPr>
            <p:cNvPr id="10" name="二等辺三角形 9">
              <a:extLst>
                <a:ext uri="{FF2B5EF4-FFF2-40B4-BE49-F238E27FC236}">
                  <a16:creationId xmlns:a16="http://schemas.microsoft.com/office/drawing/2014/main" xmlns="" id="{4CC13247-5B8A-4517-AE9B-02593CF84DB3}"/>
                </a:ext>
              </a:extLst>
            </p:cNvPr>
            <p:cNvSpPr/>
            <p:nvPr/>
          </p:nvSpPr>
          <p:spPr>
            <a:xfrm rot="10800000">
              <a:off x="5660665" y="3113033"/>
              <a:ext cx="870668" cy="400110"/>
            </a:xfrm>
            <a:prstGeom prst="triangl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ボックス 10">
              <a:extLst>
                <a:ext uri="{FF2B5EF4-FFF2-40B4-BE49-F238E27FC236}">
                  <a16:creationId xmlns:a16="http://schemas.microsoft.com/office/drawing/2014/main" xmlns="" id="{ED7E9A83-96FD-4A17-8B75-9C60FC61B223}"/>
                </a:ext>
              </a:extLst>
            </p:cNvPr>
            <p:cNvSpPr txBox="1"/>
            <p:nvPr/>
          </p:nvSpPr>
          <p:spPr>
            <a:xfrm>
              <a:off x="3325632" y="3708250"/>
              <a:ext cx="5540734" cy="400110"/>
            </a:xfrm>
            <a:prstGeom prst="rect">
              <a:avLst/>
            </a:prstGeom>
            <a:noFill/>
          </p:spPr>
          <p:txBody>
            <a:bodyPr wrap="square" rtlCol="0">
              <a:spAutoFit/>
            </a:bodyPr>
            <a:lstStyle/>
            <a:p>
              <a:pPr algn="ctr"/>
              <a:r>
                <a:rPr kumimoji="1" lang="ja-JP" altLang="en-US" sz="2000" dirty="0">
                  <a:latin typeface="ＭＳ Ｐゴシック" panose="020B0600070205080204" pitchFamily="50" charset="-128"/>
                  <a:ea typeface="ＭＳ Ｐゴシック" panose="020B0600070205080204" pitchFamily="50" charset="-128"/>
                </a:rPr>
                <a:t>量だけでなく感情価なども考慮すべきと考えられる</a:t>
              </a:r>
            </a:p>
          </p:txBody>
        </p:sp>
      </p:grpSp>
      <p:sp>
        <p:nvSpPr>
          <p:cNvPr id="14" name="二等辺三角形 13">
            <a:extLst>
              <a:ext uri="{FF2B5EF4-FFF2-40B4-BE49-F238E27FC236}">
                <a16:creationId xmlns:a16="http://schemas.microsoft.com/office/drawing/2014/main" xmlns="" id="{FA0E6150-37C3-447B-9EA4-E7D9E5F52F0D}"/>
              </a:ext>
            </a:extLst>
          </p:cNvPr>
          <p:cNvSpPr/>
          <p:nvPr/>
        </p:nvSpPr>
        <p:spPr>
          <a:xfrm rot="5400000">
            <a:off x="1565412" y="5490143"/>
            <a:ext cx="540689" cy="341906"/>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507902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fade">
                                      <p:cBhvr>
                                        <p:cTn id="11"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0902313B-25CA-406E-B917-C42C2569411C}"/>
              </a:ext>
            </a:extLst>
          </p:cNvPr>
          <p:cNvSpPr>
            <a:spLocks noGrp="1"/>
          </p:cNvSpPr>
          <p:nvPr>
            <p:ph type="title"/>
          </p:nvPr>
        </p:nvSpPr>
        <p:spPr/>
        <p:txBody>
          <a:bodyPr/>
          <a:lstStyle/>
          <a:p>
            <a:r>
              <a:rPr kumimoji="1" lang="ja-JP" altLang="en-US" dirty="0">
                <a:latin typeface="ＭＳ Ｐゴシック" panose="020B0600070205080204" pitchFamily="50" charset="-128"/>
                <a:ea typeface="ＭＳ Ｐゴシック" panose="020B0600070205080204" pitchFamily="50" charset="-128"/>
              </a:rPr>
              <a:t>仮説導出２</a:t>
            </a:r>
          </a:p>
        </p:txBody>
      </p:sp>
      <p:sp>
        <p:nvSpPr>
          <p:cNvPr id="3" name="スライド番号プレースホルダー 2">
            <a:extLst>
              <a:ext uri="{FF2B5EF4-FFF2-40B4-BE49-F238E27FC236}">
                <a16:creationId xmlns:a16="http://schemas.microsoft.com/office/drawing/2014/main" xmlns="" id="{E21887FF-A66B-4983-BA9D-B140D2E663F4}"/>
              </a:ext>
            </a:extLst>
          </p:cNvPr>
          <p:cNvSpPr>
            <a:spLocks noGrp="1"/>
          </p:cNvSpPr>
          <p:nvPr>
            <p:ph type="sldNum" sz="quarter" idx="12"/>
          </p:nvPr>
        </p:nvSpPr>
        <p:spPr/>
        <p:txBody>
          <a:bodyPr/>
          <a:lstStyle/>
          <a:p>
            <a:fld id="{6C1ED120-A1DD-4AF3-8159-70386E6CBFC0}" type="slidenum">
              <a:rPr kumimoji="1" lang="ja-JP" altLang="en-US" smtClean="0"/>
              <a:t>29</a:t>
            </a:fld>
            <a:endParaRPr kumimoji="1" lang="ja-JP" altLang="en-US"/>
          </a:p>
        </p:txBody>
      </p:sp>
      <p:cxnSp>
        <p:nvCxnSpPr>
          <p:cNvPr id="4" name="直線コネクタ 3">
            <a:extLst>
              <a:ext uri="{FF2B5EF4-FFF2-40B4-BE49-F238E27FC236}">
                <a16:creationId xmlns:a16="http://schemas.microsoft.com/office/drawing/2014/main" xmlns="" id="{3A906BA9-6E24-4B29-9502-A6DC10A5DC2B}"/>
              </a:ext>
            </a:extLst>
          </p:cNvPr>
          <p:cNvCxnSpPr>
            <a:cxnSpLocks/>
          </p:cNvCxnSpPr>
          <p:nvPr/>
        </p:nvCxnSpPr>
        <p:spPr>
          <a:xfrm>
            <a:off x="614597" y="616757"/>
            <a:ext cx="0" cy="839449"/>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grpSp>
        <p:nvGrpSpPr>
          <p:cNvPr id="15" name="グループ化 14">
            <a:extLst>
              <a:ext uri="{FF2B5EF4-FFF2-40B4-BE49-F238E27FC236}">
                <a16:creationId xmlns:a16="http://schemas.microsoft.com/office/drawing/2014/main" xmlns="" id="{04115969-6DB1-47EF-B038-70416938FA1F}"/>
              </a:ext>
            </a:extLst>
          </p:cNvPr>
          <p:cNvGrpSpPr/>
          <p:nvPr/>
        </p:nvGrpSpPr>
        <p:grpSpPr>
          <a:xfrm>
            <a:off x="1227482" y="1690688"/>
            <a:ext cx="9737035" cy="1793058"/>
            <a:chOff x="838200" y="2103081"/>
            <a:chExt cx="9737035" cy="1793058"/>
          </a:xfrm>
        </p:grpSpPr>
        <p:sp>
          <p:nvSpPr>
            <p:cNvPr id="14" name="四角形: 角を丸くする 13">
              <a:extLst>
                <a:ext uri="{FF2B5EF4-FFF2-40B4-BE49-F238E27FC236}">
                  <a16:creationId xmlns:a16="http://schemas.microsoft.com/office/drawing/2014/main" xmlns="" id="{14003726-8369-4742-AB0D-C882903FF368}"/>
                </a:ext>
              </a:extLst>
            </p:cNvPr>
            <p:cNvSpPr/>
            <p:nvPr/>
          </p:nvSpPr>
          <p:spPr>
            <a:xfrm>
              <a:off x="838200" y="2103081"/>
              <a:ext cx="9737035" cy="1793058"/>
            </a:xfrm>
            <a:prstGeom prst="roundRect">
              <a:avLst>
                <a:gd name="adj" fmla="val 10902"/>
              </a:avLst>
            </a:prstGeom>
            <a:solidFill>
              <a:schemeClr val="bg1">
                <a:lumMod val="9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a:extLst>
                <a:ext uri="{FF2B5EF4-FFF2-40B4-BE49-F238E27FC236}">
                  <a16:creationId xmlns:a16="http://schemas.microsoft.com/office/drawing/2014/main" xmlns="" id="{D327E69B-0C6C-45EB-BBDB-7B7A0A42EF63}"/>
                </a:ext>
              </a:extLst>
            </p:cNvPr>
            <p:cNvSpPr txBox="1"/>
            <p:nvPr/>
          </p:nvSpPr>
          <p:spPr>
            <a:xfrm>
              <a:off x="838200" y="2103081"/>
              <a:ext cx="2552369" cy="400110"/>
            </a:xfrm>
            <a:prstGeom prst="rect">
              <a:avLst/>
            </a:prstGeom>
            <a:noFill/>
          </p:spPr>
          <p:txBody>
            <a:bodyPr wrap="square" rtlCol="0">
              <a:spAutoFit/>
            </a:bodyPr>
            <a:lstStyle/>
            <a:p>
              <a:r>
                <a:rPr kumimoji="1" lang="ja-JP" altLang="en-US" sz="2000" dirty="0">
                  <a:latin typeface="ＭＳ Ｐゴシック" panose="020B0600070205080204" pitchFamily="50" charset="-128"/>
                  <a:ea typeface="ＭＳ Ｐゴシック" panose="020B0600070205080204" pitchFamily="50" charset="-128"/>
                </a:rPr>
                <a:t>クチコミ全体のなかで</a:t>
              </a:r>
            </a:p>
          </p:txBody>
        </p:sp>
        <p:grpSp>
          <p:nvGrpSpPr>
            <p:cNvPr id="12" name="グループ化 11">
              <a:extLst>
                <a:ext uri="{FF2B5EF4-FFF2-40B4-BE49-F238E27FC236}">
                  <a16:creationId xmlns:a16="http://schemas.microsoft.com/office/drawing/2014/main" xmlns="" id="{E8510E23-9E30-474D-B918-76BA68393127}"/>
                </a:ext>
              </a:extLst>
            </p:cNvPr>
            <p:cNvGrpSpPr/>
            <p:nvPr/>
          </p:nvGrpSpPr>
          <p:grpSpPr>
            <a:xfrm>
              <a:off x="1996439" y="2516768"/>
              <a:ext cx="6614161" cy="965683"/>
              <a:chOff x="837537" y="2667144"/>
              <a:chExt cx="6614161" cy="965683"/>
            </a:xfrm>
          </p:grpSpPr>
          <p:sp>
            <p:nvSpPr>
              <p:cNvPr id="6" name="テキスト ボックス 5">
                <a:extLst>
                  <a:ext uri="{FF2B5EF4-FFF2-40B4-BE49-F238E27FC236}">
                    <a16:creationId xmlns:a16="http://schemas.microsoft.com/office/drawing/2014/main" xmlns="" id="{B15E1AA1-8237-4209-B462-D6001B7160A9}"/>
                  </a:ext>
                </a:extLst>
              </p:cNvPr>
              <p:cNvSpPr txBox="1"/>
              <p:nvPr/>
            </p:nvSpPr>
            <p:spPr>
              <a:xfrm>
                <a:off x="838200" y="2667144"/>
                <a:ext cx="3729161" cy="400110"/>
              </a:xfrm>
              <a:prstGeom prst="rect">
                <a:avLst/>
              </a:prstGeom>
              <a:noFill/>
            </p:spPr>
            <p:txBody>
              <a:bodyPr wrap="square" rtlCol="0">
                <a:spAutoFit/>
              </a:bodyPr>
              <a:lstStyle/>
              <a:p>
                <a:r>
                  <a:rPr kumimoji="1" lang="ja-JP" altLang="en-US" sz="2000" dirty="0">
                    <a:latin typeface="ＭＳ Ｐゴシック" panose="020B0600070205080204" pitchFamily="50" charset="-128"/>
                    <a:ea typeface="ＭＳ Ｐゴシック" panose="020B0600070205080204" pitchFamily="50" charset="-128"/>
                  </a:rPr>
                  <a:t>肯定的な感情価の比率が大きい</a:t>
                </a:r>
              </a:p>
            </p:txBody>
          </p:sp>
          <p:sp>
            <p:nvSpPr>
              <p:cNvPr id="7" name="テキスト ボックス 6">
                <a:extLst>
                  <a:ext uri="{FF2B5EF4-FFF2-40B4-BE49-F238E27FC236}">
                    <a16:creationId xmlns:a16="http://schemas.microsoft.com/office/drawing/2014/main" xmlns="" id="{330B38A0-A2C3-4883-A429-B18E0B808F1A}"/>
                  </a:ext>
                </a:extLst>
              </p:cNvPr>
              <p:cNvSpPr txBox="1"/>
              <p:nvPr/>
            </p:nvSpPr>
            <p:spPr>
              <a:xfrm>
                <a:off x="837537" y="3231207"/>
                <a:ext cx="3729161" cy="400110"/>
              </a:xfrm>
              <a:prstGeom prst="rect">
                <a:avLst/>
              </a:prstGeom>
              <a:noFill/>
            </p:spPr>
            <p:txBody>
              <a:bodyPr wrap="square" rtlCol="0">
                <a:spAutoFit/>
              </a:bodyPr>
              <a:lstStyle/>
              <a:p>
                <a:r>
                  <a:rPr kumimoji="1" lang="ja-JP" altLang="en-US" sz="2000" dirty="0">
                    <a:latin typeface="ＭＳ Ｐゴシック" panose="020B0600070205080204" pitchFamily="50" charset="-128"/>
                    <a:ea typeface="ＭＳ Ｐゴシック" panose="020B0600070205080204" pitchFamily="50" charset="-128"/>
                  </a:rPr>
                  <a:t>否定的な感情価の比率が大きい</a:t>
                </a:r>
              </a:p>
            </p:txBody>
          </p:sp>
          <p:sp>
            <p:nvSpPr>
              <p:cNvPr id="8" name="二等辺三角形 7">
                <a:extLst>
                  <a:ext uri="{FF2B5EF4-FFF2-40B4-BE49-F238E27FC236}">
                    <a16:creationId xmlns:a16="http://schemas.microsoft.com/office/drawing/2014/main" xmlns="" id="{389B372E-B653-4C3F-8CF9-443B05219461}"/>
                  </a:ext>
                </a:extLst>
              </p:cNvPr>
              <p:cNvSpPr/>
              <p:nvPr/>
            </p:nvSpPr>
            <p:spPr>
              <a:xfrm rot="5400000">
                <a:off x="4700876" y="2796910"/>
                <a:ext cx="357809" cy="182880"/>
              </a:xfrm>
              <a:prstGeom prst="triangl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二等辺三角形 8">
                <a:extLst>
                  <a:ext uri="{FF2B5EF4-FFF2-40B4-BE49-F238E27FC236}">
                    <a16:creationId xmlns:a16="http://schemas.microsoft.com/office/drawing/2014/main" xmlns="" id="{15E0DAA5-D65A-4661-B9B6-CB40F41EDCCC}"/>
                  </a:ext>
                </a:extLst>
              </p:cNvPr>
              <p:cNvSpPr/>
              <p:nvPr/>
            </p:nvSpPr>
            <p:spPr>
              <a:xfrm rot="5400000">
                <a:off x="4700545" y="3362483"/>
                <a:ext cx="357809" cy="182880"/>
              </a:xfrm>
              <a:prstGeom prst="triangl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9">
                <a:extLst>
                  <a:ext uri="{FF2B5EF4-FFF2-40B4-BE49-F238E27FC236}">
                    <a16:creationId xmlns:a16="http://schemas.microsoft.com/office/drawing/2014/main" xmlns="" id="{AA620AF7-2F87-49BE-86EE-3EC246858D8B}"/>
                  </a:ext>
                </a:extLst>
              </p:cNvPr>
              <p:cNvSpPr txBox="1"/>
              <p:nvPr/>
            </p:nvSpPr>
            <p:spPr>
              <a:xfrm>
                <a:off x="5192202" y="2667144"/>
                <a:ext cx="2259496" cy="400110"/>
              </a:xfrm>
              <a:prstGeom prst="rect">
                <a:avLst/>
              </a:prstGeom>
              <a:noFill/>
            </p:spPr>
            <p:txBody>
              <a:bodyPr wrap="square" rtlCol="0">
                <a:spAutoFit/>
              </a:bodyPr>
              <a:lstStyle/>
              <a:p>
                <a:r>
                  <a:rPr kumimoji="1" lang="ja-JP" altLang="en-US" sz="2000" dirty="0">
                    <a:latin typeface="ＭＳ Ｐゴシック" panose="020B0600070205080204" pitchFamily="50" charset="-128"/>
                    <a:ea typeface="ＭＳ Ｐゴシック" panose="020B0600070205080204" pitchFamily="50" charset="-128"/>
                  </a:rPr>
                  <a:t>購買意欲が</a:t>
                </a:r>
                <a:r>
                  <a:rPr kumimoji="1" lang="ja-JP" altLang="en-US" sz="2000" dirty="0">
                    <a:solidFill>
                      <a:srgbClr val="FF0000"/>
                    </a:solidFill>
                    <a:latin typeface="ＭＳ Ｐゴシック" panose="020B0600070205080204" pitchFamily="50" charset="-128"/>
                    <a:ea typeface="ＭＳ Ｐゴシック" panose="020B0600070205080204" pitchFamily="50" charset="-128"/>
                  </a:rPr>
                  <a:t>上がる</a:t>
                </a:r>
              </a:p>
            </p:txBody>
          </p:sp>
          <p:sp>
            <p:nvSpPr>
              <p:cNvPr id="11" name="テキスト ボックス 10">
                <a:extLst>
                  <a:ext uri="{FF2B5EF4-FFF2-40B4-BE49-F238E27FC236}">
                    <a16:creationId xmlns:a16="http://schemas.microsoft.com/office/drawing/2014/main" xmlns="" id="{56D84533-BBDE-4C97-B0BE-DC352502FC06}"/>
                  </a:ext>
                </a:extLst>
              </p:cNvPr>
              <p:cNvSpPr txBox="1"/>
              <p:nvPr/>
            </p:nvSpPr>
            <p:spPr>
              <a:xfrm>
                <a:off x="5192202" y="3231207"/>
                <a:ext cx="2259496" cy="400110"/>
              </a:xfrm>
              <a:prstGeom prst="rect">
                <a:avLst/>
              </a:prstGeom>
              <a:noFill/>
            </p:spPr>
            <p:txBody>
              <a:bodyPr wrap="square" rtlCol="0">
                <a:spAutoFit/>
              </a:bodyPr>
              <a:lstStyle/>
              <a:p>
                <a:r>
                  <a:rPr kumimoji="1" lang="ja-JP" altLang="en-US" sz="2000" dirty="0">
                    <a:latin typeface="ＭＳ Ｐゴシック" panose="020B0600070205080204" pitchFamily="50" charset="-128"/>
                    <a:ea typeface="ＭＳ Ｐゴシック" panose="020B0600070205080204" pitchFamily="50" charset="-128"/>
                  </a:rPr>
                  <a:t>購買意欲が</a:t>
                </a:r>
                <a:r>
                  <a:rPr kumimoji="1" lang="ja-JP" altLang="en-US" sz="2000" dirty="0">
                    <a:solidFill>
                      <a:srgbClr val="0070C0"/>
                    </a:solidFill>
                    <a:latin typeface="ＭＳ Ｐゴシック" panose="020B0600070205080204" pitchFamily="50" charset="-128"/>
                    <a:ea typeface="ＭＳ Ｐゴシック" panose="020B0600070205080204" pitchFamily="50" charset="-128"/>
                  </a:rPr>
                  <a:t>下がる</a:t>
                </a:r>
              </a:p>
            </p:txBody>
          </p:sp>
        </p:grpSp>
        <p:sp>
          <p:nvSpPr>
            <p:cNvPr id="13" name="テキスト ボックス 12">
              <a:extLst>
                <a:ext uri="{FF2B5EF4-FFF2-40B4-BE49-F238E27FC236}">
                  <a16:creationId xmlns:a16="http://schemas.microsoft.com/office/drawing/2014/main" xmlns="" id="{E6C0CF3C-9270-4D94-83B5-4E830AE90884}"/>
                </a:ext>
              </a:extLst>
            </p:cNvPr>
            <p:cNvSpPr txBox="1"/>
            <p:nvPr/>
          </p:nvSpPr>
          <p:spPr>
            <a:xfrm>
              <a:off x="7522928" y="3474279"/>
              <a:ext cx="2981739" cy="369332"/>
            </a:xfrm>
            <a:prstGeom prst="rect">
              <a:avLst/>
            </a:prstGeom>
            <a:noFill/>
          </p:spPr>
          <p:txBody>
            <a:bodyPr wrap="square" rtlCol="0">
              <a:spAutoFit/>
            </a:bodyPr>
            <a:lstStyle/>
            <a:p>
              <a:r>
                <a:rPr lang="ja-JP" altLang="en-US" dirty="0">
                  <a:solidFill>
                    <a:schemeClr val="bg1">
                      <a:lumMod val="50000"/>
                    </a:schemeClr>
                  </a:solidFill>
                  <a:latin typeface="ＭＳ Ｐゴシック" panose="020B0600070205080204" pitchFamily="50" charset="-128"/>
                  <a:ea typeface="ＭＳ Ｐゴシック" panose="020B0600070205080204" pitchFamily="50" charset="-128"/>
                </a:rPr>
                <a:t>            （</a:t>
              </a:r>
              <a:r>
                <a:rPr lang="en-US" altLang="ja-JP" dirty="0">
                  <a:solidFill>
                    <a:schemeClr val="bg1">
                      <a:lumMod val="50000"/>
                    </a:schemeClr>
                  </a:solidFill>
                  <a:latin typeface="ＭＳ Ｐゴシック" panose="020B0600070205080204" pitchFamily="50" charset="-128"/>
                  <a:ea typeface="ＭＳ Ｐゴシック" panose="020B0600070205080204" pitchFamily="50" charset="-128"/>
                </a:rPr>
                <a:t>Li &amp; Shimizu.2018</a:t>
              </a:r>
              <a:r>
                <a:rPr lang="ja-JP" altLang="en-US" dirty="0">
                  <a:solidFill>
                    <a:schemeClr val="bg1">
                      <a:lumMod val="50000"/>
                    </a:schemeClr>
                  </a:solidFill>
                  <a:latin typeface="ＭＳ Ｐゴシック" panose="020B0600070205080204" pitchFamily="50" charset="-128"/>
                  <a:ea typeface="ＭＳ Ｐゴシック" panose="020B0600070205080204" pitchFamily="50" charset="-128"/>
                </a:rPr>
                <a:t>）</a:t>
              </a:r>
              <a:endParaRPr kumimoji="1" lang="ja-JP" altLang="en-US" dirty="0">
                <a:solidFill>
                  <a:schemeClr val="bg1">
                    <a:lumMod val="50000"/>
                  </a:schemeClr>
                </a:solidFill>
                <a:latin typeface="ＭＳ Ｐゴシック" panose="020B0600070205080204" pitchFamily="50" charset="-128"/>
                <a:ea typeface="ＭＳ Ｐゴシック" panose="020B0600070205080204" pitchFamily="50" charset="-128"/>
              </a:endParaRPr>
            </a:p>
          </p:txBody>
        </p:sp>
      </p:grpSp>
      <p:sp>
        <p:nvSpPr>
          <p:cNvPr id="16" name="テキスト ボックス 15">
            <a:extLst>
              <a:ext uri="{FF2B5EF4-FFF2-40B4-BE49-F238E27FC236}">
                <a16:creationId xmlns:a16="http://schemas.microsoft.com/office/drawing/2014/main" xmlns="" id="{1362891F-0DC7-4BC4-BAC8-5E9239B8AD2E}"/>
              </a:ext>
            </a:extLst>
          </p:cNvPr>
          <p:cNvSpPr txBox="1"/>
          <p:nvPr/>
        </p:nvSpPr>
        <p:spPr>
          <a:xfrm>
            <a:off x="1681699" y="3673040"/>
            <a:ext cx="6396825" cy="400110"/>
          </a:xfrm>
          <a:prstGeom prst="rect">
            <a:avLst/>
          </a:prstGeom>
          <a:noFill/>
        </p:spPr>
        <p:txBody>
          <a:bodyPr wrap="square" rtlCol="0">
            <a:spAutoFit/>
          </a:bodyPr>
          <a:lstStyle/>
          <a:p>
            <a:r>
              <a:rPr kumimoji="1" lang="ja-JP" altLang="en-US" sz="2000" dirty="0">
                <a:latin typeface="ＭＳ Ｐゴシック" panose="020B0600070205080204" pitchFamily="50" charset="-128"/>
                <a:ea typeface="ＭＳ Ｐゴシック" panose="020B0600070205080204" pitchFamily="50" charset="-128"/>
              </a:rPr>
              <a:t>サービス業において感情価の比率の影響はどうなるのか</a:t>
            </a:r>
          </a:p>
        </p:txBody>
      </p:sp>
      <p:sp>
        <p:nvSpPr>
          <p:cNvPr id="17" name="二等辺三角形 16">
            <a:extLst>
              <a:ext uri="{FF2B5EF4-FFF2-40B4-BE49-F238E27FC236}">
                <a16:creationId xmlns:a16="http://schemas.microsoft.com/office/drawing/2014/main" xmlns="" id="{703C8081-10C0-497D-84B4-758919D719CB}"/>
              </a:ext>
            </a:extLst>
          </p:cNvPr>
          <p:cNvSpPr/>
          <p:nvPr/>
        </p:nvSpPr>
        <p:spPr>
          <a:xfrm rot="5400000">
            <a:off x="1103573" y="3716177"/>
            <a:ext cx="563370" cy="324831"/>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テキスト ボックス 17">
            <a:extLst>
              <a:ext uri="{FF2B5EF4-FFF2-40B4-BE49-F238E27FC236}">
                <a16:creationId xmlns:a16="http://schemas.microsoft.com/office/drawing/2014/main" xmlns="" id="{7AE6F506-6BBD-4E5C-872D-7A6104D8238E}"/>
              </a:ext>
            </a:extLst>
          </p:cNvPr>
          <p:cNvSpPr txBox="1"/>
          <p:nvPr/>
        </p:nvSpPr>
        <p:spPr>
          <a:xfrm>
            <a:off x="838200" y="4457550"/>
            <a:ext cx="3108957" cy="400110"/>
          </a:xfrm>
          <a:prstGeom prst="rect">
            <a:avLst/>
          </a:prstGeom>
          <a:noFill/>
        </p:spPr>
        <p:txBody>
          <a:bodyPr wrap="square" rtlCol="0">
            <a:spAutoFit/>
          </a:bodyPr>
          <a:lstStyle/>
          <a:p>
            <a:r>
              <a:rPr kumimoji="1" lang="ja-JP" altLang="en-US" sz="2000" dirty="0">
                <a:latin typeface="ＭＳ Ｐゴシック" panose="020B0600070205080204" pitchFamily="50" charset="-128"/>
                <a:ea typeface="ＭＳ Ｐゴシック" panose="020B0600070205080204" pitchFamily="50" charset="-128"/>
              </a:rPr>
              <a:t>よって次の仮説を設定する</a:t>
            </a:r>
          </a:p>
        </p:txBody>
      </p:sp>
      <p:grpSp>
        <p:nvGrpSpPr>
          <p:cNvPr id="26" name="グループ化 25">
            <a:extLst>
              <a:ext uri="{FF2B5EF4-FFF2-40B4-BE49-F238E27FC236}">
                <a16:creationId xmlns:a16="http://schemas.microsoft.com/office/drawing/2014/main" xmlns="" id="{314BD14A-11D8-4BC9-94AB-E2C21551C024}"/>
              </a:ext>
            </a:extLst>
          </p:cNvPr>
          <p:cNvGrpSpPr/>
          <p:nvPr/>
        </p:nvGrpSpPr>
        <p:grpSpPr>
          <a:xfrm>
            <a:off x="1341651" y="4993979"/>
            <a:ext cx="9508691" cy="1017389"/>
            <a:chOff x="1341651" y="4993979"/>
            <a:chExt cx="9508691" cy="1017389"/>
          </a:xfrm>
        </p:grpSpPr>
        <p:sp>
          <p:nvSpPr>
            <p:cNvPr id="19" name="テキスト ボックス 18">
              <a:extLst>
                <a:ext uri="{FF2B5EF4-FFF2-40B4-BE49-F238E27FC236}">
                  <a16:creationId xmlns:a16="http://schemas.microsoft.com/office/drawing/2014/main" xmlns="" id="{203E9CFC-E6F3-4B7D-A523-C4F4C9412463}"/>
                </a:ext>
              </a:extLst>
            </p:cNvPr>
            <p:cNvSpPr txBox="1"/>
            <p:nvPr/>
          </p:nvSpPr>
          <p:spPr>
            <a:xfrm>
              <a:off x="1483413" y="5049108"/>
              <a:ext cx="9225171" cy="400110"/>
            </a:xfrm>
            <a:prstGeom prst="rect">
              <a:avLst/>
            </a:prstGeom>
            <a:noFill/>
          </p:spPr>
          <p:txBody>
            <a:bodyPr wrap="square" rtlCol="0">
              <a:spAutoFit/>
            </a:bodyPr>
            <a:lstStyle/>
            <a:p>
              <a:pPr algn="ctr"/>
              <a:r>
                <a:rPr kumimoji="1" lang="ja-JP" altLang="en-US" sz="2000" dirty="0">
                  <a:latin typeface="ＭＳ Ｐゴシック" panose="020B0600070205080204" pitchFamily="50" charset="-128"/>
                  <a:ea typeface="ＭＳ Ｐゴシック" panose="020B0600070205080204" pitchFamily="50" charset="-128"/>
                </a:rPr>
                <a:t>仮説２</a:t>
              </a:r>
              <a:r>
                <a:rPr kumimoji="1" lang="en-US" altLang="ja-JP" sz="2000" dirty="0">
                  <a:latin typeface="ＭＳ Ｐゴシック" panose="020B0600070205080204" pitchFamily="50" charset="-128"/>
                  <a:ea typeface="ＭＳ Ｐゴシック" panose="020B0600070205080204" pitchFamily="50" charset="-128"/>
                </a:rPr>
                <a:t>a</a:t>
              </a:r>
              <a:r>
                <a:rPr kumimoji="1" lang="ja-JP" altLang="en-US" sz="2000" dirty="0">
                  <a:latin typeface="ＭＳ Ｐゴシック" panose="020B0600070205080204" pitchFamily="50" charset="-128"/>
                  <a:ea typeface="ＭＳ Ｐゴシック" panose="020B0600070205080204" pitchFamily="50" charset="-128"/>
                </a:rPr>
                <a:t>：サービス業において否定的な感情価の比率が大きいほど購買意欲が下がる</a:t>
              </a:r>
            </a:p>
          </p:txBody>
        </p:sp>
        <p:sp>
          <p:nvSpPr>
            <p:cNvPr id="21" name="テキスト ボックス 20">
              <a:extLst>
                <a:ext uri="{FF2B5EF4-FFF2-40B4-BE49-F238E27FC236}">
                  <a16:creationId xmlns:a16="http://schemas.microsoft.com/office/drawing/2014/main" xmlns="" id="{227402DA-9819-425C-8DF8-351EF06111C4}"/>
                </a:ext>
              </a:extLst>
            </p:cNvPr>
            <p:cNvSpPr txBox="1"/>
            <p:nvPr/>
          </p:nvSpPr>
          <p:spPr>
            <a:xfrm>
              <a:off x="1483412" y="5502674"/>
              <a:ext cx="9225171" cy="400110"/>
            </a:xfrm>
            <a:prstGeom prst="rect">
              <a:avLst/>
            </a:prstGeom>
            <a:noFill/>
          </p:spPr>
          <p:txBody>
            <a:bodyPr wrap="square" rtlCol="0">
              <a:spAutoFit/>
            </a:bodyPr>
            <a:lstStyle/>
            <a:p>
              <a:pPr algn="ctr"/>
              <a:r>
                <a:rPr kumimoji="1" lang="ja-JP" altLang="en-US" sz="2000" dirty="0">
                  <a:latin typeface="ＭＳ Ｐゴシック" panose="020B0600070205080204" pitchFamily="50" charset="-128"/>
                  <a:ea typeface="ＭＳ Ｐゴシック" panose="020B0600070205080204" pitchFamily="50" charset="-128"/>
                </a:rPr>
                <a:t>仮説２</a:t>
              </a:r>
              <a:r>
                <a:rPr lang="en-US" altLang="ja-JP" sz="2000" dirty="0">
                  <a:latin typeface="ＭＳ Ｐゴシック" panose="020B0600070205080204" pitchFamily="50" charset="-128"/>
                  <a:ea typeface="ＭＳ Ｐゴシック" panose="020B0600070205080204" pitchFamily="50" charset="-128"/>
                </a:rPr>
                <a:t>b</a:t>
              </a:r>
              <a:r>
                <a:rPr kumimoji="1" lang="ja-JP" altLang="en-US" sz="2000" dirty="0">
                  <a:latin typeface="ＭＳ Ｐゴシック" panose="020B0600070205080204" pitchFamily="50" charset="-128"/>
                  <a:ea typeface="ＭＳ Ｐゴシック" panose="020B0600070205080204" pitchFamily="50" charset="-128"/>
                </a:rPr>
                <a:t>：サービス業において肯定的な感情価の比率が大きいほど購買意欲が上がる</a:t>
              </a:r>
            </a:p>
          </p:txBody>
        </p:sp>
        <p:sp>
          <p:nvSpPr>
            <p:cNvPr id="25" name="大かっこ 24">
              <a:extLst>
                <a:ext uri="{FF2B5EF4-FFF2-40B4-BE49-F238E27FC236}">
                  <a16:creationId xmlns:a16="http://schemas.microsoft.com/office/drawing/2014/main" xmlns="" id="{6CEDEBDB-651F-4CED-8246-190FC0C5F90D}"/>
                </a:ext>
              </a:extLst>
            </p:cNvPr>
            <p:cNvSpPr/>
            <p:nvPr/>
          </p:nvSpPr>
          <p:spPr>
            <a:xfrm>
              <a:off x="1341651" y="4993979"/>
              <a:ext cx="9508691" cy="1017389"/>
            </a:xfrm>
            <a:prstGeom prst="bracketPair">
              <a:avLst/>
            </a:prstGeom>
            <a:ln w="12700">
              <a:solidFill>
                <a:srgbClr val="00B0F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grpSp>
    </p:spTree>
    <p:extLst>
      <p:ext uri="{BB962C8B-B14F-4D97-AF65-F5344CB8AC3E}">
        <p14:creationId xmlns:p14="http://schemas.microsoft.com/office/powerpoint/2010/main" val="11371433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left)">
                                      <p:cBhvr>
                                        <p:cTn id="7" dur="500"/>
                                        <p:tgtEl>
                                          <p:spTgt spid="17"/>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6">
                                            <p:txEl>
                                              <p:pRg st="0" end="0"/>
                                            </p:txEl>
                                          </p:spTgt>
                                        </p:tgtEl>
                                        <p:attrNameLst>
                                          <p:attrName>style.visibility</p:attrName>
                                        </p:attrNameLst>
                                      </p:cBhvr>
                                      <p:to>
                                        <p:strVal val="visible"/>
                                      </p:to>
                                    </p:set>
                                    <p:animEffect transition="in" filter="fade">
                                      <p:cBhvr>
                                        <p:cTn id="11" dur="500"/>
                                        <p:tgtEl>
                                          <p:spTgt spid="16">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fade">
                                      <p:cBhvr>
                                        <p:cTn id="16" dur="500"/>
                                        <p:tgtEl>
                                          <p:spTgt spid="18"/>
                                        </p:tgtEl>
                                      </p:cBhvr>
                                    </p:animEffect>
                                  </p:childTnLst>
                                </p:cTn>
                              </p:par>
                            </p:childTnLst>
                          </p:cTn>
                        </p:par>
                        <p:par>
                          <p:cTn id="17" fill="hold">
                            <p:stCondLst>
                              <p:cond delay="500"/>
                            </p:stCondLst>
                            <p:childTnLst>
                              <p:par>
                                <p:cTn id="18" presetID="10" presetClass="entr" presetSubtype="0" fill="hold" nodeType="afterEffect">
                                  <p:stCondLst>
                                    <p:cond delay="0"/>
                                  </p:stCondLst>
                                  <p:childTnLst>
                                    <p:set>
                                      <p:cBhvr>
                                        <p:cTn id="19" dur="1" fill="hold">
                                          <p:stCondLst>
                                            <p:cond delay="0"/>
                                          </p:stCondLst>
                                        </p:cTn>
                                        <p:tgtEl>
                                          <p:spTgt spid="26"/>
                                        </p:tgtEl>
                                        <p:attrNameLst>
                                          <p:attrName>style.visibility</p:attrName>
                                        </p:attrNameLst>
                                      </p:cBhvr>
                                      <p:to>
                                        <p:strVal val="visible"/>
                                      </p:to>
                                    </p:set>
                                    <p:animEffect transition="in" filter="fade">
                                      <p:cBhvr>
                                        <p:cTn id="20"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四角形: 角を丸くする 7">
            <a:extLst>
              <a:ext uri="{FF2B5EF4-FFF2-40B4-BE49-F238E27FC236}">
                <a16:creationId xmlns:a16="http://schemas.microsoft.com/office/drawing/2014/main" xmlns="" id="{525A1C94-D1CD-4F17-B2AE-87DC42B1C1E9}"/>
              </a:ext>
            </a:extLst>
          </p:cNvPr>
          <p:cNvSpPr/>
          <p:nvPr/>
        </p:nvSpPr>
        <p:spPr>
          <a:xfrm>
            <a:off x="838199" y="5012907"/>
            <a:ext cx="10515600" cy="1189039"/>
          </a:xfrm>
          <a:prstGeom prst="roundRect">
            <a:avLst/>
          </a:prstGeom>
          <a:solidFill>
            <a:schemeClr val="bg1">
              <a:alpha val="30000"/>
            </a:schemeClr>
          </a:solidFill>
          <a:ln w="15875">
            <a:solidFill>
              <a:schemeClr val="bg1">
                <a:lumMod val="50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10" name="グラフィックス 9" descr="チャット">
            <a:extLst>
              <a:ext uri="{FF2B5EF4-FFF2-40B4-BE49-F238E27FC236}">
                <a16:creationId xmlns:a16="http://schemas.microsoft.com/office/drawing/2014/main" xmlns="" id="{362AB962-47C5-4512-A337-5F5CB97A278D}"/>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xmlns="" r:embed="rId3"/>
              </a:ext>
            </a:extLst>
          </a:blip>
          <a:stretch>
            <a:fillRect/>
          </a:stretch>
        </p:blipFill>
        <p:spPr>
          <a:xfrm>
            <a:off x="4518789" y="1851789"/>
            <a:ext cx="3154420" cy="3154420"/>
          </a:xfrm>
          <a:prstGeom prst="rect">
            <a:avLst/>
          </a:prstGeom>
        </p:spPr>
      </p:pic>
      <p:sp>
        <p:nvSpPr>
          <p:cNvPr id="2" name="タイトル 1">
            <a:extLst>
              <a:ext uri="{FF2B5EF4-FFF2-40B4-BE49-F238E27FC236}">
                <a16:creationId xmlns:a16="http://schemas.microsoft.com/office/drawing/2014/main" xmlns="" id="{1FEAEB8D-809D-4D7A-9A5D-788D99C1CFE5}"/>
              </a:ext>
            </a:extLst>
          </p:cNvPr>
          <p:cNvSpPr>
            <a:spLocks noGrp="1"/>
          </p:cNvSpPr>
          <p:nvPr>
            <p:ph type="title"/>
          </p:nvPr>
        </p:nvSpPr>
        <p:spPr/>
        <p:txBody>
          <a:bodyPr/>
          <a:lstStyle/>
          <a:p>
            <a:r>
              <a:rPr kumimoji="1" lang="ja-JP" altLang="en-US" dirty="0">
                <a:latin typeface="ＭＳ Ｐゴシック" panose="020B0600070205080204" pitchFamily="50" charset="-128"/>
                <a:ea typeface="ＭＳ Ｐゴシック" panose="020B0600070205080204" pitchFamily="50" charset="-128"/>
              </a:rPr>
              <a:t>はじめに</a:t>
            </a:r>
          </a:p>
        </p:txBody>
      </p:sp>
      <p:sp>
        <p:nvSpPr>
          <p:cNvPr id="3" name="スライド番号プレースホルダー 2">
            <a:extLst>
              <a:ext uri="{FF2B5EF4-FFF2-40B4-BE49-F238E27FC236}">
                <a16:creationId xmlns:a16="http://schemas.microsoft.com/office/drawing/2014/main" xmlns="" id="{69173C4D-44F2-4233-B14F-7BFA10ADFD02}"/>
              </a:ext>
            </a:extLst>
          </p:cNvPr>
          <p:cNvSpPr>
            <a:spLocks noGrp="1"/>
          </p:cNvSpPr>
          <p:nvPr>
            <p:ph type="sldNum" sz="quarter" idx="12"/>
          </p:nvPr>
        </p:nvSpPr>
        <p:spPr/>
        <p:txBody>
          <a:bodyPr/>
          <a:lstStyle/>
          <a:p>
            <a:fld id="{5620E6CF-7497-4561-96CF-47B14CA33FFA}" type="slidenum">
              <a:rPr kumimoji="1" lang="ja-JP" altLang="en-US" smtClean="0"/>
              <a:t>3</a:t>
            </a:fld>
            <a:endParaRPr kumimoji="1" lang="ja-JP" altLang="en-US"/>
          </a:p>
        </p:txBody>
      </p:sp>
      <p:cxnSp>
        <p:nvCxnSpPr>
          <p:cNvPr id="4" name="直線コネクタ 3">
            <a:extLst>
              <a:ext uri="{FF2B5EF4-FFF2-40B4-BE49-F238E27FC236}">
                <a16:creationId xmlns:a16="http://schemas.microsoft.com/office/drawing/2014/main" xmlns="" id="{2212849A-78A4-4A2D-9F5B-C34038FD82C0}"/>
              </a:ext>
            </a:extLst>
          </p:cNvPr>
          <p:cNvCxnSpPr>
            <a:cxnSpLocks/>
          </p:cNvCxnSpPr>
          <p:nvPr/>
        </p:nvCxnSpPr>
        <p:spPr>
          <a:xfrm>
            <a:off x="614597" y="616757"/>
            <a:ext cx="0" cy="839449"/>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sp>
        <p:nvSpPr>
          <p:cNvPr id="5" name="テキスト ボックス 4">
            <a:extLst>
              <a:ext uri="{FF2B5EF4-FFF2-40B4-BE49-F238E27FC236}">
                <a16:creationId xmlns:a16="http://schemas.microsoft.com/office/drawing/2014/main" xmlns="" id="{FFEA225B-A55B-42AD-8345-D7B58B8C0EE6}"/>
              </a:ext>
            </a:extLst>
          </p:cNvPr>
          <p:cNvSpPr txBox="1"/>
          <p:nvPr/>
        </p:nvSpPr>
        <p:spPr>
          <a:xfrm>
            <a:off x="2003729" y="3198167"/>
            <a:ext cx="8184542" cy="461665"/>
          </a:xfrm>
          <a:prstGeom prst="rect">
            <a:avLst/>
          </a:prstGeom>
          <a:noFill/>
        </p:spPr>
        <p:txBody>
          <a:bodyPr wrap="square" rtlCol="0">
            <a:spAutoFit/>
          </a:bodyPr>
          <a:lstStyle/>
          <a:p>
            <a:pPr algn="ctr"/>
            <a:r>
              <a:rPr kumimoji="1" lang="ja-JP" altLang="en-US" sz="2400" dirty="0">
                <a:latin typeface="ＭＳ Ｐゴシック" panose="020B0600070205080204" pitchFamily="50" charset="-128"/>
                <a:ea typeface="ＭＳ Ｐゴシック" panose="020B0600070205080204" pitchFamily="50" charset="-128"/>
              </a:rPr>
              <a:t>商品･サービスを購入する際、クチコミを参考にしていませんか</a:t>
            </a:r>
          </a:p>
        </p:txBody>
      </p:sp>
      <p:pic>
        <p:nvPicPr>
          <p:cNvPr id="17" name="図 16">
            <a:extLst>
              <a:ext uri="{FF2B5EF4-FFF2-40B4-BE49-F238E27FC236}">
                <a16:creationId xmlns:a16="http://schemas.microsoft.com/office/drawing/2014/main" xmlns="" id="{069A31C9-1CF5-40DC-8E2C-92DEBFE63766}"/>
              </a:ext>
            </a:extLst>
          </p:cNvPr>
          <p:cNvPicPr>
            <a:picLocks noChangeAspect="1"/>
          </p:cNvPicPr>
          <p:nvPr/>
        </p:nvPicPr>
        <p:blipFill>
          <a:blip r:embed="rId4"/>
          <a:stretch>
            <a:fillRect/>
          </a:stretch>
        </p:blipFill>
        <p:spPr>
          <a:xfrm>
            <a:off x="1928485" y="5160613"/>
            <a:ext cx="8335028" cy="783774"/>
          </a:xfrm>
          <a:prstGeom prst="rect">
            <a:avLst/>
          </a:prstGeom>
        </p:spPr>
      </p:pic>
    </p:spTree>
    <p:extLst>
      <p:ext uri="{BB962C8B-B14F-4D97-AF65-F5344CB8AC3E}">
        <p14:creationId xmlns:p14="http://schemas.microsoft.com/office/powerpoint/2010/main" val="162438576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395F5F71-C541-4A3F-BA82-D67440E7FF5A}"/>
              </a:ext>
            </a:extLst>
          </p:cNvPr>
          <p:cNvSpPr>
            <a:spLocks noGrp="1"/>
          </p:cNvSpPr>
          <p:nvPr>
            <p:ph type="title"/>
          </p:nvPr>
        </p:nvSpPr>
        <p:spPr/>
        <p:txBody>
          <a:bodyPr/>
          <a:lstStyle/>
          <a:p>
            <a:r>
              <a:rPr kumimoji="1" lang="ja-JP" altLang="en-US" dirty="0">
                <a:latin typeface="ＭＳ Ｐゴシック" panose="020B0600070205080204" pitchFamily="50" charset="-128"/>
                <a:ea typeface="ＭＳ Ｐゴシック" panose="020B0600070205080204" pitchFamily="50" charset="-128"/>
              </a:rPr>
              <a:t>仮説導出３</a:t>
            </a:r>
          </a:p>
        </p:txBody>
      </p:sp>
      <p:cxnSp>
        <p:nvCxnSpPr>
          <p:cNvPr id="3" name="直線コネクタ 2">
            <a:extLst>
              <a:ext uri="{FF2B5EF4-FFF2-40B4-BE49-F238E27FC236}">
                <a16:creationId xmlns:a16="http://schemas.microsoft.com/office/drawing/2014/main" xmlns="" id="{E63C7CC6-93CB-4887-965F-830990FE1AE7}"/>
              </a:ext>
            </a:extLst>
          </p:cNvPr>
          <p:cNvCxnSpPr>
            <a:cxnSpLocks/>
          </p:cNvCxnSpPr>
          <p:nvPr/>
        </p:nvCxnSpPr>
        <p:spPr>
          <a:xfrm>
            <a:off x="614597" y="616757"/>
            <a:ext cx="0" cy="839449"/>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sp>
        <p:nvSpPr>
          <p:cNvPr id="9" name="テキスト ボックス 8">
            <a:extLst>
              <a:ext uri="{FF2B5EF4-FFF2-40B4-BE49-F238E27FC236}">
                <a16:creationId xmlns:a16="http://schemas.microsoft.com/office/drawing/2014/main" xmlns="" id="{373372A6-CA94-47C5-9359-DEEB18AAF2F7}"/>
              </a:ext>
            </a:extLst>
          </p:cNvPr>
          <p:cNvSpPr txBox="1"/>
          <p:nvPr/>
        </p:nvSpPr>
        <p:spPr>
          <a:xfrm>
            <a:off x="1739188" y="3671196"/>
            <a:ext cx="6689195" cy="400110"/>
          </a:xfrm>
          <a:prstGeom prst="rect">
            <a:avLst/>
          </a:prstGeom>
          <a:noFill/>
        </p:spPr>
        <p:txBody>
          <a:bodyPr wrap="square" rtlCol="0">
            <a:spAutoFit/>
          </a:bodyPr>
          <a:lstStyle/>
          <a:p>
            <a:r>
              <a:rPr kumimoji="1" lang="ja-JP" altLang="en-US" sz="2000" dirty="0">
                <a:latin typeface="ＭＳ Ｐゴシック" panose="020B0600070205080204" pitchFamily="50" charset="-128"/>
                <a:ea typeface="ＭＳ Ｐゴシック" panose="020B0600070205080204" pitchFamily="50" charset="-128"/>
              </a:rPr>
              <a:t>サービス業において否定的なクチコミの影響はどうなるのか</a:t>
            </a:r>
          </a:p>
        </p:txBody>
      </p:sp>
      <p:grpSp>
        <p:nvGrpSpPr>
          <p:cNvPr id="4" name="グループ化 3">
            <a:extLst>
              <a:ext uri="{FF2B5EF4-FFF2-40B4-BE49-F238E27FC236}">
                <a16:creationId xmlns:a16="http://schemas.microsoft.com/office/drawing/2014/main" xmlns="" id="{DAE70CE8-8B54-439D-B0A5-298817CF2EE8}"/>
              </a:ext>
            </a:extLst>
          </p:cNvPr>
          <p:cNvGrpSpPr/>
          <p:nvPr/>
        </p:nvGrpSpPr>
        <p:grpSpPr>
          <a:xfrm>
            <a:off x="1250428" y="1693661"/>
            <a:ext cx="9691143" cy="1738312"/>
            <a:chOff x="838196" y="1690688"/>
            <a:chExt cx="9691143" cy="1738312"/>
          </a:xfrm>
        </p:grpSpPr>
        <p:sp>
          <p:nvSpPr>
            <p:cNvPr id="6" name="四角形: 角を丸くする 5">
              <a:extLst>
                <a:ext uri="{FF2B5EF4-FFF2-40B4-BE49-F238E27FC236}">
                  <a16:creationId xmlns:a16="http://schemas.microsoft.com/office/drawing/2014/main" xmlns="" id="{E66BA61D-3C84-4D9B-8C53-26E0DF5909BD}"/>
                </a:ext>
              </a:extLst>
            </p:cNvPr>
            <p:cNvSpPr/>
            <p:nvPr/>
          </p:nvSpPr>
          <p:spPr>
            <a:xfrm>
              <a:off x="838198" y="1690688"/>
              <a:ext cx="9691141" cy="1738312"/>
            </a:xfrm>
            <a:prstGeom prst="roundRect">
              <a:avLst>
                <a:gd name="adj" fmla="val 11200"/>
              </a:avLst>
            </a:prstGeom>
            <a:solidFill>
              <a:schemeClr val="bg1">
                <a:lumMod val="9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a:extLst>
                <a:ext uri="{FF2B5EF4-FFF2-40B4-BE49-F238E27FC236}">
                  <a16:creationId xmlns:a16="http://schemas.microsoft.com/office/drawing/2014/main" xmlns="" id="{7CB7DACD-D59B-477A-BFB8-49A99BE19F3F}"/>
                </a:ext>
              </a:extLst>
            </p:cNvPr>
            <p:cNvSpPr txBox="1"/>
            <p:nvPr/>
          </p:nvSpPr>
          <p:spPr>
            <a:xfrm>
              <a:off x="838197" y="1737697"/>
              <a:ext cx="8751073" cy="400110"/>
            </a:xfrm>
            <a:prstGeom prst="rect">
              <a:avLst/>
            </a:prstGeom>
            <a:noFill/>
          </p:spPr>
          <p:txBody>
            <a:bodyPr wrap="square" rtlCol="0">
              <a:spAutoFit/>
            </a:bodyPr>
            <a:lstStyle/>
            <a:p>
              <a:r>
                <a:rPr kumimoji="1" lang="ja-JP" altLang="en-US" sz="2000" dirty="0">
                  <a:latin typeface="ＭＳ Ｐゴシック" panose="020B0600070205080204" pitchFamily="50" charset="-128"/>
                  <a:ea typeface="ＭＳ Ｐゴシック" panose="020B0600070205080204" pitchFamily="50" charset="-128"/>
                </a:rPr>
                <a:t>・否定的なクチコミの方が肯定的な場合より購買意欲に影響する</a:t>
              </a:r>
              <a:r>
                <a:rPr kumimoji="1" lang="ja-JP" altLang="en-US" dirty="0">
                  <a:solidFill>
                    <a:schemeClr val="bg1">
                      <a:lumMod val="50000"/>
                    </a:schemeClr>
                  </a:solidFill>
                  <a:latin typeface="ＭＳ Ｐゴシック" panose="020B0600070205080204" pitchFamily="50" charset="-128"/>
                  <a:ea typeface="ＭＳ Ｐゴシック" panose="020B0600070205080204" pitchFamily="50" charset="-128"/>
                </a:rPr>
                <a:t>（</a:t>
              </a:r>
              <a:r>
                <a:rPr lang="en-US" altLang="ja-JP" dirty="0">
                  <a:solidFill>
                    <a:schemeClr val="bg1">
                      <a:lumMod val="50000"/>
                    </a:schemeClr>
                  </a:solidFill>
                  <a:latin typeface="ＭＳ Ｐゴシック" panose="020B0600070205080204" pitchFamily="50" charset="-128"/>
                  <a:ea typeface="ＭＳ Ｐゴシック" panose="020B0600070205080204" pitchFamily="50" charset="-128"/>
                </a:rPr>
                <a:t>Assael.2005</a:t>
              </a:r>
              <a:r>
                <a:rPr lang="ja-JP" altLang="en-US" dirty="0">
                  <a:solidFill>
                    <a:schemeClr val="bg1">
                      <a:lumMod val="50000"/>
                    </a:schemeClr>
                  </a:solidFill>
                  <a:latin typeface="ＭＳ Ｐゴシック" panose="020B0600070205080204" pitchFamily="50" charset="-128"/>
                  <a:ea typeface="ＭＳ Ｐゴシック" panose="020B0600070205080204" pitchFamily="50" charset="-128"/>
                </a:rPr>
                <a:t>）</a:t>
              </a:r>
              <a:endParaRPr kumimoji="1" lang="en-US" altLang="ja-JP" sz="2000" dirty="0">
                <a:solidFill>
                  <a:schemeClr val="bg1">
                    <a:lumMod val="50000"/>
                  </a:schemeClr>
                </a:solidFill>
                <a:latin typeface="ＭＳ Ｐゴシック" panose="020B0600070205080204" pitchFamily="50" charset="-128"/>
                <a:ea typeface="ＭＳ Ｐゴシック" panose="020B0600070205080204" pitchFamily="50" charset="-128"/>
              </a:endParaRPr>
            </a:p>
          </p:txBody>
        </p:sp>
        <p:sp>
          <p:nvSpPr>
            <p:cNvPr id="12" name="テキスト ボックス 11">
              <a:extLst>
                <a:ext uri="{FF2B5EF4-FFF2-40B4-BE49-F238E27FC236}">
                  <a16:creationId xmlns:a16="http://schemas.microsoft.com/office/drawing/2014/main" xmlns="" id="{3BB9E509-45C6-4652-AD3E-E092B962C5FF}"/>
                </a:ext>
              </a:extLst>
            </p:cNvPr>
            <p:cNvSpPr txBox="1"/>
            <p:nvPr/>
          </p:nvSpPr>
          <p:spPr>
            <a:xfrm>
              <a:off x="838196" y="2260772"/>
              <a:ext cx="9097720" cy="677108"/>
            </a:xfrm>
            <a:prstGeom prst="rect">
              <a:avLst/>
            </a:prstGeom>
            <a:noFill/>
          </p:spPr>
          <p:txBody>
            <a:bodyPr wrap="square" rtlCol="0">
              <a:spAutoFit/>
            </a:bodyPr>
            <a:lstStyle/>
            <a:p>
              <a:r>
                <a:rPr kumimoji="1" lang="ja-JP" altLang="en-US" sz="2000" dirty="0">
                  <a:latin typeface="ＭＳ Ｐゴシック" panose="020B0600070205080204" pitchFamily="50" charset="-128"/>
                  <a:ea typeface="ＭＳ Ｐゴシック" panose="020B0600070205080204" pitchFamily="50" charset="-128"/>
                </a:rPr>
                <a:t>・否定的なクチコミの方が肯定的な場合よりブランドの態度に強く影響する</a:t>
              </a:r>
              <a:endParaRPr kumimoji="1" lang="en-US" altLang="ja-JP" sz="2000" dirty="0">
                <a:latin typeface="ＭＳ Ｐゴシック" panose="020B0600070205080204" pitchFamily="50" charset="-128"/>
                <a:ea typeface="ＭＳ Ｐゴシック" panose="020B0600070205080204" pitchFamily="50" charset="-128"/>
              </a:endParaRPr>
            </a:p>
            <a:p>
              <a:r>
                <a:rPr kumimoji="1" lang="ja-JP" altLang="en-US" dirty="0">
                  <a:latin typeface="ＭＳ Ｐゴシック" panose="020B0600070205080204" pitchFamily="50" charset="-128"/>
                  <a:ea typeface="ＭＳ Ｐゴシック" panose="020B0600070205080204" pitchFamily="50" charset="-128"/>
                </a:rPr>
                <a:t>　　　　　　　　　　　　　　　　　　　　　　　　　　　　　　　　              </a:t>
              </a:r>
              <a:r>
                <a:rPr kumimoji="1" lang="ja-JP" altLang="en-US" dirty="0">
                  <a:solidFill>
                    <a:schemeClr val="bg1">
                      <a:lumMod val="50000"/>
                    </a:schemeClr>
                  </a:solidFill>
                  <a:latin typeface="ＭＳ Ｐゴシック" panose="020B0600070205080204" pitchFamily="50" charset="-128"/>
                  <a:ea typeface="ＭＳ Ｐゴシック" panose="020B0600070205080204" pitchFamily="50" charset="-128"/>
                </a:rPr>
                <a:t>（</a:t>
              </a:r>
              <a:r>
                <a:rPr lang="nl-NL" altLang="ja-JP" dirty="0">
                  <a:solidFill>
                    <a:schemeClr val="bg1">
                      <a:lumMod val="50000"/>
                    </a:schemeClr>
                  </a:solidFill>
                  <a:latin typeface="ＭＳ Ｐゴシック" panose="020B0600070205080204" pitchFamily="50" charset="-128"/>
                  <a:ea typeface="ＭＳ Ｐゴシック" panose="020B0600070205080204" pitchFamily="50" charset="-128"/>
                </a:rPr>
                <a:t>Lee, </a:t>
              </a:r>
              <a:r>
                <a:rPr lang="en-US" altLang="ja-JP" dirty="0">
                  <a:solidFill>
                    <a:schemeClr val="bg1">
                      <a:lumMod val="50000"/>
                    </a:schemeClr>
                  </a:solidFill>
                  <a:latin typeface="ＭＳ Ｐゴシック" panose="020B0600070205080204" pitchFamily="50" charset="-128"/>
                  <a:ea typeface="ＭＳ Ｐゴシック" panose="020B0600070205080204" pitchFamily="50" charset="-128"/>
                </a:rPr>
                <a:t>Rodgers &amp; Kim</a:t>
              </a:r>
              <a:r>
                <a:rPr lang="nl-NL" altLang="ja-JP" dirty="0">
                  <a:solidFill>
                    <a:schemeClr val="bg1">
                      <a:lumMod val="50000"/>
                    </a:schemeClr>
                  </a:solidFill>
                  <a:latin typeface="ＭＳ Ｐゴシック" panose="020B0600070205080204" pitchFamily="50" charset="-128"/>
                  <a:ea typeface="ＭＳ Ｐゴシック" panose="020B0600070205080204" pitchFamily="50" charset="-128"/>
                </a:rPr>
                <a:t>.2009</a:t>
              </a:r>
              <a:r>
                <a:rPr lang="ja-JP" altLang="en-US" dirty="0">
                  <a:solidFill>
                    <a:schemeClr val="bg1">
                      <a:lumMod val="50000"/>
                    </a:schemeClr>
                  </a:solidFill>
                  <a:latin typeface="ＭＳ Ｐゴシック" panose="020B0600070205080204" pitchFamily="50" charset="-128"/>
                  <a:ea typeface="ＭＳ Ｐゴシック" panose="020B0600070205080204" pitchFamily="50" charset="-128"/>
                </a:rPr>
                <a:t>）</a:t>
              </a:r>
              <a:endParaRPr kumimoji="1" lang="ja-JP" altLang="en-US" sz="2000" dirty="0">
                <a:solidFill>
                  <a:schemeClr val="bg1">
                    <a:lumMod val="50000"/>
                  </a:schemeClr>
                </a:solidFill>
                <a:latin typeface="ＭＳ Ｐゴシック" panose="020B0600070205080204" pitchFamily="50" charset="-128"/>
                <a:ea typeface="ＭＳ Ｐゴシック" panose="020B0600070205080204" pitchFamily="50" charset="-128"/>
              </a:endParaRPr>
            </a:p>
          </p:txBody>
        </p:sp>
        <p:sp>
          <p:nvSpPr>
            <p:cNvPr id="15" name="テキスト ボックス 14">
              <a:extLst>
                <a:ext uri="{FF2B5EF4-FFF2-40B4-BE49-F238E27FC236}">
                  <a16:creationId xmlns:a16="http://schemas.microsoft.com/office/drawing/2014/main" xmlns="" id="{C2562C53-BC4D-4358-AF28-E9A569B9509F}"/>
                </a:ext>
              </a:extLst>
            </p:cNvPr>
            <p:cNvSpPr txBox="1"/>
            <p:nvPr/>
          </p:nvSpPr>
          <p:spPr>
            <a:xfrm>
              <a:off x="838197" y="2907341"/>
              <a:ext cx="9355112" cy="400110"/>
            </a:xfrm>
            <a:prstGeom prst="rect">
              <a:avLst/>
            </a:prstGeom>
            <a:noFill/>
          </p:spPr>
          <p:txBody>
            <a:bodyPr wrap="square" rtlCol="0">
              <a:spAutoFit/>
            </a:bodyPr>
            <a:lstStyle/>
            <a:p>
              <a:pPr lvl="0"/>
              <a:r>
                <a:rPr kumimoji="1" lang="ja-JP" altLang="en-US" sz="2000" dirty="0">
                  <a:latin typeface="ＭＳ Ｐゴシック" panose="020B0600070205080204" pitchFamily="50" charset="-128"/>
                  <a:ea typeface="ＭＳ Ｐゴシック" panose="020B0600070205080204" pitchFamily="50" charset="-128"/>
                </a:rPr>
                <a:t>・否定的なクチコミは購買意欲に多大な悪影響を与える</a:t>
              </a:r>
              <a:r>
                <a:rPr lang="ja-JP" altLang="en-US" dirty="0">
                  <a:solidFill>
                    <a:prstClr val="white">
                      <a:lumMod val="50000"/>
                    </a:prstClr>
                  </a:solidFill>
                  <a:latin typeface="ＭＳ Ｐゴシック" panose="020B0600070205080204" pitchFamily="50" charset="-128"/>
                  <a:ea typeface="ＭＳ Ｐゴシック" panose="020B0600070205080204" pitchFamily="50" charset="-128"/>
                </a:rPr>
                <a:t>（</a:t>
              </a:r>
              <a:r>
                <a:rPr lang="en-US" altLang="ja-JP" dirty="0" err="1">
                  <a:solidFill>
                    <a:prstClr val="white">
                      <a:lumMod val="50000"/>
                    </a:prstClr>
                  </a:solidFill>
                  <a:latin typeface="ＭＳ Ｐゴシック" panose="020B0600070205080204" pitchFamily="50" charset="-128"/>
                  <a:ea typeface="ＭＳ Ｐゴシック" panose="020B0600070205080204" pitchFamily="50" charset="-128"/>
                </a:rPr>
                <a:t>Bambauer</a:t>
              </a:r>
              <a:r>
                <a:rPr lang="en-US" altLang="ja-JP" dirty="0">
                  <a:solidFill>
                    <a:prstClr val="white">
                      <a:lumMod val="50000"/>
                    </a:prstClr>
                  </a:solidFill>
                  <a:latin typeface="ＭＳ Ｐゴシック" panose="020B0600070205080204" pitchFamily="50" charset="-128"/>
                  <a:ea typeface="ＭＳ Ｐゴシック" panose="020B0600070205080204" pitchFamily="50" charset="-128"/>
                </a:rPr>
                <a:t> </a:t>
              </a:r>
              <a:r>
                <a:rPr lang="en-US" altLang="ja-JP" dirty="0">
                  <a:solidFill>
                    <a:schemeClr val="bg1">
                      <a:lumMod val="50000"/>
                    </a:schemeClr>
                  </a:solidFill>
                  <a:latin typeface="ＭＳ Ｐゴシック" panose="020B0600070205080204" pitchFamily="50" charset="-128"/>
                  <a:ea typeface="ＭＳ Ｐゴシック" panose="020B0600070205080204" pitchFamily="50" charset="-128"/>
                </a:rPr>
                <a:t>&amp; </a:t>
              </a:r>
              <a:r>
                <a:rPr lang="en-US" altLang="ja-JP" dirty="0">
                  <a:solidFill>
                    <a:prstClr val="white">
                      <a:lumMod val="50000"/>
                    </a:prstClr>
                  </a:solidFill>
                  <a:latin typeface="ＭＳ Ｐゴシック" panose="020B0600070205080204" pitchFamily="50" charset="-128"/>
                  <a:ea typeface="ＭＳ Ｐゴシック" panose="020B0600070205080204" pitchFamily="50" charset="-128"/>
                </a:rPr>
                <a:t>Mangold.2011</a:t>
              </a:r>
              <a:r>
                <a:rPr lang="ja-JP" altLang="en-US" dirty="0">
                  <a:solidFill>
                    <a:prstClr val="white">
                      <a:lumMod val="50000"/>
                    </a:prstClr>
                  </a:solidFill>
                  <a:latin typeface="ＭＳ Ｐゴシック" panose="020B0600070205080204" pitchFamily="50" charset="-128"/>
                  <a:ea typeface="ＭＳ Ｐゴシック" panose="020B0600070205080204" pitchFamily="50" charset="-128"/>
                </a:rPr>
                <a:t>）</a:t>
              </a:r>
            </a:p>
          </p:txBody>
        </p:sp>
      </p:grpSp>
      <p:sp>
        <p:nvSpPr>
          <p:cNvPr id="16" name="二等辺三角形 15">
            <a:extLst>
              <a:ext uri="{FF2B5EF4-FFF2-40B4-BE49-F238E27FC236}">
                <a16:creationId xmlns:a16="http://schemas.microsoft.com/office/drawing/2014/main" xmlns="" id="{62804E2E-FF35-436D-8EC6-DB117A19B338}"/>
              </a:ext>
            </a:extLst>
          </p:cNvPr>
          <p:cNvSpPr/>
          <p:nvPr/>
        </p:nvSpPr>
        <p:spPr>
          <a:xfrm rot="5400000">
            <a:off x="1131158" y="3711208"/>
            <a:ext cx="563370" cy="324831"/>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テキスト ボックス 17">
            <a:extLst>
              <a:ext uri="{FF2B5EF4-FFF2-40B4-BE49-F238E27FC236}">
                <a16:creationId xmlns:a16="http://schemas.microsoft.com/office/drawing/2014/main" xmlns="" id="{AE9371EE-9A02-4AF7-8603-9825409DD9C1}"/>
              </a:ext>
            </a:extLst>
          </p:cNvPr>
          <p:cNvSpPr txBox="1"/>
          <p:nvPr/>
        </p:nvSpPr>
        <p:spPr>
          <a:xfrm>
            <a:off x="838200" y="4457550"/>
            <a:ext cx="3108957" cy="400110"/>
          </a:xfrm>
          <a:prstGeom prst="rect">
            <a:avLst/>
          </a:prstGeom>
          <a:noFill/>
        </p:spPr>
        <p:txBody>
          <a:bodyPr wrap="square" rtlCol="0">
            <a:spAutoFit/>
          </a:bodyPr>
          <a:lstStyle/>
          <a:p>
            <a:r>
              <a:rPr kumimoji="1" lang="ja-JP" altLang="en-US" sz="2000" dirty="0">
                <a:latin typeface="ＭＳ Ｐゴシック" panose="020B0600070205080204" pitchFamily="50" charset="-128"/>
                <a:ea typeface="ＭＳ Ｐゴシック" panose="020B0600070205080204" pitchFamily="50" charset="-128"/>
              </a:rPr>
              <a:t>よって次の仮説を設定する</a:t>
            </a:r>
          </a:p>
        </p:txBody>
      </p:sp>
      <p:grpSp>
        <p:nvGrpSpPr>
          <p:cNvPr id="8" name="グループ化 7">
            <a:extLst>
              <a:ext uri="{FF2B5EF4-FFF2-40B4-BE49-F238E27FC236}">
                <a16:creationId xmlns:a16="http://schemas.microsoft.com/office/drawing/2014/main" xmlns="" id="{2BB47A1B-954A-4CD0-BEFB-CFA49C41EA5E}"/>
              </a:ext>
            </a:extLst>
          </p:cNvPr>
          <p:cNvGrpSpPr/>
          <p:nvPr/>
        </p:nvGrpSpPr>
        <p:grpSpPr>
          <a:xfrm>
            <a:off x="1843850" y="5106296"/>
            <a:ext cx="8504298" cy="729241"/>
            <a:chOff x="1843850" y="5106296"/>
            <a:chExt cx="8504298" cy="729241"/>
          </a:xfrm>
        </p:grpSpPr>
        <p:sp>
          <p:nvSpPr>
            <p:cNvPr id="11" name="テキスト ボックス 10">
              <a:extLst>
                <a:ext uri="{FF2B5EF4-FFF2-40B4-BE49-F238E27FC236}">
                  <a16:creationId xmlns:a16="http://schemas.microsoft.com/office/drawing/2014/main" xmlns="" id="{A6F71C87-15C4-413C-BFBA-F71309EBC579}"/>
                </a:ext>
              </a:extLst>
            </p:cNvPr>
            <p:cNvSpPr txBox="1"/>
            <p:nvPr/>
          </p:nvSpPr>
          <p:spPr>
            <a:xfrm>
              <a:off x="1910675" y="5270862"/>
              <a:ext cx="8370649" cy="400110"/>
            </a:xfrm>
            <a:prstGeom prst="rect">
              <a:avLst/>
            </a:prstGeom>
            <a:noFill/>
          </p:spPr>
          <p:txBody>
            <a:bodyPr wrap="square" rtlCol="0">
              <a:spAutoFit/>
            </a:bodyPr>
            <a:lstStyle/>
            <a:p>
              <a:pPr algn="ctr"/>
              <a:r>
                <a:rPr kumimoji="1" lang="ja-JP" altLang="en-US" sz="2000" dirty="0">
                  <a:latin typeface="ＭＳ Ｐゴシック" panose="020B0600070205080204" pitchFamily="50" charset="-128"/>
                  <a:ea typeface="ＭＳ Ｐゴシック" panose="020B0600070205080204" pitchFamily="50" charset="-128"/>
                </a:rPr>
                <a:t>仮説３：否定的なクチコミは肯定的なクチコミより購買意欲への影響が大きい</a:t>
              </a:r>
              <a:endParaRPr kumimoji="1" lang="en-US" altLang="ja-JP" sz="2000" dirty="0">
                <a:latin typeface="ＭＳ Ｐゴシック" panose="020B0600070205080204" pitchFamily="50" charset="-128"/>
                <a:ea typeface="ＭＳ Ｐゴシック" panose="020B0600070205080204" pitchFamily="50" charset="-128"/>
              </a:endParaRPr>
            </a:p>
          </p:txBody>
        </p:sp>
        <p:sp>
          <p:nvSpPr>
            <p:cNvPr id="7" name="大かっこ 6">
              <a:extLst>
                <a:ext uri="{FF2B5EF4-FFF2-40B4-BE49-F238E27FC236}">
                  <a16:creationId xmlns:a16="http://schemas.microsoft.com/office/drawing/2014/main" xmlns="" id="{80134D7C-D02D-482E-BAC2-4F7C34523D1E}"/>
                </a:ext>
              </a:extLst>
            </p:cNvPr>
            <p:cNvSpPr/>
            <p:nvPr/>
          </p:nvSpPr>
          <p:spPr>
            <a:xfrm>
              <a:off x="1843850" y="5106296"/>
              <a:ext cx="8504298" cy="729241"/>
            </a:xfrm>
            <a:prstGeom prst="bracketPair">
              <a:avLst/>
            </a:prstGeom>
            <a:ln w="12700">
              <a:solidFill>
                <a:srgbClr val="00B0F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grpSp>
      <p:sp>
        <p:nvSpPr>
          <p:cNvPr id="10" name="スライド番号プレースホルダー 9">
            <a:extLst>
              <a:ext uri="{FF2B5EF4-FFF2-40B4-BE49-F238E27FC236}">
                <a16:creationId xmlns:a16="http://schemas.microsoft.com/office/drawing/2014/main" xmlns="" id="{FB8C20A1-2338-4CB5-92D8-4FC442755991}"/>
              </a:ext>
            </a:extLst>
          </p:cNvPr>
          <p:cNvSpPr>
            <a:spLocks noGrp="1"/>
          </p:cNvSpPr>
          <p:nvPr>
            <p:ph type="sldNum" sz="quarter" idx="12"/>
          </p:nvPr>
        </p:nvSpPr>
        <p:spPr/>
        <p:txBody>
          <a:bodyPr/>
          <a:lstStyle/>
          <a:p>
            <a:fld id="{753E36C0-A533-4755-87FE-2511BEDDB288}" type="slidenum">
              <a:rPr kumimoji="1" lang="ja-JP" altLang="en-US" smtClean="0"/>
              <a:t>30</a:t>
            </a:fld>
            <a:endParaRPr kumimoji="1" lang="ja-JP" altLang="en-US"/>
          </a:p>
        </p:txBody>
      </p:sp>
    </p:spTree>
    <p:extLst>
      <p:ext uri="{BB962C8B-B14F-4D97-AF65-F5344CB8AC3E}">
        <p14:creationId xmlns:p14="http://schemas.microsoft.com/office/powerpoint/2010/main" val="20934105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500"/>
                                        <p:tgtEl>
                                          <p:spTgt spid="9"/>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fade">
                                      <p:cBhvr>
                                        <p:cTn id="16" dur="500"/>
                                        <p:tgtEl>
                                          <p:spTgt spid="18"/>
                                        </p:tgtEl>
                                      </p:cBhvr>
                                    </p:animEffect>
                                  </p:childTnLst>
                                </p:cTn>
                              </p:par>
                            </p:childTnLst>
                          </p:cTn>
                        </p:par>
                        <p:par>
                          <p:cTn id="17" fill="hold">
                            <p:stCondLst>
                              <p:cond delay="500"/>
                            </p:stCondLst>
                            <p:childTnLst>
                              <p:par>
                                <p:cTn id="18" presetID="10" presetClass="entr" presetSubtype="0" fill="hold"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6" grpId="0" animBg="1"/>
      <p:bldP spid="18"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B7FD9268-4676-425A-A1C3-8ADDD40E2AA3}"/>
              </a:ext>
            </a:extLst>
          </p:cNvPr>
          <p:cNvSpPr>
            <a:spLocks noGrp="1"/>
          </p:cNvSpPr>
          <p:nvPr>
            <p:ph type="title"/>
          </p:nvPr>
        </p:nvSpPr>
        <p:spPr/>
        <p:txBody>
          <a:bodyPr/>
          <a:lstStyle/>
          <a:p>
            <a:r>
              <a:rPr kumimoji="1" lang="ja-JP" altLang="en-US" dirty="0">
                <a:latin typeface="ＭＳ Ｐゴシック" panose="020B0600070205080204" pitchFamily="50" charset="-128"/>
                <a:ea typeface="ＭＳ Ｐゴシック" panose="020B0600070205080204" pitchFamily="50" charset="-128"/>
              </a:rPr>
              <a:t>拡張的分析１</a:t>
            </a:r>
          </a:p>
        </p:txBody>
      </p:sp>
      <p:sp>
        <p:nvSpPr>
          <p:cNvPr id="3" name="スライド番号プレースホルダー 2">
            <a:extLst>
              <a:ext uri="{FF2B5EF4-FFF2-40B4-BE49-F238E27FC236}">
                <a16:creationId xmlns:a16="http://schemas.microsoft.com/office/drawing/2014/main" xmlns="" id="{99A89FA9-6B6B-4394-8682-B60A361DF3C9}"/>
              </a:ext>
            </a:extLst>
          </p:cNvPr>
          <p:cNvSpPr>
            <a:spLocks noGrp="1"/>
          </p:cNvSpPr>
          <p:nvPr>
            <p:ph type="sldNum" sz="quarter" idx="12"/>
          </p:nvPr>
        </p:nvSpPr>
        <p:spPr/>
        <p:txBody>
          <a:bodyPr/>
          <a:lstStyle/>
          <a:p>
            <a:fld id="{6C1ED120-A1DD-4AF3-8159-70386E6CBFC0}" type="slidenum">
              <a:rPr kumimoji="1" lang="ja-JP" altLang="en-US" smtClean="0"/>
              <a:t>31</a:t>
            </a:fld>
            <a:endParaRPr kumimoji="1" lang="ja-JP" altLang="en-US"/>
          </a:p>
        </p:txBody>
      </p:sp>
      <p:cxnSp>
        <p:nvCxnSpPr>
          <p:cNvPr id="4" name="直線コネクタ 3">
            <a:extLst>
              <a:ext uri="{FF2B5EF4-FFF2-40B4-BE49-F238E27FC236}">
                <a16:creationId xmlns:a16="http://schemas.microsoft.com/office/drawing/2014/main" xmlns="" id="{B3138F52-05DC-4C1B-B69A-5866CC781447}"/>
              </a:ext>
            </a:extLst>
          </p:cNvPr>
          <p:cNvCxnSpPr>
            <a:cxnSpLocks/>
          </p:cNvCxnSpPr>
          <p:nvPr/>
        </p:nvCxnSpPr>
        <p:spPr>
          <a:xfrm>
            <a:off x="614597" y="616757"/>
            <a:ext cx="0" cy="839449"/>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sp>
        <p:nvSpPr>
          <p:cNvPr id="5" name="テキスト ボックス 4">
            <a:extLst>
              <a:ext uri="{FF2B5EF4-FFF2-40B4-BE49-F238E27FC236}">
                <a16:creationId xmlns:a16="http://schemas.microsoft.com/office/drawing/2014/main" xmlns="" id="{7DC44E7A-42A1-460E-B2CC-00D62A64802B}"/>
              </a:ext>
            </a:extLst>
          </p:cNvPr>
          <p:cNvSpPr txBox="1"/>
          <p:nvPr/>
        </p:nvSpPr>
        <p:spPr>
          <a:xfrm>
            <a:off x="838200" y="1690688"/>
            <a:ext cx="9613127" cy="400110"/>
          </a:xfrm>
          <a:prstGeom prst="rect">
            <a:avLst/>
          </a:prstGeom>
          <a:noFill/>
        </p:spPr>
        <p:txBody>
          <a:bodyPr wrap="square" rtlCol="0">
            <a:spAutoFit/>
          </a:bodyPr>
          <a:lstStyle/>
          <a:p>
            <a:r>
              <a:rPr kumimoji="1" lang="ja-JP" altLang="en-US" sz="2000" dirty="0">
                <a:latin typeface="ＭＳ Ｐゴシック" panose="020B0600070205080204" pitchFamily="50" charset="-128"/>
                <a:ea typeface="ＭＳ Ｐゴシック" panose="020B0600070205080204" pitchFamily="50" charset="-128"/>
              </a:rPr>
              <a:t>仮説１～３では製品におけるクチコミの効果がサービス業ではどうなるのかの検証をした</a:t>
            </a:r>
          </a:p>
        </p:txBody>
      </p:sp>
      <p:sp>
        <p:nvSpPr>
          <p:cNvPr id="6" name="テキスト ボックス 5">
            <a:extLst>
              <a:ext uri="{FF2B5EF4-FFF2-40B4-BE49-F238E27FC236}">
                <a16:creationId xmlns:a16="http://schemas.microsoft.com/office/drawing/2014/main" xmlns="" id="{E85AA948-A307-48B3-8D54-C04DB0FA10F5}"/>
              </a:ext>
            </a:extLst>
          </p:cNvPr>
          <p:cNvSpPr txBox="1"/>
          <p:nvPr/>
        </p:nvSpPr>
        <p:spPr>
          <a:xfrm>
            <a:off x="838199" y="2500605"/>
            <a:ext cx="9613127" cy="707886"/>
          </a:xfrm>
          <a:prstGeom prst="rect">
            <a:avLst/>
          </a:prstGeom>
          <a:noFill/>
        </p:spPr>
        <p:txBody>
          <a:bodyPr wrap="square" rtlCol="0">
            <a:spAutoFit/>
          </a:bodyPr>
          <a:lstStyle/>
          <a:p>
            <a:r>
              <a:rPr kumimoji="1" lang="ja-JP" altLang="en-US" sz="2000" dirty="0">
                <a:latin typeface="ＭＳ Ｐゴシック" panose="020B0600070205080204" pitchFamily="50" charset="-128"/>
                <a:ea typeface="ＭＳ Ｐゴシック" panose="020B0600070205080204" pitchFamily="50" charset="-128"/>
              </a:rPr>
              <a:t>ここでは</a:t>
            </a:r>
            <a:endParaRPr kumimoji="1" lang="en-US" altLang="ja-JP" sz="2000" dirty="0">
              <a:latin typeface="ＭＳ Ｐゴシック" panose="020B0600070205080204" pitchFamily="50" charset="-128"/>
              <a:ea typeface="ＭＳ Ｐゴシック" panose="020B0600070205080204" pitchFamily="50" charset="-128"/>
            </a:endParaRPr>
          </a:p>
          <a:p>
            <a:r>
              <a:rPr kumimoji="1" lang="ja-JP" altLang="en-US" sz="2000" dirty="0">
                <a:latin typeface="ＭＳ Ｐゴシック" panose="020B0600070205080204" pitchFamily="50" charset="-128"/>
                <a:ea typeface="ＭＳ Ｐゴシック" panose="020B0600070205080204" pitchFamily="50" charset="-128"/>
              </a:rPr>
              <a:t>全体の感情価ではなく、項目ごとのオンライン顧客評価の購買意欲への影響を検証する</a:t>
            </a:r>
          </a:p>
        </p:txBody>
      </p:sp>
      <p:grpSp>
        <p:nvGrpSpPr>
          <p:cNvPr id="9" name="グループ化 8">
            <a:extLst>
              <a:ext uri="{FF2B5EF4-FFF2-40B4-BE49-F238E27FC236}">
                <a16:creationId xmlns:a16="http://schemas.microsoft.com/office/drawing/2014/main" xmlns="" id="{4FA5823D-CE02-4860-9A4D-77BE97DBEDEB}"/>
              </a:ext>
            </a:extLst>
          </p:cNvPr>
          <p:cNvGrpSpPr/>
          <p:nvPr/>
        </p:nvGrpSpPr>
        <p:grpSpPr>
          <a:xfrm>
            <a:off x="838199" y="3468900"/>
            <a:ext cx="9466691" cy="784717"/>
            <a:chOff x="838199" y="3580550"/>
            <a:chExt cx="9466691" cy="784717"/>
          </a:xfrm>
        </p:grpSpPr>
        <p:sp>
          <p:nvSpPr>
            <p:cNvPr id="8" name="四角形: 角を丸くする 7">
              <a:extLst>
                <a:ext uri="{FF2B5EF4-FFF2-40B4-BE49-F238E27FC236}">
                  <a16:creationId xmlns:a16="http://schemas.microsoft.com/office/drawing/2014/main" xmlns="" id="{234D0CE0-C26A-4742-8278-20747329D3F6}"/>
                </a:ext>
              </a:extLst>
            </p:cNvPr>
            <p:cNvSpPr/>
            <p:nvPr/>
          </p:nvSpPr>
          <p:spPr>
            <a:xfrm>
              <a:off x="838199" y="3580551"/>
              <a:ext cx="9466691" cy="784716"/>
            </a:xfrm>
            <a:prstGeom prst="roundRect">
              <a:avLst/>
            </a:prstGeom>
            <a:solidFill>
              <a:schemeClr val="bg1">
                <a:lumMod val="9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a:extLst>
                <a:ext uri="{FF2B5EF4-FFF2-40B4-BE49-F238E27FC236}">
                  <a16:creationId xmlns:a16="http://schemas.microsoft.com/office/drawing/2014/main" xmlns="" id="{26C5E4C2-7ECC-4532-9D70-8AFCA102BCE0}"/>
                </a:ext>
              </a:extLst>
            </p:cNvPr>
            <p:cNvSpPr txBox="1"/>
            <p:nvPr/>
          </p:nvSpPr>
          <p:spPr>
            <a:xfrm>
              <a:off x="838199" y="3580550"/>
              <a:ext cx="9387177" cy="707886"/>
            </a:xfrm>
            <a:prstGeom prst="rect">
              <a:avLst/>
            </a:prstGeom>
            <a:noFill/>
          </p:spPr>
          <p:txBody>
            <a:bodyPr wrap="square" rtlCol="0">
              <a:spAutoFit/>
            </a:bodyPr>
            <a:lstStyle/>
            <a:p>
              <a:pPr lvl="0"/>
              <a:r>
                <a:rPr lang="ja-JP" altLang="en-US" sz="2000" dirty="0">
                  <a:solidFill>
                    <a:prstClr val="black"/>
                  </a:solidFill>
                  <a:latin typeface="ＭＳ Ｐゴシック" panose="020B0600070205080204" pitchFamily="50" charset="-128"/>
                  <a:ea typeface="ＭＳ Ｐゴシック" panose="020B0600070205080204" pitchFamily="50" charset="-128"/>
                </a:rPr>
                <a:t>･各項目がそれぞれ影響を与え、製品、サービスによって影響を与える項目が異なる </a:t>
              </a:r>
              <a:endParaRPr lang="en-US" altLang="ja-JP" sz="2000" dirty="0">
                <a:solidFill>
                  <a:prstClr val="black"/>
                </a:solidFill>
                <a:latin typeface="ＭＳ Ｐゴシック" panose="020B0600070205080204" pitchFamily="50" charset="-128"/>
                <a:ea typeface="ＭＳ Ｐゴシック" panose="020B0600070205080204" pitchFamily="50" charset="-128"/>
              </a:endParaRPr>
            </a:p>
            <a:p>
              <a:pPr lvl="0"/>
              <a:r>
                <a:rPr lang="ja-JP" altLang="en-US" sz="2000" dirty="0">
                  <a:solidFill>
                    <a:prstClr val="white">
                      <a:lumMod val="50000"/>
                    </a:prstClr>
                  </a:solidFill>
                  <a:latin typeface="ＭＳ Ｐゴシック" panose="020B0600070205080204" pitchFamily="50" charset="-128"/>
                  <a:ea typeface="ＭＳ Ｐゴシック" panose="020B0600070205080204" pitchFamily="50" charset="-128"/>
                </a:rPr>
                <a:t>　　　　　　　　　　　　　　　　　　　　　　　　　　　　　　　　                             （</a:t>
              </a:r>
              <a:r>
                <a:rPr lang="en-US" altLang="ja-JP" sz="2000" dirty="0">
                  <a:solidFill>
                    <a:prstClr val="white">
                      <a:lumMod val="50000"/>
                    </a:prstClr>
                  </a:solidFill>
                  <a:latin typeface="ＭＳ Ｐゴシック" panose="020B0600070205080204" pitchFamily="50" charset="-128"/>
                  <a:ea typeface="ＭＳ Ｐゴシック" panose="020B0600070205080204" pitchFamily="50" charset="-128"/>
                </a:rPr>
                <a:t>Li et al.2019</a:t>
              </a:r>
              <a:r>
                <a:rPr lang="ja-JP" altLang="en-US" sz="2000" dirty="0">
                  <a:solidFill>
                    <a:prstClr val="white">
                      <a:lumMod val="50000"/>
                    </a:prstClr>
                  </a:solidFill>
                  <a:latin typeface="ＭＳ Ｐゴシック" panose="020B0600070205080204" pitchFamily="50" charset="-128"/>
                  <a:ea typeface="ＭＳ Ｐゴシック" panose="020B0600070205080204" pitchFamily="50" charset="-128"/>
                </a:rPr>
                <a:t>）</a:t>
              </a:r>
              <a:endParaRPr lang="en-US" altLang="ja-JP" sz="2000" dirty="0">
                <a:solidFill>
                  <a:prstClr val="white">
                    <a:lumMod val="50000"/>
                  </a:prstClr>
                </a:solidFill>
                <a:latin typeface="ＭＳ Ｐゴシック" panose="020B0600070205080204" pitchFamily="50" charset="-128"/>
                <a:ea typeface="ＭＳ Ｐゴシック" panose="020B0600070205080204" pitchFamily="50" charset="-128"/>
              </a:endParaRPr>
            </a:p>
          </p:txBody>
        </p:sp>
      </p:grpSp>
      <p:sp>
        <p:nvSpPr>
          <p:cNvPr id="10" name="テキスト ボックス 9">
            <a:extLst>
              <a:ext uri="{FF2B5EF4-FFF2-40B4-BE49-F238E27FC236}">
                <a16:creationId xmlns:a16="http://schemas.microsoft.com/office/drawing/2014/main" xmlns="" id="{2A0A6C1D-8F89-4700-B2C2-65C01405884F}"/>
              </a:ext>
            </a:extLst>
          </p:cNvPr>
          <p:cNvSpPr txBox="1"/>
          <p:nvPr/>
        </p:nvSpPr>
        <p:spPr>
          <a:xfrm>
            <a:off x="1879157" y="4774435"/>
            <a:ext cx="8433685" cy="830997"/>
          </a:xfrm>
          <a:prstGeom prst="rect">
            <a:avLst/>
          </a:prstGeom>
          <a:noFill/>
        </p:spPr>
        <p:txBody>
          <a:bodyPr wrap="square" rtlCol="0">
            <a:spAutoFit/>
          </a:bodyPr>
          <a:lstStyle/>
          <a:p>
            <a:r>
              <a:rPr kumimoji="1" lang="ja-JP" altLang="en-US" sz="2400" dirty="0">
                <a:latin typeface="ＭＳ Ｐゴシック" panose="020B0600070205080204" pitchFamily="50" charset="-128"/>
                <a:ea typeface="ＭＳ Ｐゴシック" panose="020B0600070205080204" pitchFamily="50" charset="-128"/>
              </a:rPr>
              <a:t>サービスによって項目が異なるのなら</a:t>
            </a:r>
            <a:endParaRPr kumimoji="1" lang="en-US" altLang="ja-JP" sz="2400" dirty="0">
              <a:latin typeface="ＭＳ Ｐゴシック" panose="020B0600070205080204" pitchFamily="50" charset="-128"/>
              <a:ea typeface="ＭＳ Ｐゴシック" panose="020B0600070205080204" pitchFamily="50" charset="-128"/>
            </a:endParaRPr>
          </a:p>
          <a:p>
            <a:r>
              <a:rPr kumimoji="1" lang="ja-JP" altLang="en-US" sz="2400" dirty="0">
                <a:latin typeface="ＭＳ Ｐゴシック" panose="020B0600070205080204" pitchFamily="50" charset="-128"/>
                <a:ea typeface="ＭＳ Ｐゴシック" panose="020B0600070205080204" pitchFamily="50" charset="-128"/>
              </a:rPr>
              <a:t>飲食店のカテゴリーによっても影響を与える項目は異なるのでは</a:t>
            </a:r>
          </a:p>
        </p:txBody>
      </p:sp>
      <p:sp>
        <p:nvSpPr>
          <p:cNvPr id="11" name="二等辺三角形 10">
            <a:extLst>
              <a:ext uri="{FF2B5EF4-FFF2-40B4-BE49-F238E27FC236}">
                <a16:creationId xmlns:a16="http://schemas.microsoft.com/office/drawing/2014/main" xmlns="" id="{100E72FA-1929-47B9-915F-F7692DADB57E}"/>
              </a:ext>
            </a:extLst>
          </p:cNvPr>
          <p:cNvSpPr/>
          <p:nvPr/>
        </p:nvSpPr>
        <p:spPr>
          <a:xfrm rot="5400000">
            <a:off x="1231458" y="5000768"/>
            <a:ext cx="577812" cy="378331"/>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3627926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DDC4DD26-52AC-4034-99DB-6C2734E447DF}"/>
              </a:ext>
            </a:extLst>
          </p:cNvPr>
          <p:cNvSpPr>
            <a:spLocks noGrp="1"/>
          </p:cNvSpPr>
          <p:nvPr>
            <p:ph type="title"/>
          </p:nvPr>
        </p:nvSpPr>
        <p:spPr/>
        <p:txBody>
          <a:bodyPr/>
          <a:lstStyle/>
          <a:p>
            <a:r>
              <a:rPr kumimoji="1" lang="ja-JP" altLang="en-US" dirty="0">
                <a:latin typeface="ＭＳ Ｐゴシック" panose="020B0600070205080204" pitchFamily="50" charset="-128"/>
                <a:ea typeface="ＭＳ Ｐゴシック" panose="020B0600070205080204" pitchFamily="50" charset="-128"/>
              </a:rPr>
              <a:t>拡張的分析１</a:t>
            </a:r>
          </a:p>
        </p:txBody>
      </p:sp>
      <p:sp>
        <p:nvSpPr>
          <p:cNvPr id="3" name="スライド番号プレースホルダー 2">
            <a:extLst>
              <a:ext uri="{FF2B5EF4-FFF2-40B4-BE49-F238E27FC236}">
                <a16:creationId xmlns:a16="http://schemas.microsoft.com/office/drawing/2014/main" xmlns="" id="{16CE5724-DD01-440A-8E61-926225383220}"/>
              </a:ext>
            </a:extLst>
          </p:cNvPr>
          <p:cNvSpPr>
            <a:spLocks noGrp="1"/>
          </p:cNvSpPr>
          <p:nvPr>
            <p:ph type="sldNum" sz="quarter" idx="12"/>
          </p:nvPr>
        </p:nvSpPr>
        <p:spPr/>
        <p:txBody>
          <a:bodyPr/>
          <a:lstStyle/>
          <a:p>
            <a:fld id="{6C1ED120-A1DD-4AF3-8159-70386E6CBFC0}" type="slidenum">
              <a:rPr kumimoji="1" lang="ja-JP" altLang="en-US" smtClean="0"/>
              <a:t>32</a:t>
            </a:fld>
            <a:endParaRPr kumimoji="1" lang="ja-JP" altLang="en-US"/>
          </a:p>
        </p:txBody>
      </p:sp>
      <p:cxnSp>
        <p:nvCxnSpPr>
          <p:cNvPr id="4" name="直線コネクタ 3">
            <a:extLst>
              <a:ext uri="{FF2B5EF4-FFF2-40B4-BE49-F238E27FC236}">
                <a16:creationId xmlns:a16="http://schemas.microsoft.com/office/drawing/2014/main" xmlns="" id="{FCEEDD9B-79C8-4169-BB5F-631DB7CF56F9}"/>
              </a:ext>
            </a:extLst>
          </p:cNvPr>
          <p:cNvCxnSpPr>
            <a:cxnSpLocks/>
          </p:cNvCxnSpPr>
          <p:nvPr/>
        </p:nvCxnSpPr>
        <p:spPr>
          <a:xfrm>
            <a:off x="614597" y="616757"/>
            <a:ext cx="0" cy="839449"/>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sp>
        <p:nvSpPr>
          <p:cNvPr id="5" name="テキスト ボックス 4">
            <a:extLst>
              <a:ext uri="{FF2B5EF4-FFF2-40B4-BE49-F238E27FC236}">
                <a16:creationId xmlns:a16="http://schemas.microsoft.com/office/drawing/2014/main" xmlns="" id="{B800A934-09BB-4060-8A99-6A2AE4CB0609}"/>
              </a:ext>
            </a:extLst>
          </p:cNvPr>
          <p:cNvSpPr txBox="1"/>
          <p:nvPr/>
        </p:nvSpPr>
        <p:spPr>
          <a:xfrm>
            <a:off x="838199" y="1690688"/>
            <a:ext cx="5435380" cy="400110"/>
          </a:xfrm>
          <a:prstGeom prst="rect">
            <a:avLst/>
          </a:prstGeom>
          <a:noFill/>
        </p:spPr>
        <p:txBody>
          <a:bodyPr wrap="square" rtlCol="0">
            <a:spAutoFit/>
          </a:bodyPr>
          <a:lstStyle/>
          <a:p>
            <a:r>
              <a:rPr kumimoji="1" lang="ja-JP" altLang="en-US" sz="2000" dirty="0">
                <a:latin typeface="ＭＳ Ｐゴシック" panose="020B0600070205080204" pitchFamily="50" charset="-128"/>
                <a:ea typeface="ＭＳ Ｐゴシック" panose="020B0600070205080204" pitchFamily="50" charset="-128"/>
              </a:rPr>
              <a:t>本研究では主要な３つのカテゴリーで検証を行う</a:t>
            </a:r>
          </a:p>
        </p:txBody>
      </p:sp>
      <p:grpSp>
        <p:nvGrpSpPr>
          <p:cNvPr id="29" name="グループ化 28">
            <a:extLst>
              <a:ext uri="{FF2B5EF4-FFF2-40B4-BE49-F238E27FC236}">
                <a16:creationId xmlns:a16="http://schemas.microsoft.com/office/drawing/2014/main" xmlns="" id="{CF301D8D-4CE3-424B-9616-3FFD15B71B61}"/>
              </a:ext>
            </a:extLst>
          </p:cNvPr>
          <p:cNvGrpSpPr/>
          <p:nvPr/>
        </p:nvGrpSpPr>
        <p:grpSpPr>
          <a:xfrm>
            <a:off x="838199" y="2320140"/>
            <a:ext cx="9776792" cy="1554489"/>
            <a:chOff x="838199" y="2320140"/>
            <a:chExt cx="9776792" cy="1554489"/>
          </a:xfrm>
        </p:grpSpPr>
        <p:grpSp>
          <p:nvGrpSpPr>
            <p:cNvPr id="18" name="グループ化 17">
              <a:extLst>
                <a:ext uri="{FF2B5EF4-FFF2-40B4-BE49-F238E27FC236}">
                  <a16:creationId xmlns:a16="http://schemas.microsoft.com/office/drawing/2014/main" xmlns="" id="{1AFD37FC-494F-4DCF-A263-7ED25B4EEA86}"/>
                </a:ext>
              </a:extLst>
            </p:cNvPr>
            <p:cNvGrpSpPr/>
            <p:nvPr/>
          </p:nvGrpSpPr>
          <p:grpSpPr>
            <a:xfrm>
              <a:off x="838199" y="2320140"/>
              <a:ext cx="2223054" cy="1554489"/>
              <a:chOff x="838199" y="3981963"/>
              <a:chExt cx="2223054" cy="1554489"/>
            </a:xfrm>
          </p:grpSpPr>
          <p:grpSp>
            <p:nvGrpSpPr>
              <p:cNvPr id="6" name="グループ化 5">
                <a:extLst>
                  <a:ext uri="{FF2B5EF4-FFF2-40B4-BE49-F238E27FC236}">
                    <a16:creationId xmlns:a16="http://schemas.microsoft.com/office/drawing/2014/main" xmlns="" id="{70B8C2D8-AC8A-4680-9175-3B019FE40B88}"/>
                  </a:ext>
                </a:extLst>
              </p:cNvPr>
              <p:cNvGrpSpPr/>
              <p:nvPr/>
            </p:nvGrpSpPr>
            <p:grpSpPr>
              <a:xfrm>
                <a:off x="838200" y="3981963"/>
                <a:ext cx="2223051" cy="400112"/>
                <a:chOff x="833560" y="4023517"/>
                <a:chExt cx="2223051" cy="400112"/>
              </a:xfrm>
            </p:grpSpPr>
            <p:sp>
              <p:nvSpPr>
                <p:cNvPr id="7" name="四角形: 角を丸くする 6">
                  <a:extLst>
                    <a:ext uri="{FF2B5EF4-FFF2-40B4-BE49-F238E27FC236}">
                      <a16:creationId xmlns:a16="http://schemas.microsoft.com/office/drawing/2014/main" xmlns="" id="{D76ECDE2-045F-4A28-BE15-FC92684D00DF}"/>
                    </a:ext>
                  </a:extLst>
                </p:cNvPr>
                <p:cNvSpPr/>
                <p:nvPr/>
              </p:nvSpPr>
              <p:spPr>
                <a:xfrm>
                  <a:off x="833560" y="4023517"/>
                  <a:ext cx="2223048" cy="400111"/>
                </a:xfrm>
                <a:prstGeom prst="roundRect">
                  <a:avLst/>
                </a:prstGeom>
                <a:solidFill>
                  <a:schemeClr val="bg1">
                    <a:lumMod val="9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ボックス 7">
                  <a:extLst>
                    <a:ext uri="{FF2B5EF4-FFF2-40B4-BE49-F238E27FC236}">
                      <a16:creationId xmlns:a16="http://schemas.microsoft.com/office/drawing/2014/main" xmlns="" id="{A62E2CA0-96F6-4460-9A32-C25DE2C7ADD9}"/>
                    </a:ext>
                  </a:extLst>
                </p:cNvPr>
                <p:cNvSpPr txBox="1"/>
                <p:nvPr/>
              </p:nvSpPr>
              <p:spPr>
                <a:xfrm>
                  <a:off x="833560" y="4023519"/>
                  <a:ext cx="2223051" cy="400110"/>
                </a:xfrm>
                <a:prstGeom prst="rect">
                  <a:avLst/>
                </a:prstGeom>
                <a:noFill/>
              </p:spPr>
              <p:txBody>
                <a:bodyPr wrap="square" rtlCol="0">
                  <a:spAutoFit/>
                </a:bodyPr>
                <a:lstStyle/>
                <a:p>
                  <a:pPr algn="dist"/>
                  <a:r>
                    <a:rPr kumimoji="1" lang="ja-JP" altLang="en-US" sz="2000" dirty="0">
                      <a:latin typeface="ＭＳ Ｐゴシック" panose="020B0600070205080204" pitchFamily="50" charset="-128"/>
                      <a:ea typeface="ＭＳ Ｐゴシック" panose="020B0600070205080204" pitchFamily="50" charset="-128"/>
                    </a:rPr>
                    <a:t>西　  洋 　 料　 理</a:t>
                  </a:r>
                </a:p>
              </p:txBody>
            </p:sp>
          </p:grpSp>
          <p:grpSp>
            <p:nvGrpSpPr>
              <p:cNvPr id="9" name="グループ化 8">
                <a:extLst>
                  <a:ext uri="{FF2B5EF4-FFF2-40B4-BE49-F238E27FC236}">
                    <a16:creationId xmlns:a16="http://schemas.microsoft.com/office/drawing/2014/main" xmlns="" id="{7A683E5E-85AE-44EB-BB19-589B96B8947D}"/>
                  </a:ext>
                </a:extLst>
              </p:cNvPr>
              <p:cNvGrpSpPr/>
              <p:nvPr/>
            </p:nvGrpSpPr>
            <p:grpSpPr>
              <a:xfrm>
                <a:off x="838199" y="4560139"/>
                <a:ext cx="2223054" cy="400111"/>
                <a:chOff x="833559" y="4601693"/>
                <a:chExt cx="2223054" cy="400111"/>
              </a:xfrm>
            </p:grpSpPr>
            <p:sp>
              <p:nvSpPr>
                <p:cNvPr id="10" name="四角形: 角を丸くする 9">
                  <a:extLst>
                    <a:ext uri="{FF2B5EF4-FFF2-40B4-BE49-F238E27FC236}">
                      <a16:creationId xmlns:a16="http://schemas.microsoft.com/office/drawing/2014/main" xmlns="" id="{8D527753-799A-4289-99C0-0BF9DCCD1179}"/>
                    </a:ext>
                  </a:extLst>
                </p:cNvPr>
                <p:cNvSpPr/>
                <p:nvPr/>
              </p:nvSpPr>
              <p:spPr>
                <a:xfrm>
                  <a:off x="833559" y="4601693"/>
                  <a:ext cx="2223049" cy="400111"/>
                </a:xfrm>
                <a:prstGeom prst="roundRect">
                  <a:avLst/>
                </a:prstGeom>
                <a:solidFill>
                  <a:schemeClr val="bg1">
                    <a:lumMod val="9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ボックス 10">
                  <a:extLst>
                    <a:ext uri="{FF2B5EF4-FFF2-40B4-BE49-F238E27FC236}">
                      <a16:creationId xmlns:a16="http://schemas.microsoft.com/office/drawing/2014/main" xmlns="" id="{0B9E591C-8328-4E35-98C1-EDA2379E941E}"/>
                    </a:ext>
                  </a:extLst>
                </p:cNvPr>
                <p:cNvSpPr txBox="1"/>
                <p:nvPr/>
              </p:nvSpPr>
              <p:spPr>
                <a:xfrm>
                  <a:off x="833561" y="4601694"/>
                  <a:ext cx="2223052" cy="400110"/>
                </a:xfrm>
                <a:prstGeom prst="rect">
                  <a:avLst/>
                </a:prstGeom>
                <a:noFill/>
              </p:spPr>
              <p:txBody>
                <a:bodyPr wrap="square" rtlCol="0">
                  <a:spAutoFit/>
                </a:bodyPr>
                <a:lstStyle/>
                <a:p>
                  <a:pPr algn="dist"/>
                  <a:r>
                    <a:rPr kumimoji="1" lang="ja-JP" altLang="en-US" sz="2000" dirty="0">
                      <a:latin typeface="ＭＳ Ｐゴシック" panose="020B0600070205080204" pitchFamily="50" charset="-128"/>
                      <a:ea typeface="ＭＳ Ｐゴシック" panose="020B0600070205080204" pitchFamily="50" charset="-128"/>
                    </a:rPr>
                    <a:t>日本料理</a:t>
                  </a:r>
                </a:p>
              </p:txBody>
            </p:sp>
          </p:grpSp>
          <p:grpSp>
            <p:nvGrpSpPr>
              <p:cNvPr id="12" name="グループ化 11">
                <a:extLst>
                  <a:ext uri="{FF2B5EF4-FFF2-40B4-BE49-F238E27FC236}">
                    <a16:creationId xmlns:a16="http://schemas.microsoft.com/office/drawing/2014/main" xmlns="" id="{9E0F475A-39C5-459C-A082-0B028B133FDB}"/>
                  </a:ext>
                </a:extLst>
              </p:cNvPr>
              <p:cNvGrpSpPr/>
              <p:nvPr/>
            </p:nvGrpSpPr>
            <p:grpSpPr>
              <a:xfrm>
                <a:off x="838199" y="5136341"/>
                <a:ext cx="2223049" cy="400111"/>
                <a:chOff x="833560" y="5179868"/>
                <a:chExt cx="2223049" cy="400111"/>
              </a:xfrm>
            </p:grpSpPr>
            <p:sp>
              <p:nvSpPr>
                <p:cNvPr id="13" name="四角形: 角を丸くする 12">
                  <a:extLst>
                    <a:ext uri="{FF2B5EF4-FFF2-40B4-BE49-F238E27FC236}">
                      <a16:creationId xmlns:a16="http://schemas.microsoft.com/office/drawing/2014/main" xmlns="" id="{194F0A09-291F-4A85-9C55-41C08F7EE4AB}"/>
                    </a:ext>
                  </a:extLst>
                </p:cNvPr>
                <p:cNvSpPr/>
                <p:nvPr/>
              </p:nvSpPr>
              <p:spPr>
                <a:xfrm>
                  <a:off x="833560" y="5179868"/>
                  <a:ext cx="2223048" cy="400111"/>
                </a:xfrm>
                <a:prstGeom prst="roundRect">
                  <a:avLst/>
                </a:prstGeom>
                <a:solidFill>
                  <a:schemeClr val="bg1">
                    <a:lumMod val="9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テキスト ボックス 13">
                  <a:extLst>
                    <a:ext uri="{FF2B5EF4-FFF2-40B4-BE49-F238E27FC236}">
                      <a16:creationId xmlns:a16="http://schemas.microsoft.com/office/drawing/2014/main" xmlns="" id="{2CBCD453-6C28-4830-9D3A-5D28F26E8F48}"/>
                    </a:ext>
                  </a:extLst>
                </p:cNvPr>
                <p:cNvSpPr txBox="1"/>
                <p:nvPr/>
              </p:nvSpPr>
              <p:spPr>
                <a:xfrm>
                  <a:off x="833560" y="5179869"/>
                  <a:ext cx="2223049" cy="400110"/>
                </a:xfrm>
                <a:prstGeom prst="rect">
                  <a:avLst/>
                </a:prstGeom>
                <a:noFill/>
              </p:spPr>
              <p:txBody>
                <a:bodyPr wrap="square" rtlCol="0">
                  <a:spAutoFit/>
                </a:bodyPr>
                <a:lstStyle/>
                <a:p>
                  <a:pPr algn="dist"/>
                  <a:r>
                    <a:rPr kumimoji="1" lang="ja-JP" altLang="en-US" sz="2000" dirty="0">
                      <a:latin typeface="ＭＳ Ｐゴシック" panose="020B0600070205080204" pitchFamily="50" charset="-128"/>
                      <a:ea typeface="ＭＳ Ｐゴシック" panose="020B0600070205080204" pitchFamily="50" charset="-128"/>
                    </a:rPr>
                    <a:t>東洋料理</a:t>
                  </a:r>
                </a:p>
              </p:txBody>
            </p:sp>
          </p:grpSp>
        </p:grpSp>
        <p:grpSp>
          <p:nvGrpSpPr>
            <p:cNvPr id="19" name="グループ化 18">
              <a:extLst>
                <a:ext uri="{FF2B5EF4-FFF2-40B4-BE49-F238E27FC236}">
                  <a16:creationId xmlns:a16="http://schemas.microsoft.com/office/drawing/2014/main" xmlns="" id="{FE2883B5-6974-4B3D-992E-AE3069355443}"/>
                </a:ext>
              </a:extLst>
            </p:cNvPr>
            <p:cNvGrpSpPr/>
            <p:nvPr/>
          </p:nvGrpSpPr>
          <p:grpSpPr>
            <a:xfrm>
              <a:off x="3172073" y="2320140"/>
              <a:ext cx="7442918" cy="1523709"/>
              <a:chOff x="3172073" y="3981963"/>
              <a:chExt cx="7442918" cy="1523709"/>
            </a:xfrm>
          </p:grpSpPr>
          <p:sp>
            <p:nvSpPr>
              <p:cNvPr id="15" name="テキスト ボックス 14">
                <a:extLst>
                  <a:ext uri="{FF2B5EF4-FFF2-40B4-BE49-F238E27FC236}">
                    <a16:creationId xmlns:a16="http://schemas.microsoft.com/office/drawing/2014/main" xmlns="" id="{DF66EFE0-4B54-48AD-971E-7E5184A83924}"/>
                  </a:ext>
                </a:extLst>
              </p:cNvPr>
              <p:cNvSpPr txBox="1"/>
              <p:nvPr/>
            </p:nvSpPr>
            <p:spPr>
              <a:xfrm>
                <a:off x="3172073" y="3981963"/>
                <a:ext cx="7212329" cy="369332"/>
              </a:xfrm>
              <a:prstGeom prst="rect">
                <a:avLst/>
              </a:prstGeom>
              <a:noFill/>
            </p:spPr>
            <p:txBody>
              <a:bodyPr wrap="square" rtlCol="0">
                <a:spAutoFit/>
              </a:bodyPr>
              <a:lstStyle/>
              <a:p>
                <a:r>
                  <a:rPr kumimoji="1" lang="en-US" altLang="ja-JP" dirty="0">
                    <a:solidFill>
                      <a:schemeClr val="bg1">
                        <a:lumMod val="50000"/>
                      </a:schemeClr>
                    </a:solidFill>
                    <a:latin typeface="ＭＳ Ｐゴシック" panose="020B0600070205080204" pitchFamily="50" charset="-128"/>
                    <a:ea typeface="ＭＳ Ｐゴシック" panose="020B0600070205080204" pitchFamily="50" charset="-128"/>
                  </a:rPr>
                  <a:t>…</a:t>
                </a:r>
                <a:r>
                  <a:rPr kumimoji="1" lang="ja-JP" altLang="en-US" dirty="0">
                    <a:solidFill>
                      <a:schemeClr val="bg1">
                        <a:lumMod val="50000"/>
                      </a:schemeClr>
                    </a:solidFill>
                    <a:latin typeface="ＭＳ Ｐゴシック" panose="020B0600070205080204" pitchFamily="50" charset="-128"/>
                    <a:ea typeface="ＭＳ Ｐゴシック" panose="020B0600070205080204" pitchFamily="50" charset="-128"/>
                  </a:rPr>
                  <a:t>フランス料理、イタリア料理、スペイン料理、ステーキ･ハンバーグ　など</a:t>
                </a:r>
              </a:p>
            </p:txBody>
          </p:sp>
          <p:sp>
            <p:nvSpPr>
              <p:cNvPr id="16" name="テキスト ボックス 15">
                <a:extLst>
                  <a:ext uri="{FF2B5EF4-FFF2-40B4-BE49-F238E27FC236}">
                    <a16:creationId xmlns:a16="http://schemas.microsoft.com/office/drawing/2014/main" xmlns="" id="{C8301465-A4C5-430F-82FE-E65EBBA9F44F}"/>
                  </a:ext>
                </a:extLst>
              </p:cNvPr>
              <p:cNvSpPr txBox="1"/>
              <p:nvPr/>
            </p:nvSpPr>
            <p:spPr>
              <a:xfrm>
                <a:off x="3172074" y="4565760"/>
                <a:ext cx="7442917" cy="369332"/>
              </a:xfrm>
              <a:prstGeom prst="rect">
                <a:avLst/>
              </a:prstGeom>
              <a:noFill/>
            </p:spPr>
            <p:txBody>
              <a:bodyPr wrap="square" rtlCol="0">
                <a:spAutoFit/>
              </a:bodyPr>
              <a:lstStyle/>
              <a:p>
                <a:r>
                  <a:rPr kumimoji="1" lang="en-US" altLang="ja-JP" dirty="0">
                    <a:solidFill>
                      <a:schemeClr val="bg1">
                        <a:lumMod val="50000"/>
                      </a:schemeClr>
                    </a:solidFill>
                    <a:latin typeface="ＭＳ Ｐゴシック" panose="020B0600070205080204" pitchFamily="50" charset="-128"/>
                    <a:ea typeface="ＭＳ Ｐゴシック" panose="020B0600070205080204" pitchFamily="50" charset="-128"/>
                  </a:rPr>
                  <a:t>…</a:t>
                </a:r>
                <a:r>
                  <a:rPr kumimoji="1" lang="ja-JP" altLang="en-US" dirty="0">
                    <a:solidFill>
                      <a:schemeClr val="bg1">
                        <a:lumMod val="50000"/>
                      </a:schemeClr>
                    </a:solidFill>
                    <a:latin typeface="ＭＳ Ｐゴシック" panose="020B0600070205080204" pitchFamily="50" charset="-128"/>
                    <a:ea typeface="ＭＳ Ｐゴシック" panose="020B0600070205080204" pitchFamily="50" charset="-128"/>
                  </a:rPr>
                  <a:t>そば･うどん、すし、とんかつ、しゃぶしゃぶ、料亭･割烹、お好み焼き　など</a:t>
                </a:r>
              </a:p>
            </p:txBody>
          </p:sp>
          <p:sp>
            <p:nvSpPr>
              <p:cNvPr id="17" name="テキスト ボックス 16">
                <a:extLst>
                  <a:ext uri="{FF2B5EF4-FFF2-40B4-BE49-F238E27FC236}">
                    <a16:creationId xmlns:a16="http://schemas.microsoft.com/office/drawing/2014/main" xmlns="" id="{57B79DEC-E7CE-40EE-BBBB-A211EBB38F74}"/>
                  </a:ext>
                </a:extLst>
              </p:cNvPr>
              <p:cNvSpPr txBox="1"/>
              <p:nvPr/>
            </p:nvSpPr>
            <p:spPr>
              <a:xfrm>
                <a:off x="3172074" y="5136341"/>
                <a:ext cx="5343773" cy="369331"/>
              </a:xfrm>
              <a:prstGeom prst="rect">
                <a:avLst/>
              </a:prstGeom>
              <a:noFill/>
            </p:spPr>
            <p:txBody>
              <a:bodyPr wrap="square" rtlCol="0">
                <a:spAutoFit/>
              </a:bodyPr>
              <a:lstStyle/>
              <a:p>
                <a:r>
                  <a:rPr kumimoji="1" lang="en-US" altLang="ja-JP" dirty="0">
                    <a:solidFill>
                      <a:schemeClr val="bg1">
                        <a:lumMod val="50000"/>
                      </a:schemeClr>
                    </a:solidFill>
                    <a:latin typeface="ＭＳ Ｐゴシック" panose="020B0600070205080204" pitchFamily="50" charset="-128"/>
                    <a:ea typeface="ＭＳ Ｐゴシック" panose="020B0600070205080204" pitchFamily="50" charset="-128"/>
                  </a:rPr>
                  <a:t>…</a:t>
                </a:r>
                <a:r>
                  <a:rPr kumimoji="1" lang="ja-JP" altLang="en-US" dirty="0">
                    <a:solidFill>
                      <a:schemeClr val="bg1">
                        <a:lumMod val="50000"/>
                      </a:schemeClr>
                    </a:solidFill>
                    <a:latin typeface="ＭＳ Ｐゴシック" panose="020B0600070205080204" pitchFamily="50" charset="-128"/>
                    <a:ea typeface="ＭＳ Ｐゴシック" panose="020B0600070205080204" pitchFamily="50" charset="-128"/>
                  </a:rPr>
                  <a:t>韓国料理、焼肉料理、中華料理、餃子専門店　など</a:t>
                </a:r>
              </a:p>
            </p:txBody>
          </p:sp>
        </p:grpSp>
      </p:grpSp>
      <p:sp>
        <p:nvSpPr>
          <p:cNvPr id="21" name="テキスト ボックス 20">
            <a:extLst>
              <a:ext uri="{FF2B5EF4-FFF2-40B4-BE49-F238E27FC236}">
                <a16:creationId xmlns:a16="http://schemas.microsoft.com/office/drawing/2014/main" xmlns="" id="{E8710328-F3E3-432C-83D6-5233CA9E73B3}"/>
              </a:ext>
            </a:extLst>
          </p:cNvPr>
          <p:cNvSpPr txBox="1"/>
          <p:nvPr/>
        </p:nvSpPr>
        <p:spPr>
          <a:xfrm>
            <a:off x="838199" y="6413698"/>
            <a:ext cx="9684689" cy="307777"/>
          </a:xfrm>
          <a:prstGeom prst="rect">
            <a:avLst/>
          </a:prstGeom>
          <a:noFill/>
        </p:spPr>
        <p:txBody>
          <a:bodyPr wrap="square" rtlCol="0">
            <a:spAutoFit/>
          </a:bodyPr>
          <a:lstStyle/>
          <a:p>
            <a:r>
              <a:rPr kumimoji="1" lang="ja-JP" altLang="en-US" sz="1400" dirty="0">
                <a:solidFill>
                  <a:schemeClr val="bg1">
                    <a:lumMod val="50000"/>
                  </a:schemeClr>
                </a:solidFill>
                <a:latin typeface="ＭＳ Ｐゴシック" panose="020B0600070205080204" pitchFamily="50" charset="-128"/>
                <a:ea typeface="ＭＳ Ｐゴシック" panose="020B0600070205080204" pitchFamily="50" charset="-128"/>
              </a:rPr>
              <a:t>株式会社富士経済（</a:t>
            </a:r>
            <a:r>
              <a:rPr kumimoji="1" lang="en-US" altLang="ja-JP" sz="1400" dirty="0">
                <a:solidFill>
                  <a:schemeClr val="bg1">
                    <a:lumMod val="50000"/>
                  </a:schemeClr>
                </a:solidFill>
                <a:latin typeface="ＭＳ Ｐゴシック" panose="020B0600070205080204" pitchFamily="50" charset="-128"/>
                <a:ea typeface="ＭＳ Ｐゴシック" panose="020B0600070205080204" pitchFamily="50" charset="-128"/>
              </a:rPr>
              <a:t>2017</a:t>
            </a:r>
            <a:r>
              <a:rPr kumimoji="1" lang="ja-JP" altLang="en-US" sz="1400" dirty="0">
                <a:solidFill>
                  <a:schemeClr val="bg1">
                    <a:lumMod val="50000"/>
                  </a:schemeClr>
                </a:solidFill>
                <a:latin typeface="ＭＳ Ｐゴシック" panose="020B0600070205080204" pitchFamily="50" charset="-128"/>
                <a:ea typeface="ＭＳ Ｐゴシック" panose="020B0600070205080204" pitchFamily="50" charset="-128"/>
              </a:rPr>
              <a:t>）「外食産業マーケティング便覧</a:t>
            </a:r>
            <a:r>
              <a:rPr kumimoji="1" lang="en-US" altLang="ja-JP" sz="1400" dirty="0">
                <a:solidFill>
                  <a:schemeClr val="bg1">
                    <a:lumMod val="50000"/>
                  </a:schemeClr>
                </a:solidFill>
                <a:latin typeface="ＭＳ Ｐゴシック" panose="020B0600070205080204" pitchFamily="50" charset="-128"/>
                <a:ea typeface="ＭＳ Ｐゴシック" panose="020B0600070205080204" pitchFamily="50" charset="-128"/>
              </a:rPr>
              <a:t>2017 No.2</a:t>
            </a:r>
            <a:r>
              <a:rPr lang="ja-JP" altLang="en-US" sz="1400" dirty="0">
                <a:solidFill>
                  <a:schemeClr val="bg1">
                    <a:lumMod val="50000"/>
                  </a:schemeClr>
                </a:solidFill>
                <a:latin typeface="ＭＳ Ｐゴシック" panose="020B0600070205080204" pitchFamily="50" charset="-128"/>
                <a:ea typeface="ＭＳ Ｐゴシック" panose="020B0600070205080204" pitchFamily="50" charset="-128"/>
              </a:rPr>
              <a:t> ～ターゲティングの細分化で集客力強化を図る外食産業～</a:t>
            </a:r>
            <a:r>
              <a:rPr kumimoji="1" lang="ja-JP" altLang="en-US" sz="1400" dirty="0">
                <a:solidFill>
                  <a:schemeClr val="bg1">
                    <a:lumMod val="50000"/>
                  </a:schemeClr>
                </a:solidFill>
                <a:latin typeface="ＭＳ Ｐゴシック" panose="020B0600070205080204" pitchFamily="50" charset="-128"/>
                <a:ea typeface="ＭＳ Ｐゴシック" panose="020B0600070205080204" pitchFamily="50" charset="-128"/>
              </a:rPr>
              <a:t>」</a:t>
            </a:r>
          </a:p>
        </p:txBody>
      </p:sp>
      <p:grpSp>
        <p:nvGrpSpPr>
          <p:cNvPr id="22" name="グループ化 21">
            <a:extLst>
              <a:ext uri="{FF2B5EF4-FFF2-40B4-BE49-F238E27FC236}">
                <a16:creationId xmlns:a16="http://schemas.microsoft.com/office/drawing/2014/main" xmlns="" id="{3DFFD6EA-1274-4D29-AE5F-AD056100B1FF}"/>
              </a:ext>
            </a:extLst>
          </p:cNvPr>
          <p:cNvGrpSpPr/>
          <p:nvPr/>
        </p:nvGrpSpPr>
        <p:grpSpPr>
          <a:xfrm>
            <a:off x="838199" y="4767203"/>
            <a:ext cx="10365188" cy="832627"/>
            <a:chOff x="838200" y="2469751"/>
            <a:chExt cx="10515600" cy="960249"/>
          </a:xfrm>
        </p:grpSpPr>
        <p:sp>
          <p:nvSpPr>
            <p:cNvPr id="23" name="四角形: 角を丸くする 22">
              <a:extLst>
                <a:ext uri="{FF2B5EF4-FFF2-40B4-BE49-F238E27FC236}">
                  <a16:creationId xmlns:a16="http://schemas.microsoft.com/office/drawing/2014/main" xmlns="" id="{8B7BDAE6-C312-4E82-B179-DE18306438AC}"/>
                </a:ext>
              </a:extLst>
            </p:cNvPr>
            <p:cNvSpPr/>
            <p:nvPr/>
          </p:nvSpPr>
          <p:spPr>
            <a:xfrm>
              <a:off x="838200" y="2469751"/>
              <a:ext cx="10515600" cy="960249"/>
            </a:xfrm>
            <a:prstGeom prst="roundRect">
              <a:avLst/>
            </a:prstGeom>
            <a:solidFill>
              <a:schemeClr val="bg1">
                <a:lumMod val="95000"/>
              </a:schemeClr>
            </a:solid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テキスト ボックス 23">
              <a:extLst>
                <a:ext uri="{FF2B5EF4-FFF2-40B4-BE49-F238E27FC236}">
                  <a16:creationId xmlns:a16="http://schemas.microsoft.com/office/drawing/2014/main" xmlns="" id="{98074397-1E10-4B17-B3F1-E6A09370A4C7}"/>
                </a:ext>
              </a:extLst>
            </p:cNvPr>
            <p:cNvSpPr txBox="1"/>
            <p:nvPr/>
          </p:nvSpPr>
          <p:spPr>
            <a:xfrm>
              <a:off x="8332305" y="2949875"/>
              <a:ext cx="2714960" cy="425942"/>
            </a:xfrm>
            <a:prstGeom prst="rect">
              <a:avLst/>
            </a:prstGeom>
            <a:noFill/>
          </p:spPr>
          <p:txBody>
            <a:bodyPr wrap="square" rtlCol="0">
              <a:spAutoFit/>
            </a:bodyPr>
            <a:lstStyle/>
            <a:p>
              <a:r>
                <a:rPr lang="ja-JP" altLang="en-US" dirty="0">
                  <a:solidFill>
                    <a:schemeClr val="bg1">
                      <a:lumMod val="50000"/>
                    </a:schemeClr>
                  </a:solidFill>
                  <a:latin typeface="ＭＳ Ｐゴシック" panose="020B0600070205080204" pitchFamily="50" charset="-128"/>
                  <a:ea typeface="ＭＳ Ｐゴシック" panose="020B0600070205080204" pitchFamily="50" charset="-128"/>
                </a:rPr>
                <a:t>（</a:t>
              </a:r>
              <a:r>
                <a:rPr lang="en-US" altLang="ja-JP" dirty="0" err="1">
                  <a:solidFill>
                    <a:schemeClr val="bg1">
                      <a:lumMod val="50000"/>
                    </a:schemeClr>
                  </a:solidFill>
                  <a:latin typeface="ＭＳ Ｐゴシック" panose="020B0600070205080204" pitchFamily="50" charset="-128"/>
                  <a:ea typeface="ＭＳ Ｐゴシック" panose="020B0600070205080204" pitchFamily="50" charset="-128"/>
                </a:rPr>
                <a:t>Ziqiong</a:t>
              </a:r>
              <a:r>
                <a:rPr lang="en-US" altLang="ja-JP" dirty="0">
                  <a:solidFill>
                    <a:schemeClr val="bg1">
                      <a:lumMod val="50000"/>
                    </a:schemeClr>
                  </a:solidFill>
                  <a:latin typeface="ＭＳ Ｐゴシック" panose="020B0600070205080204" pitchFamily="50" charset="-128"/>
                  <a:ea typeface="ＭＳ Ｐゴシック" panose="020B0600070205080204" pitchFamily="50" charset="-128"/>
                </a:rPr>
                <a:t>, </a:t>
              </a:r>
              <a:r>
                <a:rPr lang="en-US" altLang="ja-JP" dirty="0" err="1">
                  <a:solidFill>
                    <a:schemeClr val="bg1">
                      <a:lumMod val="50000"/>
                    </a:schemeClr>
                  </a:solidFill>
                  <a:latin typeface="ＭＳ Ｐゴシック" panose="020B0600070205080204" pitchFamily="50" charset="-128"/>
                  <a:ea typeface="ＭＳ Ｐゴシック" panose="020B0600070205080204" pitchFamily="50" charset="-128"/>
                </a:rPr>
                <a:t>Zili</a:t>
              </a:r>
              <a:r>
                <a:rPr lang="en-US" altLang="ja-JP" dirty="0">
                  <a:solidFill>
                    <a:schemeClr val="bg1">
                      <a:lumMod val="50000"/>
                    </a:schemeClr>
                  </a:solidFill>
                  <a:latin typeface="ＭＳ Ｐゴシック" panose="020B0600070205080204" pitchFamily="50" charset="-128"/>
                  <a:ea typeface="ＭＳ Ｐゴシック" panose="020B0600070205080204" pitchFamily="50" charset="-128"/>
                </a:rPr>
                <a:t> &amp; Rob.2014</a:t>
              </a:r>
              <a:r>
                <a:rPr lang="ja-JP" altLang="en-US" dirty="0">
                  <a:solidFill>
                    <a:schemeClr val="bg1">
                      <a:lumMod val="50000"/>
                    </a:schemeClr>
                  </a:solidFill>
                  <a:latin typeface="ＭＳ Ｐゴシック" panose="020B0600070205080204" pitchFamily="50" charset="-128"/>
                  <a:ea typeface="ＭＳ Ｐゴシック" panose="020B0600070205080204" pitchFamily="50" charset="-128"/>
                </a:rPr>
                <a:t>）</a:t>
              </a:r>
              <a:endParaRPr kumimoji="1" lang="ja-JP" altLang="en-US" dirty="0">
                <a:solidFill>
                  <a:schemeClr val="bg1">
                    <a:lumMod val="50000"/>
                  </a:schemeClr>
                </a:solidFill>
              </a:endParaRPr>
            </a:p>
          </p:txBody>
        </p:sp>
        <p:sp>
          <p:nvSpPr>
            <p:cNvPr id="25" name="テキスト ボックス 24">
              <a:extLst>
                <a:ext uri="{FF2B5EF4-FFF2-40B4-BE49-F238E27FC236}">
                  <a16:creationId xmlns:a16="http://schemas.microsoft.com/office/drawing/2014/main" xmlns="" id="{9C08D22C-148F-40EC-89C1-284541236E95}"/>
                </a:ext>
              </a:extLst>
            </p:cNvPr>
            <p:cNvSpPr txBox="1"/>
            <p:nvPr/>
          </p:nvSpPr>
          <p:spPr>
            <a:xfrm>
              <a:off x="838200" y="2541681"/>
              <a:ext cx="10209065" cy="816388"/>
            </a:xfrm>
            <a:prstGeom prst="rect">
              <a:avLst/>
            </a:prstGeom>
            <a:noFill/>
          </p:spPr>
          <p:txBody>
            <a:bodyPr wrap="square" rtlCol="0">
              <a:spAutoFit/>
            </a:bodyPr>
            <a:lstStyle/>
            <a:p>
              <a:r>
                <a:rPr kumimoji="1" lang="ja-JP" altLang="en-US" sz="2000" dirty="0">
                  <a:latin typeface="ＭＳ Ｐゴシック" panose="020B0600070205080204" pitchFamily="50" charset="-128"/>
                  <a:ea typeface="ＭＳ Ｐゴシック" panose="020B0600070205080204" pitchFamily="50" charset="-128"/>
                </a:rPr>
                <a:t>低価格帯のレストランにおいて、価格が高くなるとクチコミの評価にマイナスの影響を与える</a:t>
              </a:r>
              <a:endParaRPr kumimoji="1" lang="en-US" altLang="ja-JP" sz="2000" dirty="0">
                <a:latin typeface="ＭＳ Ｐゴシック" panose="020B0600070205080204" pitchFamily="50" charset="-128"/>
                <a:ea typeface="ＭＳ Ｐゴシック" panose="020B0600070205080204" pitchFamily="50" charset="-128"/>
              </a:endParaRPr>
            </a:p>
            <a:p>
              <a:r>
                <a:rPr kumimoji="1" lang="ja-JP" altLang="en-US" sz="2000" dirty="0">
                  <a:latin typeface="ＭＳ Ｐゴシック" panose="020B0600070205080204" pitchFamily="50" charset="-128"/>
                  <a:ea typeface="ＭＳ Ｐゴシック" panose="020B0600070205080204" pitchFamily="50" charset="-128"/>
                </a:rPr>
                <a:t>しかし、高価格帯のレストランでは価格はクチコミの評価に影響しない</a:t>
              </a:r>
            </a:p>
          </p:txBody>
        </p:sp>
      </p:grpSp>
      <p:sp>
        <p:nvSpPr>
          <p:cNvPr id="26" name="テキスト ボックス 25">
            <a:extLst>
              <a:ext uri="{FF2B5EF4-FFF2-40B4-BE49-F238E27FC236}">
                <a16:creationId xmlns:a16="http://schemas.microsoft.com/office/drawing/2014/main" xmlns="" id="{CECC52D7-F259-4F46-AF63-2DB28CFAB4D7}"/>
              </a:ext>
            </a:extLst>
          </p:cNvPr>
          <p:cNvSpPr txBox="1"/>
          <p:nvPr/>
        </p:nvSpPr>
        <p:spPr>
          <a:xfrm>
            <a:off x="1630018" y="5754874"/>
            <a:ext cx="7537174" cy="400110"/>
          </a:xfrm>
          <a:prstGeom prst="rect">
            <a:avLst/>
          </a:prstGeom>
          <a:noFill/>
        </p:spPr>
        <p:txBody>
          <a:bodyPr wrap="square" rtlCol="0">
            <a:spAutoFit/>
          </a:bodyPr>
          <a:lstStyle/>
          <a:p>
            <a:r>
              <a:rPr kumimoji="1" lang="ja-JP" altLang="en-US" sz="2000" dirty="0">
                <a:latin typeface="ＭＳ Ｐゴシック" panose="020B0600070205080204" pitchFamily="50" charset="-128"/>
                <a:ea typeface="ＭＳ Ｐゴシック" panose="020B0600070205080204" pitchFamily="50" charset="-128"/>
              </a:rPr>
              <a:t>同じカテゴリーでも価格帯によって影響を与える項目は異なるのでは</a:t>
            </a:r>
          </a:p>
        </p:txBody>
      </p:sp>
      <p:sp>
        <p:nvSpPr>
          <p:cNvPr id="27" name="テキスト ボックス 26">
            <a:extLst>
              <a:ext uri="{FF2B5EF4-FFF2-40B4-BE49-F238E27FC236}">
                <a16:creationId xmlns:a16="http://schemas.microsoft.com/office/drawing/2014/main" xmlns="" id="{9CF54FCF-B23F-4E5E-9B45-2D855B5870D1}"/>
              </a:ext>
            </a:extLst>
          </p:cNvPr>
          <p:cNvSpPr txBox="1"/>
          <p:nvPr/>
        </p:nvSpPr>
        <p:spPr>
          <a:xfrm>
            <a:off x="838199" y="4258975"/>
            <a:ext cx="2608028" cy="400110"/>
          </a:xfrm>
          <a:prstGeom prst="rect">
            <a:avLst/>
          </a:prstGeom>
          <a:noFill/>
        </p:spPr>
        <p:txBody>
          <a:bodyPr wrap="square" rtlCol="0">
            <a:spAutoFit/>
          </a:bodyPr>
          <a:lstStyle/>
          <a:p>
            <a:r>
              <a:rPr kumimoji="1" lang="ja-JP" altLang="en-US" sz="2000" dirty="0">
                <a:latin typeface="ＭＳ Ｐゴシック" panose="020B0600070205080204" pitchFamily="50" charset="-128"/>
                <a:ea typeface="ＭＳ Ｐゴシック" panose="020B0600070205080204" pitchFamily="50" charset="-128"/>
              </a:rPr>
              <a:t>また、価格帯について</a:t>
            </a:r>
          </a:p>
        </p:txBody>
      </p:sp>
      <p:sp>
        <p:nvSpPr>
          <p:cNvPr id="28" name="二等辺三角形 27">
            <a:extLst>
              <a:ext uri="{FF2B5EF4-FFF2-40B4-BE49-F238E27FC236}">
                <a16:creationId xmlns:a16="http://schemas.microsoft.com/office/drawing/2014/main" xmlns="" id="{528CA288-4D6D-44B3-91F6-48564DCB8E8A}"/>
              </a:ext>
            </a:extLst>
          </p:cNvPr>
          <p:cNvSpPr/>
          <p:nvPr/>
        </p:nvSpPr>
        <p:spPr>
          <a:xfrm rot="5400000">
            <a:off x="1094218" y="5792846"/>
            <a:ext cx="461176" cy="324166"/>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8745293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par>
                                <p:cTn id="8" presetID="10" presetClass="entr" presetSubtype="0" fill="hold" nodeType="withEffect">
                                  <p:stCondLst>
                                    <p:cond delay="0"/>
                                  </p:stCondLst>
                                  <p:childTnLst>
                                    <p:set>
                                      <p:cBhvr>
                                        <p:cTn id="9" dur="1" fill="hold">
                                          <p:stCondLst>
                                            <p:cond delay="0"/>
                                          </p:stCondLst>
                                        </p:cTn>
                                        <p:tgtEl>
                                          <p:spTgt spid="22"/>
                                        </p:tgtEl>
                                        <p:attrNameLst>
                                          <p:attrName>style.visibility</p:attrName>
                                        </p:attrNameLst>
                                      </p:cBhvr>
                                      <p:to>
                                        <p:strVal val="visible"/>
                                      </p:to>
                                    </p:set>
                                    <p:animEffect transition="in" filter="fade">
                                      <p:cBhvr>
                                        <p:cTn id="10" dur="500"/>
                                        <p:tgtEl>
                                          <p:spTgt spid="22"/>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28"/>
                                        </p:tgtEl>
                                        <p:attrNameLst>
                                          <p:attrName>style.visibility</p:attrName>
                                        </p:attrNameLst>
                                      </p:cBhvr>
                                      <p:to>
                                        <p:strVal val="visible"/>
                                      </p:to>
                                    </p:set>
                                    <p:animEffect transition="in" filter="wipe(left)">
                                      <p:cBhvr>
                                        <p:cTn id="15" dur="500"/>
                                        <p:tgtEl>
                                          <p:spTgt spid="28"/>
                                        </p:tgtEl>
                                      </p:cBhvr>
                                    </p:animEffect>
                                  </p:childTnLst>
                                </p:cTn>
                              </p:par>
                            </p:childTnLst>
                          </p:cTn>
                        </p:par>
                        <p:par>
                          <p:cTn id="16" fill="hold">
                            <p:stCondLst>
                              <p:cond delay="500"/>
                            </p:stCondLst>
                            <p:childTnLst>
                              <p:par>
                                <p:cTn id="17" presetID="10" presetClass="entr" presetSubtype="0" fill="hold" grpId="0" nodeType="after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fade">
                                      <p:cBhvr>
                                        <p:cTn id="19"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28"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9CAF5F4C-0043-401F-8C7B-696D7E3A2173}"/>
              </a:ext>
            </a:extLst>
          </p:cNvPr>
          <p:cNvSpPr>
            <a:spLocks noGrp="1"/>
          </p:cNvSpPr>
          <p:nvPr>
            <p:ph type="title"/>
          </p:nvPr>
        </p:nvSpPr>
        <p:spPr/>
        <p:txBody>
          <a:bodyPr/>
          <a:lstStyle/>
          <a:p>
            <a:r>
              <a:rPr kumimoji="1" lang="ja-JP" altLang="en-US" dirty="0">
                <a:latin typeface="ＭＳ Ｐゴシック" panose="020B0600070205080204" pitchFamily="50" charset="-128"/>
                <a:ea typeface="ＭＳ Ｐゴシック" panose="020B0600070205080204" pitchFamily="50" charset="-128"/>
              </a:rPr>
              <a:t>拡張的分析１</a:t>
            </a:r>
          </a:p>
        </p:txBody>
      </p:sp>
      <p:sp>
        <p:nvSpPr>
          <p:cNvPr id="3" name="スライド番号プレースホルダー 2">
            <a:extLst>
              <a:ext uri="{FF2B5EF4-FFF2-40B4-BE49-F238E27FC236}">
                <a16:creationId xmlns:a16="http://schemas.microsoft.com/office/drawing/2014/main" xmlns="" id="{84872C72-F104-416E-87CA-E212A01F2BCC}"/>
              </a:ext>
            </a:extLst>
          </p:cNvPr>
          <p:cNvSpPr>
            <a:spLocks noGrp="1"/>
          </p:cNvSpPr>
          <p:nvPr>
            <p:ph type="sldNum" sz="quarter" idx="12"/>
          </p:nvPr>
        </p:nvSpPr>
        <p:spPr/>
        <p:txBody>
          <a:bodyPr/>
          <a:lstStyle/>
          <a:p>
            <a:fld id="{6C1ED120-A1DD-4AF3-8159-70386E6CBFC0}" type="slidenum">
              <a:rPr kumimoji="1" lang="ja-JP" altLang="en-US" smtClean="0"/>
              <a:t>33</a:t>
            </a:fld>
            <a:endParaRPr kumimoji="1" lang="ja-JP" altLang="en-US"/>
          </a:p>
        </p:txBody>
      </p:sp>
      <p:cxnSp>
        <p:nvCxnSpPr>
          <p:cNvPr id="4" name="直線コネクタ 3">
            <a:extLst>
              <a:ext uri="{FF2B5EF4-FFF2-40B4-BE49-F238E27FC236}">
                <a16:creationId xmlns:a16="http://schemas.microsoft.com/office/drawing/2014/main" xmlns="" id="{E2476A10-689A-47D7-8865-B6D5FA5DF04D}"/>
              </a:ext>
            </a:extLst>
          </p:cNvPr>
          <p:cNvCxnSpPr>
            <a:cxnSpLocks/>
          </p:cNvCxnSpPr>
          <p:nvPr/>
        </p:nvCxnSpPr>
        <p:spPr>
          <a:xfrm>
            <a:off x="614597" y="616757"/>
            <a:ext cx="0" cy="839449"/>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sp>
        <p:nvSpPr>
          <p:cNvPr id="15" name="テキスト ボックス 14">
            <a:extLst>
              <a:ext uri="{FF2B5EF4-FFF2-40B4-BE49-F238E27FC236}">
                <a16:creationId xmlns:a16="http://schemas.microsoft.com/office/drawing/2014/main" xmlns="" id="{44C1BE29-6CE1-44A8-B2A4-B3EF521DB14F}"/>
              </a:ext>
            </a:extLst>
          </p:cNvPr>
          <p:cNvSpPr txBox="1"/>
          <p:nvPr/>
        </p:nvSpPr>
        <p:spPr>
          <a:xfrm>
            <a:off x="838200" y="1690688"/>
            <a:ext cx="8213697" cy="400110"/>
          </a:xfrm>
          <a:prstGeom prst="rect">
            <a:avLst/>
          </a:prstGeom>
          <a:noFill/>
        </p:spPr>
        <p:txBody>
          <a:bodyPr wrap="square" rtlCol="0">
            <a:spAutoFit/>
          </a:bodyPr>
          <a:lstStyle/>
          <a:p>
            <a:r>
              <a:rPr kumimoji="1" lang="ja-JP" altLang="en-US" sz="2000" dirty="0">
                <a:latin typeface="ＭＳ Ｐゴシック" panose="020B0600070205080204" pitchFamily="50" charset="-128"/>
                <a:ea typeface="ＭＳ Ｐゴシック" panose="020B0600070205080204" pitchFamily="50" charset="-128"/>
              </a:rPr>
              <a:t>各カテゴリーを高価格と低価格で分類し、６つのカテゴリーとして検証を行う</a:t>
            </a:r>
          </a:p>
        </p:txBody>
      </p:sp>
      <p:grpSp>
        <p:nvGrpSpPr>
          <p:cNvPr id="77" name="グループ化 76">
            <a:extLst>
              <a:ext uri="{FF2B5EF4-FFF2-40B4-BE49-F238E27FC236}">
                <a16:creationId xmlns:a16="http://schemas.microsoft.com/office/drawing/2014/main" xmlns="" id="{F6077A4D-6311-4992-A2B9-37462B072874}"/>
              </a:ext>
            </a:extLst>
          </p:cNvPr>
          <p:cNvGrpSpPr/>
          <p:nvPr/>
        </p:nvGrpSpPr>
        <p:grpSpPr>
          <a:xfrm>
            <a:off x="1153591" y="2478203"/>
            <a:ext cx="9413682" cy="1063809"/>
            <a:chOff x="1105884" y="2908368"/>
            <a:chExt cx="9413682" cy="1063809"/>
          </a:xfrm>
        </p:grpSpPr>
        <p:grpSp>
          <p:nvGrpSpPr>
            <p:cNvPr id="76" name="グループ化 75">
              <a:extLst>
                <a:ext uri="{FF2B5EF4-FFF2-40B4-BE49-F238E27FC236}">
                  <a16:creationId xmlns:a16="http://schemas.microsoft.com/office/drawing/2014/main" xmlns="" id="{EBEDFFD6-E519-4DC7-B85E-C66F7E8D065A}"/>
                </a:ext>
              </a:extLst>
            </p:cNvPr>
            <p:cNvGrpSpPr/>
            <p:nvPr/>
          </p:nvGrpSpPr>
          <p:grpSpPr>
            <a:xfrm>
              <a:off x="7749868" y="2908368"/>
              <a:ext cx="2769698" cy="413600"/>
              <a:chOff x="7749868" y="2908368"/>
              <a:chExt cx="2769698" cy="413600"/>
            </a:xfrm>
          </p:grpSpPr>
          <p:grpSp>
            <p:nvGrpSpPr>
              <p:cNvPr id="8" name="グループ化 7">
                <a:extLst>
                  <a:ext uri="{FF2B5EF4-FFF2-40B4-BE49-F238E27FC236}">
                    <a16:creationId xmlns:a16="http://schemas.microsoft.com/office/drawing/2014/main" xmlns="" id="{E40A857B-A082-4A60-8EA1-5283D7AEB6F4}"/>
                  </a:ext>
                </a:extLst>
              </p:cNvPr>
              <p:cNvGrpSpPr/>
              <p:nvPr/>
            </p:nvGrpSpPr>
            <p:grpSpPr>
              <a:xfrm>
                <a:off x="8296517" y="2915114"/>
                <a:ext cx="2223049" cy="400111"/>
                <a:chOff x="833560" y="5179868"/>
                <a:chExt cx="2223049" cy="400111"/>
              </a:xfrm>
            </p:grpSpPr>
            <p:sp>
              <p:nvSpPr>
                <p:cNvPr id="9" name="四角形: 角を丸くする 8">
                  <a:extLst>
                    <a:ext uri="{FF2B5EF4-FFF2-40B4-BE49-F238E27FC236}">
                      <a16:creationId xmlns:a16="http://schemas.microsoft.com/office/drawing/2014/main" xmlns="" id="{1BC58C2E-7F13-4A0D-AF4C-FF7F0E55B0FD}"/>
                    </a:ext>
                  </a:extLst>
                </p:cNvPr>
                <p:cNvSpPr/>
                <p:nvPr/>
              </p:nvSpPr>
              <p:spPr>
                <a:xfrm>
                  <a:off x="833560" y="5179868"/>
                  <a:ext cx="2223048" cy="400111"/>
                </a:xfrm>
                <a:prstGeom prst="roundRect">
                  <a:avLst/>
                </a:prstGeom>
                <a:solidFill>
                  <a:schemeClr val="bg1">
                    <a:lumMod val="9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9">
                  <a:extLst>
                    <a:ext uri="{FF2B5EF4-FFF2-40B4-BE49-F238E27FC236}">
                      <a16:creationId xmlns:a16="http://schemas.microsoft.com/office/drawing/2014/main" xmlns="" id="{D9861111-D9FA-4D80-8150-B7C40BA5E974}"/>
                    </a:ext>
                  </a:extLst>
                </p:cNvPr>
                <p:cNvSpPr txBox="1"/>
                <p:nvPr/>
              </p:nvSpPr>
              <p:spPr>
                <a:xfrm>
                  <a:off x="833560" y="5179869"/>
                  <a:ext cx="2223049" cy="400110"/>
                </a:xfrm>
                <a:prstGeom prst="rect">
                  <a:avLst/>
                </a:prstGeom>
                <a:noFill/>
              </p:spPr>
              <p:txBody>
                <a:bodyPr wrap="square" rtlCol="0">
                  <a:spAutoFit/>
                </a:bodyPr>
                <a:lstStyle/>
                <a:p>
                  <a:pPr algn="dist"/>
                  <a:r>
                    <a:rPr kumimoji="1" lang="ja-JP" altLang="en-US" sz="2000" dirty="0">
                      <a:latin typeface="ＭＳ Ｐゴシック" panose="020B0600070205080204" pitchFamily="50" charset="-128"/>
                      <a:ea typeface="ＭＳ Ｐゴシック" panose="020B0600070205080204" pitchFamily="50" charset="-128"/>
                    </a:rPr>
                    <a:t>東洋料理</a:t>
                  </a:r>
                </a:p>
              </p:txBody>
            </p:sp>
          </p:grpSp>
          <p:grpSp>
            <p:nvGrpSpPr>
              <p:cNvPr id="57" name="グループ化 56">
                <a:extLst>
                  <a:ext uri="{FF2B5EF4-FFF2-40B4-BE49-F238E27FC236}">
                    <a16:creationId xmlns:a16="http://schemas.microsoft.com/office/drawing/2014/main" xmlns="" id="{5332C2A1-9841-4978-B11D-578C1BE1BD17}"/>
                  </a:ext>
                </a:extLst>
              </p:cNvPr>
              <p:cNvGrpSpPr/>
              <p:nvPr/>
            </p:nvGrpSpPr>
            <p:grpSpPr>
              <a:xfrm>
                <a:off x="7749868" y="2908368"/>
                <a:ext cx="492981" cy="413600"/>
                <a:chOff x="3472723" y="4567148"/>
                <a:chExt cx="492981" cy="413600"/>
              </a:xfrm>
            </p:grpSpPr>
            <p:sp>
              <p:nvSpPr>
                <p:cNvPr id="54" name="楕円 53">
                  <a:extLst>
                    <a:ext uri="{FF2B5EF4-FFF2-40B4-BE49-F238E27FC236}">
                      <a16:creationId xmlns:a16="http://schemas.microsoft.com/office/drawing/2014/main" xmlns="" id="{720CEDC6-E596-4955-AFBE-1C918E478787}"/>
                    </a:ext>
                  </a:extLst>
                </p:cNvPr>
                <p:cNvSpPr/>
                <p:nvPr/>
              </p:nvSpPr>
              <p:spPr>
                <a:xfrm>
                  <a:off x="3511820" y="4580637"/>
                  <a:ext cx="412146" cy="400111"/>
                </a:xfrm>
                <a:prstGeom prst="ellipse">
                  <a:avLst/>
                </a:prstGeom>
                <a:solidFill>
                  <a:schemeClr val="accent4">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テキスト ボックス 46">
                  <a:extLst>
                    <a:ext uri="{FF2B5EF4-FFF2-40B4-BE49-F238E27FC236}">
                      <a16:creationId xmlns:a16="http://schemas.microsoft.com/office/drawing/2014/main" xmlns="" id="{1D93992E-381A-4B08-AB63-0A2B6ECD891F}"/>
                    </a:ext>
                  </a:extLst>
                </p:cNvPr>
                <p:cNvSpPr txBox="1"/>
                <p:nvPr/>
              </p:nvSpPr>
              <p:spPr>
                <a:xfrm>
                  <a:off x="3472723" y="4567148"/>
                  <a:ext cx="492981" cy="400110"/>
                </a:xfrm>
                <a:prstGeom prst="rect">
                  <a:avLst/>
                </a:prstGeom>
                <a:noFill/>
              </p:spPr>
              <p:txBody>
                <a:bodyPr wrap="square" rtlCol="0">
                  <a:spAutoFit/>
                </a:bodyPr>
                <a:lstStyle/>
                <a:p>
                  <a:pPr algn="ctr"/>
                  <a:r>
                    <a:rPr kumimoji="1" lang="ja-JP" altLang="en-US" sz="2000" dirty="0">
                      <a:latin typeface="ＭＳ Ｐゴシック" panose="020B0600070205080204" pitchFamily="50" charset="-128"/>
                      <a:ea typeface="ＭＳ Ｐゴシック" panose="020B0600070205080204" pitchFamily="50" charset="-128"/>
                    </a:rPr>
                    <a:t>高</a:t>
                  </a:r>
                </a:p>
              </p:txBody>
            </p:sp>
          </p:grpSp>
        </p:grpSp>
        <p:grpSp>
          <p:nvGrpSpPr>
            <p:cNvPr id="75" name="グループ化 74">
              <a:extLst>
                <a:ext uri="{FF2B5EF4-FFF2-40B4-BE49-F238E27FC236}">
                  <a16:creationId xmlns:a16="http://schemas.microsoft.com/office/drawing/2014/main" xmlns="" id="{8E8813F9-497C-4331-9744-25A069F3E781}"/>
                </a:ext>
              </a:extLst>
            </p:cNvPr>
            <p:cNvGrpSpPr/>
            <p:nvPr/>
          </p:nvGrpSpPr>
          <p:grpSpPr>
            <a:xfrm>
              <a:off x="7742556" y="3542776"/>
              <a:ext cx="2777009" cy="429401"/>
              <a:chOff x="7742556" y="3542776"/>
              <a:chExt cx="2777009" cy="429401"/>
            </a:xfrm>
          </p:grpSpPr>
          <p:grpSp>
            <p:nvGrpSpPr>
              <p:cNvPr id="42" name="グループ化 41">
                <a:extLst>
                  <a:ext uri="{FF2B5EF4-FFF2-40B4-BE49-F238E27FC236}">
                    <a16:creationId xmlns:a16="http://schemas.microsoft.com/office/drawing/2014/main" xmlns="" id="{65C2FBA4-5530-44AB-B602-4509C0DFD17D}"/>
                  </a:ext>
                </a:extLst>
              </p:cNvPr>
              <p:cNvGrpSpPr/>
              <p:nvPr/>
            </p:nvGrpSpPr>
            <p:grpSpPr>
              <a:xfrm>
                <a:off x="8296516" y="3542776"/>
                <a:ext cx="2223049" cy="400111"/>
                <a:chOff x="833560" y="5179868"/>
                <a:chExt cx="2223049" cy="400111"/>
              </a:xfrm>
            </p:grpSpPr>
            <p:sp>
              <p:nvSpPr>
                <p:cNvPr id="43" name="四角形: 角を丸くする 42">
                  <a:extLst>
                    <a:ext uri="{FF2B5EF4-FFF2-40B4-BE49-F238E27FC236}">
                      <a16:creationId xmlns:a16="http://schemas.microsoft.com/office/drawing/2014/main" xmlns="" id="{ED80851B-58BB-4B5E-ADF9-26E9B21484C0}"/>
                    </a:ext>
                  </a:extLst>
                </p:cNvPr>
                <p:cNvSpPr/>
                <p:nvPr/>
              </p:nvSpPr>
              <p:spPr>
                <a:xfrm>
                  <a:off x="833560" y="5179868"/>
                  <a:ext cx="2223048" cy="400111"/>
                </a:xfrm>
                <a:prstGeom prst="roundRect">
                  <a:avLst/>
                </a:prstGeom>
                <a:solidFill>
                  <a:schemeClr val="bg1">
                    <a:lumMod val="9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テキスト ボックス 43">
                  <a:extLst>
                    <a:ext uri="{FF2B5EF4-FFF2-40B4-BE49-F238E27FC236}">
                      <a16:creationId xmlns:a16="http://schemas.microsoft.com/office/drawing/2014/main" xmlns="" id="{3A588292-34DA-4EC5-9592-A45435828B47}"/>
                    </a:ext>
                  </a:extLst>
                </p:cNvPr>
                <p:cNvSpPr txBox="1"/>
                <p:nvPr/>
              </p:nvSpPr>
              <p:spPr>
                <a:xfrm>
                  <a:off x="833560" y="5179869"/>
                  <a:ext cx="2223049" cy="400110"/>
                </a:xfrm>
                <a:prstGeom prst="rect">
                  <a:avLst/>
                </a:prstGeom>
                <a:noFill/>
              </p:spPr>
              <p:txBody>
                <a:bodyPr wrap="square" rtlCol="0">
                  <a:spAutoFit/>
                </a:bodyPr>
                <a:lstStyle/>
                <a:p>
                  <a:pPr algn="dist"/>
                  <a:r>
                    <a:rPr kumimoji="1" lang="ja-JP" altLang="en-US" sz="2000" dirty="0">
                      <a:latin typeface="ＭＳ Ｐゴシック" panose="020B0600070205080204" pitchFamily="50" charset="-128"/>
                      <a:ea typeface="ＭＳ Ｐゴシック" panose="020B0600070205080204" pitchFamily="50" charset="-128"/>
                    </a:rPr>
                    <a:t>東洋料理</a:t>
                  </a:r>
                </a:p>
              </p:txBody>
            </p:sp>
          </p:grpSp>
          <p:grpSp>
            <p:nvGrpSpPr>
              <p:cNvPr id="58" name="グループ化 57">
                <a:extLst>
                  <a:ext uri="{FF2B5EF4-FFF2-40B4-BE49-F238E27FC236}">
                    <a16:creationId xmlns:a16="http://schemas.microsoft.com/office/drawing/2014/main" xmlns="" id="{BF5D3040-8F00-4E12-80A9-5B1F8198D661}"/>
                  </a:ext>
                </a:extLst>
              </p:cNvPr>
              <p:cNvGrpSpPr/>
              <p:nvPr/>
            </p:nvGrpSpPr>
            <p:grpSpPr>
              <a:xfrm>
                <a:off x="7742556" y="3543984"/>
                <a:ext cx="492981" cy="428193"/>
                <a:chOff x="4080995" y="4539065"/>
                <a:chExt cx="492981" cy="428193"/>
              </a:xfrm>
            </p:grpSpPr>
            <p:sp>
              <p:nvSpPr>
                <p:cNvPr id="56" name="楕円 55">
                  <a:extLst>
                    <a:ext uri="{FF2B5EF4-FFF2-40B4-BE49-F238E27FC236}">
                      <a16:creationId xmlns:a16="http://schemas.microsoft.com/office/drawing/2014/main" xmlns="" id="{F5F376EA-243A-4EF2-8B29-71834C75563A}"/>
                    </a:ext>
                  </a:extLst>
                </p:cNvPr>
                <p:cNvSpPr/>
                <p:nvPr/>
              </p:nvSpPr>
              <p:spPr>
                <a:xfrm>
                  <a:off x="4129364" y="4567147"/>
                  <a:ext cx="412146" cy="400111"/>
                </a:xfrm>
                <a:prstGeom prst="ellipse">
                  <a:avLst/>
                </a:prstGeom>
                <a:solidFill>
                  <a:schemeClr val="accent5">
                    <a:lumMod val="20000"/>
                    <a:lumOff val="80000"/>
                  </a:schemeClr>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テキスト ボックス 49">
                  <a:extLst>
                    <a:ext uri="{FF2B5EF4-FFF2-40B4-BE49-F238E27FC236}">
                      <a16:creationId xmlns:a16="http://schemas.microsoft.com/office/drawing/2014/main" xmlns="" id="{D02B0080-F935-4460-967F-B18A7A724BA3}"/>
                    </a:ext>
                  </a:extLst>
                </p:cNvPr>
                <p:cNvSpPr txBox="1"/>
                <p:nvPr/>
              </p:nvSpPr>
              <p:spPr>
                <a:xfrm>
                  <a:off x="4080995" y="4539065"/>
                  <a:ext cx="492981" cy="400110"/>
                </a:xfrm>
                <a:prstGeom prst="rect">
                  <a:avLst/>
                </a:prstGeom>
                <a:noFill/>
              </p:spPr>
              <p:txBody>
                <a:bodyPr wrap="square" rtlCol="0">
                  <a:spAutoFit/>
                </a:bodyPr>
                <a:lstStyle/>
                <a:p>
                  <a:pPr algn="ctr"/>
                  <a:r>
                    <a:rPr kumimoji="1" lang="ja-JP" altLang="en-US" sz="2000" dirty="0">
                      <a:latin typeface="ＭＳ Ｐゴシック" panose="020B0600070205080204" pitchFamily="50" charset="-128"/>
                      <a:ea typeface="ＭＳ Ｐゴシック" panose="020B0600070205080204" pitchFamily="50" charset="-128"/>
                    </a:rPr>
                    <a:t>低</a:t>
                  </a:r>
                </a:p>
              </p:txBody>
            </p:sp>
          </p:grpSp>
        </p:grpSp>
        <p:grpSp>
          <p:nvGrpSpPr>
            <p:cNvPr id="73" name="グループ化 72">
              <a:extLst>
                <a:ext uri="{FF2B5EF4-FFF2-40B4-BE49-F238E27FC236}">
                  <a16:creationId xmlns:a16="http://schemas.microsoft.com/office/drawing/2014/main" xmlns="" id="{674253A4-9A0A-4B89-81C2-63D144CB3316}"/>
                </a:ext>
              </a:extLst>
            </p:cNvPr>
            <p:cNvGrpSpPr/>
            <p:nvPr/>
          </p:nvGrpSpPr>
          <p:grpSpPr>
            <a:xfrm>
              <a:off x="4422901" y="3528734"/>
              <a:ext cx="2784626" cy="428193"/>
              <a:chOff x="4422901" y="3528734"/>
              <a:chExt cx="2784626" cy="428193"/>
            </a:xfrm>
          </p:grpSpPr>
          <p:grpSp>
            <p:nvGrpSpPr>
              <p:cNvPr id="39" name="グループ化 38">
                <a:extLst>
                  <a:ext uri="{FF2B5EF4-FFF2-40B4-BE49-F238E27FC236}">
                    <a16:creationId xmlns:a16="http://schemas.microsoft.com/office/drawing/2014/main" xmlns="" id="{9799E869-D3D9-4E7A-BC78-5D3AE4E68B70}"/>
                  </a:ext>
                </a:extLst>
              </p:cNvPr>
              <p:cNvGrpSpPr/>
              <p:nvPr/>
            </p:nvGrpSpPr>
            <p:grpSpPr>
              <a:xfrm>
                <a:off x="4984473" y="3547222"/>
                <a:ext cx="2223054" cy="400111"/>
                <a:chOff x="833559" y="4601693"/>
                <a:chExt cx="2223054" cy="400111"/>
              </a:xfrm>
            </p:grpSpPr>
            <p:sp>
              <p:nvSpPr>
                <p:cNvPr id="40" name="四角形: 角を丸くする 39">
                  <a:extLst>
                    <a:ext uri="{FF2B5EF4-FFF2-40B4-BE49-F238E27FC236}">
                      <a16:creationId xmlns:a16="http://schemas.microsoft.com/office/drawing/2014/main" xmlns="" id="{BCF64CEF-EA59-49F2-8BD6-F460C8BB555E}"/>
                    </a:ext>
                  </a:extLst>
                </p:cNvPr>
                <p:cNvSpPr/>
                <p:nvPr/>
              </p:nvSpPr>
              <p:spPr>
                <a:xfrm>
                  <a:off x="833559" y="4601693"/>
                  <a:ext cx="2223049" cy="400111"/>
                </a:xfrm>
                <a:prstGeom prst="roundRect">
                  <a:avLst/>
                </a:prstGeom>
                <a:solidFill>
                  <a:schemeClr val="bg1">
                    <a:lumMod val="9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テキスト ボックス 40">
                  <a:extLst>
                    <a:ext uri="{FF2B5EF4-FFF2-40B4-BE49-F238E27FC236}">
                      <a16:creationId xmlns:a16="http://schemas.microsoft.com/office/drawing/2014/main" xmlns="" id="{1BA99FAA-2597-4342-BF0D-6B8FD13194D8}"/>
                    </a:ext>
                  </a:extLst>
                </p:cNvPr>
                <p:cNvSpPr txBox="1"/>
                <p:nvPr/>
              </p:nvSpPr>
              <p:spPr>
                <a:xfrm>
                  <a:off x="833561" y="4601694"/>
                  <a:ext cx="2223052" cy="400110"/>
                </a:xfrm>
                <a:prstGeom prst="rect">
                  <a:avLst/>
                </a:prstGeom>
                <a:noFill/>
              </p:spPr>
              <p:txBody>
                <a:bodyPr wrap="square" rtlCol="0">
                  <a:spAutoFit/>
                </a:bodyPr>
                <a:lstStyle/>
                <a:p>
                  <a:pPr algn="dist"/>
                  <a:r>
                    <a:rPr kumimoji="1" lang="ja-JP" altLang="en-US" sz="2000" dirty="0">
                      <a:latin typeface="ＭＳ Ｐゴシック" panose="020B0600070205080204" pitchFamily="50" charset="-128"/>
                      <a:ea typeface="ＭＳ Ｐゴシック" panose="020B0600070205080204" pitchFamily="50" charset="-128"/>
                    </a:rPr>
                    <a:t>日本料理</a:t>
                  </a:r>
                </a:p>
              </p:txBody>
            </p:sp>
          </p:grpSp>
          <p:grpSp>
            <p:nvGrpSpPr>
              <p:cNvPr id="59" name="グループ化 58">
                <a:extLst>
                  <a:ext uri="{FF2B5EF4-FFF2-40B4-BE49-F238E27FC236}">
                    <a16:creationId xmlns:a16="http://schemas.microsoft.com/office/drawing/2014/main" xmlns="" id="{03693E83-9D9F-4428-B247-AA8129D25E39}"/>
                  </a:ext>
                </a:extLst>
              </p:cNvPr>
              <p:cNvGrpSpPr/>
              <p:nvPr/>
            </p:nvGrpSpPr>
            <p:grpSpPr>
              <a:xfrm>
                <a:off x="4422901" y="3528734"/>
                <a:ext cx="492981" cy="428193"/>
                <a:chOff x="4080995" y="4539065"/>
                <a:chExt cx="492981" cy="428193"/>
              </a:xfrm>
            </p:grpSpPr>
            <p:sp>
              <p:nvSpPr>
                <p:cNvPr id="60" name="楕円 59">
                  <a:extLst>
                    <a:ext uri="{FF2B5EF4-FFF2-40B4-BE49-F238E27FC236}">
                      <a16:creationId xmlns:a16="http://schemas.microsoft.com/office/drawing/2014/main" xmlns="" id="{C9FDFDE0-46EC-4D87-9B01-0F36AB0114AA}"/>
                    </a:ext>
                  </a:extLst>
                </p:cNvPr>
                <p:cNvSpPr/>
                <p:nvPr/>
              </p:nvSpPr>
              <p:spPr>
                <a:xfrm>
                  <a:off x="4129364" y="4567147"/>
                  <a:ext cx="412146" cy="400111"/>
                </a:xfrm>
                <a:prstGeom prst="ellipse">
                  <a:avLst/>
                </a:prstGeom>
                <a:solidFill>
                  <a:schemeClr val="accent5">
                    <a:lumMod val="20000"/>
                    <a:lumOff val="80000"/>
                  </a:schemeClr>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 name="テキスト ボックス 60">
                  <a:extLst>
                    <a:ext uri="{FF2B5EF4-FFF2-40B4-BE49-F238E27FC236}">
                      <a16:creationId xmlns:a16="http://schemas.microsoft.com/office/drawing/2014/main" xmlns="" id="{D1D1EE62-ABEE-4DFF-BE56-88DB108B2A4C}"/>
                    </a:ext>
                  </a:extLst>
                </p:cNvPr>
                <p:cNvSpPr txBox="1"/>
                <p:nvPr/>
              </p:nvSpPr>
              <p:spPr>
                <a:xfrm>
                  <a:off x="4080995" y="4539065"/>
                  <a:ext cx="492981" cy="400110"/>
                </a:xfrm>
                <a:prstGeom prst="rect">
                  <a:avLst/>
                </a:prstGeom>
                <a:noFill/>
              </p:spPr>
              <p:txBody>
                <a:bodyPr wrap="square" rtlCol="0">
                  <a:spAutoFit/>
                </a:bodyPr>
                <a:lstStyle/>
                <a:p>
                  <a:pPr algn="ctr"/>
                  <a:r>
                    <a:rPr kumimoji="1" lang="ja-JP" altLang="en-US" sz="2000" dirty="0">
                      <a:latin typeface="ＭＳ Ｐゴシック" panose="020B0600070205080204" pitchFamily="50" charset="-128"/>
                      <a:ea typeface="ＭＳ Ｐゴシック" panose="020B0600070205080204" pitchFamily="50" charset="-128"/>
                    </a:rPr>
                    <a:t>低</a:t>
                  </a:r>
                </a:p>
              </p:txBody>
            </p:sp>
          </p:grpSp>
        </p:grpSp>
        <p:grpSp>
          <p:nvGrpSpPr>
            <p:cNvPr id="71" name="グループ化 70">
              <a:extLst>
                <a:ext uri="{FF2B5EF4-FFF2-40B4-BE49-F238E27FC236}">
                  <a16:creationId xmlns:a16="http://schemas.microsoft.com/office/drawing/2014/main" xmlns="" id="{125C5182-EA52-4842-8A79-FA0C5E50AB47}"/>
                </a:ext>
              </a:extLst>
            </p:cNvPr>
            <p:cNvGrpSpPr/>
            <p:nvPr/>
          </p:nvGrpSpPr>
          <p:grpSpPr>
            <a:xfrm>
              <a:off x="1105884" y="3528734"/>
              <a:ext cx="2789601" cy="428193"/>
              <a:chOff x="1105884" y="3528734"/>
              <a:chExt cx="2789601" cy="428193"/>
            </a:xfrm>
          </p:grpSpPr>
          <p:grpSp>
            <p:nvGrpSpPr>
              <p:cNvPr id="36" name="グループ化 35">
                <a:extLst>
                  <a:ext uri="{FF2B5EF4-FFF2-40B4-BE49-F238E27FC236}">
                    <a16:creationId xmlns:a16="http://schemas.microsoft.com/office/drawing/2014/main" xmlns="" id="{EBBEBD59-09EE-410D-90F7-01CBD9A60C4E}"/>
                  </a:ext>
                </a:extLst>
              </p:cNvPr>
              <p:cNvGrpSpPr/>
              <p:nvPr/>
            </p:nvGrpSpPr>
            <p:grpSpPr>
              <a:xfrm>
                <a:off x="1672434" y="3542776"/>
                <a:ext cx="2223051" cy="400112"/>
                <a:chOff x="833560" y="4023517"/>
                <a:chExt cx="2223051" cy="400112"/>
              </a:xfrm>
            </p:grpSpPr>
            <p:sp>
              <p:nvSpPr>
                <p:cNvPr id="37" name="四角形: 角を丸くする 36">
                  <a:extLst>
                    <a:ext uri="{FF2B5EF4-FFF2-40B4-BE49-F238E27FC236}">
                      <a16:creationId xmlns:a16="http://schemas.microsoft.com/office/drawing/2014/main" xmlns="" id="{0D5A0543-E438-4479-BC8F-B7502C0FD9C1}"/>
                    </a:ext>
                  </a:extLst>
                </p:cNvPr>
                <p:cNvSpPr/>
                <p:nvPr/>
              </p:nvSpPr>
              <p:spPr>
                <a:xfrm>
                  <a:off x="833560" y="4023517"/>
                  <a:ext cx="2223048" cy="400111"/>
                </a:xfrm>
                <a:prstGeom prst="roundRect">
                  <a:avLst/>
                </a:prstGeom>
                <a:solidFill>
                  <a:schemeClr val="bg1">
                    <a:lumMod val="9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テキスト ボックス 37">
                  <a:extLst>
                    <a:ext uri="{FF2B5EF4-FFF2-40B4-BE49-F238E27FC236}">
                      <a16:creationId xmlns:a16="http://schemas.microsoft.com/office/drawing/2014/main" xmlns="" id="{8B3AB826-BED6-4B5C-BF54-9F904AD98FD2}"/>
                    </a:ext>
                  </a:extLst>
                </p:cNvPr>
                <p:cNvSpPr txBox="1"/>
                <p:nvPr/>
              </p:nvSpPr>
              <p:spPr>
                <a:xfrm>
                  <a:off x="833560" y="4023519"/>
                  <a:ext cx="2223051" cy="400110"/>
                </a:xfrm>
                <a:prstGeom prst="rect">
                  <a:avLst/>
                </a:prstGeom>
                <a:noFill/>
              </p:spPr>
              <p:txBody>
                <a:bodyPr wrap="square" rtlCol="0">
                  <a:spAutoFit/>
                </a:bodyPr>
                <a:lstStyle/>
                <a:p>
                  <a:pPr algn="dist"/>
                  <a:r>
                    <a:rPr kumimoji="1" lang="ja-JP" altLang="en-US" sz="2000" dirty="0">
                      <a:latin typeface="ＭＳ Ｐゴシック" panose="020B0600070205080204" pitchFamily="50" charset="-128"/>
                      <a:ea typeface="ＭＳ Ｐゴシック" panose="020B0600070205080204" pitchFamily="50" charset="-128"/>
                    </a:rPr>
                    <a:t>西　  洋 　 料　 理</a:t>
                  </a:r>
                </a:p>
              </p:txBody>
            </p:sp>
          </p:grpSp>
          <p:grpSp>
            <p:nvGrpSpPr>
              <p:cNvPr id="62" name="グループ化 61">
                <a:extLst>
                  <a:ext uri="{FF2B5EF4-FFF2-40B4-BE49-F238E27FC236}">
                    <a16:creationId xmlns:a16="http://schemas.microsoft.com/office/drawing/2014/main" xmlns="" id="{572A8042-F225-4AC5-9F4A-D625908B96DE}"/>
                  </a:ext>
                </a:extLst>
              </p:cNvPr>
              <p:cNvGrpSpPr/>
              <p:nvPr/>
            </p:nvGrpSpPr>
            <p:grpSpPr>
              <a:xfrm>
                <a:off x="1105884" y="3528734"/>
                <a:ext cx="492981" cy="428193"/>
                <a:chOff x="4080995" y="4539065"/>
                <a:chExt cx="492981" cy="428193"/>
              </a:xfrm>
            </p:grpSpPr>
            <p:sp>
              <p:nvSpPr>
                <p:cNvPr id="63" name="楕円 62">
                  <a:extLst>
                    <a:ext uri="{FF2B5EF4-FFF2-40B4-BE49-F238E27FC236}">
                      <a16:creationId xmlns:a16="http://schemas.microsoft.com/office/drawing/2014/main" xmlns="" id="{B724557F-FC2C-48D2-B2D6-5407E934FD02}"/>
                    </a:ext>
                  </a:extLst>
                </p:cNvPr>
                <p:cNvSpPr/>
                <p:nvPr/>
              </p:nvSpPr>
              <p:spPr>
                <a:xfrm>
                  <a:off x="4129364" y="4567147"/>
                  <a:ext cx="412146" cy="400111"/>
                </a:xfrm>
                <a:prstGeom prst="ellipse">
                  <a:avLst/>
                </a:prstGeom>
                <a:solidFill>
                  <a:schemeClr val="accent5">
                    <a:lumMod val="20000"/>
                    <a:lumOff val="80000"/>
                  </a:schemeClr>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 name="テキスト ボックス 63">
                  <a:extLst>
                    <a:ext uri="{FF2B5EF4-FFF2-40B4-BE49-F238E27FC236}">
                      <a16:creationId xmlns:a16="http://schemas.microsoft.com/office/drawing/2014/main" xmlns="" id="{54559ACA-0AB2-4EB7-BFA7-54477B5EC2DF}"/>
                    </a:ext>
                  </a:extLst>
                </p:cNvPr>
                <p:cNvSpPr txBox="1"/>
                <p:nvPr/>
              </p:nvSpPr>
              <p:spPr>
                <a:xfrm>
                  <a:off x="4080995" y="4539065"/>
                  <a:ext cx="492981" cy="400110"/>
                </a:xfrm>
                <a:prstGeom prst="rect">
                  <a:avLst/>
                </a:prstGeom>
                <a:noFill/>
              </p:spPr>
              <p:txBody>
                <a:bodyPr wrap="square" rtlCol="0">
                  <a:spAutoFit/>
                </a:bodyPr>
                <a:lstStyle/>
                <a:p>
                  <a:pPr algn="ctr"/>
                  <a:r>
                    <a:rPr kumimoji="1" lang="ja-JP" altLang="en-US" sz="2000" dirty="0">
                      <a:latin typeface="ＭＳ Ｐゴシック" panose="020B0600070205080204" pitchFamily="50" charset="-128"/>
                      <a:ea typeface="ＭＳ Ｐゴシック" panose="020B0600070205080204" pitchFamily="50" charset="-128"/>
                    </a:rPr>
                    <a:t>低</a:t>
                  </a:r>
                </a:p>
              </p:txBody>
            </p:sp>
          </p:grpSp>
        </p:grpSp>
        <p:grpSp>
          <p:nvGrpSpPr>
            <p:cNvPr id="74" name="グループ化 73">
              <a:extLst>
                <a:ext uri="{FF2B5EF4-FFF2-40B4-BE49-F238E27FC236}">
                  <a16:creationId xmlns:a16="http://schemas.microsoft.com/office/drawing/2014/main" xmlns="" id="{A46C1844-93BA-4461-B52F-3D1A059FA534}"/>
                </a:ext>
              </a:extLst>
            </p:cNvPr>
            <p:cNvGrpSpPr/>
            <p:nvPr/>
          </p:nvGrpSpPr>
          <p:grpSpPr>
            <a:xfrm>
              <a:off x="4433840" y="2908368"/>
              <a:ext cx="2773687" cy="413600"/>
              <a:chOff x="4433840" y="2908368"/>
              <a:chExt cx="2773687" cy="413600"/>
            </a:xfrm>
          </p:grpSpPr>
          <p:grpSp>
            <p:nvGrpSpPr>
              <p:cNvPr id="7" name="グループ化 6">
                <a:extLst>
                  <a:ext uri="{FF2B5EF4-FFF2-40B4-BE49-F238E27FC236}">
                    <a16:creationId xmlns:a16="http://schemas.microsoft.com/office/drawing/2014/main" xmlns="" id="{BEAAF47F-0F0F-4836-8DB4-15BFEBCFD533}"/>
                  </a:ext>
                </a:extLst>
              </p:cNvPr>
              <p:cNvGrpSpPr/>
              <p:nvPr/>
            </p:nvGrpSpPr>
            <p:grpSpPr>
              <a:xfrm>
                <a:off x="4984473" y="2915115"/>
                <a:ext cx="2223054" cy="400111"/>
                <a:chOff x="833559" y="4601693"/>
                <a:chExt cx="2223054" cy="400111"/>
              </a:xfrm>
            </p:grpSpPr>
            <p:sp>
              <p:nvSpPr>
                <p:cNvPr id="11" name="四角形: 角を丸くする 10">
                  <a:extLst>
                    <a:ext uri="{FF2B5EF4-FFF2-40B4-BE49-F238E27FC236}">
                      <a16:creationId xmlns:a16="http://schemas.microsoft.com/office/drawing/2014/main" xmlns="" id="{B3F678A3-DCE3-4E0F-97A1-506983BBE80B}"/>
                    </a:ext>
                  </a:extLst>
                </p:cNvPr>
                <p:cNvSpPr/>
                <p:nvPr/>
              </p:nvSpPr>
              <p:spPr>
                <a:xfrm>
                  <a:off x="833559" y="4601693"/>
                  <a:ext cx="2223049" cy="400111"/>
                </a:xfrm>
                <a:prstGeom prst="roundRect">
                  <a:avLst/>
                </a:prstGeom>
                <a:solidFill>
                  <a:schemeClr val="bg1">
                    <a:lumMod val="9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ボックス 11">
                  <a:extLst>
                    <a:ext uri="{FF2B5EF4-FFF2-40B4-BE49-F238E27FC236}">
                      <a16:creationId xmlns:a16="http://schemas.microsoft.com/office/drawing/2014/main" xmlns="" id="{0B8ABD26-9374-4F97-B18A-516A7AE81805}"/>
                    </a:ext>
                  </a:extLst>
                </p:cNvPr>
                <p:cNvSpPr txBox="1"/>
                <p:nvPr/>
              </p:nvSpPr>
              <p:spPr>
                <a:xfrm>
                  <a:off x="833561" y="4601694"/>
                  <a:ext cx="2223052" cy="400110"/>
                </a:xfrm>
                <a:prstGeom prst="rect">
                  <a:avLst/>
                </a:prstGeom>
                <a:noFill/>
              </p:spPr>
              <p:txBody>
                <a:bodyPr wrap="square" rtlCol="0">
                  <a:spAutoFit/>
                </a:bodyPr>
                <a:lstStyle/>
                <a:p>
                  <a:pPr algn="dist"/>
                  <a:r>
                    <a:rPr kumimoji="1" lang="ja-JP" altLang="en-US" sz="2000" dirty="0">
                      <a:latin typeface="ＭＳ Ｐゴシック" panose="020B0600070205080204" pitchFamily="50" charset="-128"/>
                      <a:ea typeface="ＭＳ Ｐゴシック" panose="020B0600070205080204" pitchFamily="50" charset="-128"/>
                    </a:rPr>
                    <a:t>日本料理</a:t>
                  </a:r>
                </a:p>
              </p:txBody>
            </p:sp>
          </p:grpSp>
          <p:grpSp>
            <p:nvGrpSpPr>
              <p:cNvPr id="65" name="グループ化 64">
                <a:extLst>
                  <a:ext uri="{FF2B5EF4-FFF2-40B4-BE49-F238E27FC236}">
                    <a16:creationId xmlns:a16="http://schemas.microsoft.com/office/drawing/2014/main" xmlns="" id="{C4726385-C196-44C2-9B73-AAF8B21C948B}"/>
                  </a:ext>
                </a:extLst>
              </p:cNvPr>
              <p:cNvGrpSpPr/>
              <p:nvPr/>
            </p:nvGrpSpPr>
            <p:grpSpPr>
              <a:xfrm>
                <a:off x="4433840" y="2908368"/>
                <a:ext cx="492981" cy="413600"/>
                <a:chOff x="3472723" y="4567148"/>
                <a:chExt cx="492981" cy="413600"/>
              </a:xfrm>
            </p:grpSpPr>
            <p:sp>
              <p:nvSpPr>
                <p:cNvPr id="66" name="楕円 65">
                  <a:extLst>
                    <a:ext uri="{FF2B5EF4-FFF2-40B4-BE49-F238E27FC236}">
                      <a16:creationId xmlns:a16="http://schemas.microsoft.com/office/drawing/2014/main" xmlns="" id="{54D67124-A8EA-436F-984B-D565F7176AFC}"/>
                    </a:ext>
                  </a:extLst>
                </p:cNvPr>
                <p:cNvSpPr/>
                <p:nvPr/>
              </p:nvSpPr>
              <p:spPr>
                <a:xfrm>
                  <a:off x="3511820" y="4580637"/>
                  <a:ext cx="412146" cy="400111"/>
                </a:xfrm>
                <a:prstGeom prst="ellipse">
                  <a:avLst/>
                </a:prstGeom>
                <a:solidFill>
                  <a:schemeClr val="accent4">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7" name="テキスト ボックス 66">
                  <a:extLst>
                    <a:ext uri="{FF2B5EF4-FFF2-40B4-BE49-F238E27FC236}">
                      <a16:creationId xmlns:a16="http://schemas.microsoft.com/office/drawing/2014/main" xmlns="" id="{0BA12D33-D42C-4596-952D-E09C6BDAE1FC}"/>
                    </a:ext>
                  </a:extLst>
                </p:cNvPr>
                <p:cNvSpPr txBox="1"/>
                <p:nvPr/>
              </p:nvSpPr>
              <p:spPr>
                <a:xfrm>
                  <a:off x="3472723" y="4567148"/>
                  <a:ext cx="492981" cy="400110"/>
                </a:xfrm>
                <a:prstGeom prst="rect">
                  <a:avLst/>
                </a:prstGeom>
                <a:noFill/>
              </p:spPr>
              <p:txBody>
                <a:bodyPr wrap="square" rtlCol="0">
                  <a:spAutoFit/>
                </a:bodyPr>
                <a:lstStyle/>
                <a:p>
                  <a:pPr algn="ctr"/>
                  <a:r>
                    <a:rPr kumimoji="1" lang="ja-JP" altLang="en-US" sz="2000" dirty="0">
                      <a:latin typeface="ＭＳ Ｐゴシック" panose="020B0600070205080204" pitchFamily="50" charset="-128"/>
                      <a:ea typeface="ＭＳ Ｐゴシック" panose="020B0600070205080204" pitchFamily="50" charset="-128"/>
                    </a:rPr>
                    <a:t>高</a:t>
                  </a:r>
                </a:p>
              </p:txBody>
            </p:sp>
          </p:grpSp>
        </p:grpSp>
        <p:grpSp>
          <p:nvGrpSpPr>
            <p:cNvPr id="72" name="グループ化 71">
              <a:extLst>
                <a:ext uri="{FF2B5EF4-FFF2-40B4-BE49-F238E27FC236}">
                  <a16:creationId xmlns:a16="http://schemas.microsoft.com/office/drawing/2014/main" xmlns="" id="{A689523D-7F72-4E50-BC08-FE1A1CC59ED2}"/>
                </a:ext>
              </a:extLst>
            </p:cNvPr>
            <p:cNvGrpSpPr/>
            <p:nvPr/>
          </p:nvGrpSpPr>
          <p:grpSpPr>
            <a:xfrm>
              <a:off x="1105884" y="2908368"/>
              <a:ext cx="2789601" cy="413600"/>
              <a:chOff x="1105884" y="2908368"/>
              <a:chExt cx="2789601" cy="413600"/>
            </a:xfrm>
          </p:grpSpPr>
          <p:grpSp>
            <p:nvGrpSpPr>
              <p:cNvPr id="6" name="グループ化 5">
                <a:extLst>
                  <a:ext uri="{FF2B5EF4-FFF2-40B4-BE49-F238E27FC236}">
                    <a16:creationId xmlns:a16="http://schemas.microsoft.com/office/drawing/2014/main" xmlns="" id="{04ACE7A2-5324-4BD3-AB82-D7F068393057}"/>
                  </a:ext>
                </a:extLst>
              </p:cNvPr>
              <p:cNvGrpSpPr/>
              <p:nvPr/>
            </p:nvGrpSpPr>
            <p:grpSpPr>
              <a:xfrm>
                <a:off x="1672434" y="2915113"/>
                <a:ext cx="2223051" cy="400112"/>
                <a:chOff x="833560" y="4023517"/>
                <a:chExt cx="2223051" cy="400112"/>
              </a:xfrm>
            </p:grpSpPr>
            <p:sp>
              <p:nvSpPr>
                <p:cNvPr id="13" name="四角形: 角を丸くする 12">
                  <a:extLst>
                    <a:ext uri="{FF2B5EF4-FFF2-40B4-BE49-F238E27FC236}">
                      <a16:creationId xmlns:a16="http://schemas.microsoft.com/office/drawing/2014/main" xmlns="" id="{5133AE22-166A-4136-88A0-1B233E3E671E}"/>
                    </a:ext>
                  </a:extLst>
                </p:cNvPr>
                <p:cNvSpPr/>
                <p:nvPr/>
              </p:nvSpPr>
              <p:spPr>
                <a:xfrm>
                  <a:off x="833560" y="4023517"/>
                  <a:ext cx="2223048" cy="400111"/>
                </a:xfrm>
                <a:prstGeom prst="roundRect">
                  <a:avLst/>
                </a:prstGeom>
                <a:solidFill>
                  <a:schemeClr val="bg1">
                    <a:lumMod val="9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テキスト ボックス 13">
                  <a:extLst>
                    <a:ext uri="{FF2B5EF4-FFF2-40B4-BE49-F238E27FC236}">
                      <a16:creationId xmlns:a16="http://schemas.microsoft.com/office/drawing/2014/main" xmlns="" id="{8235CADD-AF06-4B70-A212-70E23A07BE75}"/>
                    </a:ext>
                  </a:extLst>
                </p:cNvPr>
                <p:cNvSpPr txBox="1"/>
                <p:nvPr/>
              </p:nvSpPr>
              <p:spPr>
                <a:xfrm>
                  <a:off x="833560" y="4023519"/>
                  <a:ext cx="2223051" cy="400110"/>
                </a:xfrm>
                <a:prstGeom prst="rect">
                  <a:avLst/>
                </a:prstGeom>
                <a:noFill/>
              </p:spPr>
              <p:txBody>
                <a:bodyPr wrap="square" rtlCol="0">
                  <a:spAutoFit/>
                </a:bodyPr>
                <a:lstStyle/>
                <a:p>
                  <a:pPr algn="dist"/>
                  <a:r>
                    <a:rPr kumimoji="1" lang="ja-JP" altLang="en-US" sz="2000" dirty="0">
                      <a:latin typeface="ＭＳ Ｐゴシック" panose="020B0600070205080204" pitchFamily="50" charset="-128"/>
                      <a:ea typeface="ＭＳ Ｐゴシック" panose="020B0600070205080204" pitchFamily="50" charset="-128"/>
                    </a:rPr>
                    <a:t>西　  洋 　 料　 理</a:t>
                  </a:r>
                </a:p>
              </p:txBody>
            </p:sp>
          </p:grpSp>
          <p:grpSp>
            <p:nvGrpSpPr>
              <p:cNvPr id="68" name="グループ化 67">
                <a:extLst>
                  <a:ext uri="{FF2B5EF4-FFF2-40B4-BE49-F238E27FC236}">
                    <a16:creationId xmlns:a16="http://schemas.microsoft.com/office/drawing/2014/main" xmlns="" id="{B0B346FE-D927-4C6F-8BE2-B3EA5371B651}"/>
                  </a:ext>
                </a:extLst>
              </p:cNvPr>
              <p:cNvGrpSpPr/>
              <p:nvPr/>
            </p:nvGrpSpPr>
            <p:grpSpPr>
              <a:xfrm>
                <a:off x="1105884" y="2908368"/>
                <a:ext cx="492981" cy="413600"/>
                <a:chOff x="3472723" y="4567148"/>
                <a:chExt cx="492981" cy="413600"/>
              </a:xfrm>
            </p:grpSpPr>
            <p:sp>
              <p:nvSpPr>
                <p:cNvPr id="69" name="楕円 68">
                  <a:extLst>
                    <a:ext uri="{FF2B5EF4-FFF2-40B4-BE49-F238E27FC236}">
                      <a16:creationId xmlns:a16="http://schemas.microsoft.com/office/drawing/2014/main" xmlns="" id="{A1E6B06E-C85C-4100-BF5A-5448B77FE70D}"/>
                    </a:ext>
                  </a:extLst>
                </p:cNvPr>
                <p:cNvSpPr/>
                <p:nvPr/>
              </p:nvSpPr>
              <p:spPr>
                <a:xfrm>
                  <a:off x="3511820" y="4580637"/>
                  <a:ext cx="412146" cy="400111"/>
                </a:xfrm>
                <a:prstGeom prst="ellipse">
                  <a:avLst/>
                </a:prstGeom>
                <a:solidFill>
                  <a:schemeClr val="accent4">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0" name="テキスト ボックス 69">
                  <a:extLst>
                    <a:ext uri="{FF2B5EF4-FFF2-40B4-BE49-F238E27FC236}">
                      <a16:creationId xmlns:a16="http://schemas.microsoft.com/office/drawing/2014/main" xmlns="" id="{C8323FE1-EB7E-4420-9105-517BFC07D253}"/>
                    </a:ext>
                  </a:extLst>
                </p:cNvPr>
                <p:cNvSpPr txBox="1"/>
                <p:nvPr/>
              </p:nvSpPr>
              <p:spPr>
                <a:xfrm>
                  <a:off x="3472723" y="4567148"/>
                  <a:ext cx="492981" cy="400110"/>
                </a:xfrm>
                <a:prstGeom prst="rect">
                  <a:avLst/>
                </a:prstGeom>
                <a:noFill/>
              </p:spPr>
              <p:txBody>
                <a:bodyPr wrap="square" rtlCol="0">
                  <a:spAutoFit/>
                </a:bodyPr>
                <a:lstStyle/>
                <a:p>
                  <a:pPr algn="ctr"/>
                  <a:r>
                    <a:rPr kumimoji="1" lang="ja-JP" altLang="en-US" sz="2000" dirty="0">
                      <a:latin typeface="ＭＳ Ｐゴシック" panose="020B0600070205080204" pitchFamily="50" charset="-128"/>
                      <a:ea typeface="ＭＳ Ｐゴシック" panose="020B0600070205080204" pitchFamily="50" charset="-128"/>
                    </a:rPr>
                    <a:t>高</a:t>
                  </a:r>
                </a:p>
              </p:txBody>
            </p:sp>
          </p:grpSp>
        </p:grpSp>
      </p:grpSp>
      <p:sp>
        <p:nvSpPr>
          <p:cNvPr id="78" name="テキスト ボックス 77">
            <a:extLst>
              <a:ext uri="{FF2B5EF4-FFF2-40B4-BE49-F238E27FC236}">
                <a16:creationId xmlns:a16="http://schemas.microsoft.com/office/drawing/2014/main" xmlns="" id="{26836F1F-AE67-4ACD-A553-99C0D4695F84}"/>
              </a:ext>
            </a:extLst>
          </p:cNvPr>
          <p:cNvSpPr txBox="1"/>
          <p:nvPr/>
        </p:nvSpPr>
        <p:spPr>
          <a:xfrm>
            <a:off x="838200" y="4899731"/>
            <a:ext cx="3150691" cy="400110"/>
          </a:xfrm>
          <a:prstGeom prst="rect">
            <a:avLst/>
          </a:prstGeom>
          <a:noFill/>
        </p:spPr>
        <p:txBody>
          <a:bodyPr wrap="square" rtlCol="0">
            <a:spAutoFit/>
          </a:bodyPr>
          <a:lstStyle/>
          <a:p>
            <a:r>
              <a:rPr kumimoji="1" lang="ja-JP" altLang="en-US" sz="2000" dirty="0">
                <a:latin typeface="ＭＳ Ｐゴシック" panose="020B0600070205080204" pitchFamily="50" charset="-128"/>
                <a:ea typeface="ＭＳ Ｐゴシック" panose="020B0600070205080204" pitchFamily="50" charset="-128"/>
              </a:rPr>
              <a:t>以下のことを探索していく</a:t>
            </a:r>
          </a:p>
        </p:txBody>
      </p:sp>
      <p:grpSp>
        <p:nvGrpSpPr>
          <p:cNvPr id="5" name="グループ化 4">
            <a:extLst>
              <a:ext uri="{FF2B5EF4-FFF2-40B4-BE49-F238E27FC236}">
                <a16:creationId xmlns:a16="http://schemas.microsoft.com/office/drawing/2014/main" xmlns="" id="{35E16BB9-6AAB-4F9C-9D07-2CFB13137E99}"/>
              </a:ext>
            </a:extLst>
          </p:cNvPr>
          <p:cNvGrpSpPr/>
          <p:nvPr/>
        </p:nvGrpSpPr>
        <p:grpSpPr>
          <a:xfrm>
            <a:off x="2433098" y="5469936"/>
            <a:ext cx="7325803" cy="666426"/>
            <a:chOff x="2433098" y="5098164"/>
            <a:chExt cx="7325803" cy="666426"/>
          </a:xfrm>
        </p:grpSpPr>
        <p:sp>
          <p:nvSpPr>
            <p:cNvPr id="79" name="テキスト ボックス 78">
              <a:extLst>
                <a:ext uri="{FF2B5EF4-FFF2-40B4-BE49-F238E27FC236}">
                  <a16:creationId xmlns:a16="http://schemas.microsoft.com/office/drawing/2014/main" xmlns="" id="{B9DA8DA3-9D62-40F7-842E-0EDD04FA1266}"/>
                </a:ext>
              </a:extLst>
            </p:cNvPr>
            <p:cNvSpPr txBox="1"/>
            <p:nvPr/>
          </p:nvSpPr>
          <p:spPr>
            <a:xfrm>
              <a:off x="2486107" y="5232548"/>
              <a:ext cx="7219785" cy="400110"/>
            </a:xfrm>
            <a:prstGeom prst="rect">
              <a:avLst/>
            </a:prstGeom>
            <a:noFill/>
          </p:spPr>
          <p:txBody>
            <a:bodyPr wrap="square" rtlCol="0">
              <a:spAutoFit/>
            </a:bodyPr>
            <a:lstStyle/>
            <a:p>
              <a:pPr algn="ctr"/>
              <a:r>
                <a:rPr kumimoji="1" lang="ja-JP" altLang="en-US" sz="2000" dirty="0">
                  <a:latin typeface="ＭＳ Ｐゴシック" panose="020B0600070205080204" pitchFamily="50" charset="-128"/>
                  <a:ea typeface="ＭＳ Ｐゴシック" panose="020B0600070205080204" pitchFamily="50" charset="-128"/>
                </a:rPr>
                <a:t>分析１：カテゴリーによって購買意欲に影響を与える項目は異なる</a:t>
              </a:r>
            </a:p>
          </p:txBody>
        </p:sp>
        <p:sp>
          <p:nvSpPr>
            <p:cNvPr id="80" name="大かっこ 79">
              <a:extLst>
                <a:ext uri="{FF2B5EF4-FFF2-40B4-BE49-F238E27FC236}">
                  <a16:creationId xmlns:a16="http://schemas.microsoft.com/office/drawing/2014/main" xmlns="" id="{B31EC1AC-71FB-4CE7-88FD-636B9B558E43}"/>
                </a:ext>
              </a:extLst>
            </p:cNvPr>
            <p:cNvSpPr/>
            <p:nvPr/>
          </p:nvSpPr>
          <p:spPr>
            <a:xfrm>
              <a:off x="2433098" y="5098164"/>
              <a:ext cx="7325803" cy="666426"/>
            </a:xfrm>
            <a:prstGeom prst="bracketPair">
              <a:avLst/>
            </a:prstGeom>
            <a:ln w="12700">
              <a:solidFill>
                <a:schemeClr val="accent5"/>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grpSp>
      <p:grpSp>
        <p:nvGrpSpPr>
          <p:cNvPr id="18" name="グループ化 17">
            <a:extLst>
              <a:ext uri="{FF2B5EF4-FFF2-40B4-BE49-F238E27FC236}">
                <a16:creationId xmlns:a16="http://schemas.microsoft.com/office/drawing/2014/main" xmlns="" id="{945F78EB-BCCC-4F82-AC45-2BC4170D2E62}"/>
              </a:ext>
            </a:extLst>
          </p:cNvPr>
          <p:cNvGrpSpPr/>
          <p:nvPr/>
        </p:nvGrpSpPr>
        <p:grpSpPr>
          <a:xfrm>
            <a:off x="838200" y="3786096"/>
            <a:ext cx="6315680" cy="889577"/>
            <a:chOff x="2015384" y="3770445"/>
            <a:chExt cx="6315680" cy="889577"/>
          </a:xfrm>
        </p:grpSpPr>
        <p:pic>
          <p:nvPicPr>
            <p:cNvPr id="53" name="図 52">
              <a:extLst>
                <a:ext uri="{FF2B5EF4-FFF2-40B4-BE49-F238E27FC236}">
                  <a16:creationId xmlns:a16="http://schemas.microsoft.com/office/drawing/2014/main" xmlns="" id="{435248B7-6582-4908-AD33-03C220E0ED76}"/>
                </a:ext>
              </a:extLst>
            </p:cNvPr>
            <p:cNvPicPr>
              <a:picLocks noChangeAspect="1"/>
            </p:cNvPicPr>
            <p:nvPr/>
          </p:nvPicPr>
          <p:blipFill>
            <a:blip r:embed="rId3"/>
            <a:stretch>
              <a:fillRect/>
            </a:stretch>
          </p:blipFill>
          <p:spPr>
            <a:xfrm>
              <a:off x="3860934" y="4158699"/>
              <a:ext cx="4470130" cy="501323"/>
            </a:xfrm>
            <a:prstGeom prst="rect">
              <a:avLst/>
            </a:prstGeom>
          </p:spPr>
        </p:pic>
        <p:grpSp>
          <p:nvGrpSpPr>
            <p:cNvPr id="16" name="グループ化 15">
              <a:extLst>
                <a:ext uri="{FF2B5EF4-FFF2-40B4-BE49-F238E27FC236}">
                  <a16:creationId xmlns:a16="http://schemas.microsoft.com/office/drawing/2014/main" xmlns="" id="{BE6EC89C-0C49-44B5-8D15-408D0B9C04ED}"/>
                </a:ext>
              </a:extLst>
            </p:cNvPr>
            <p:cNvGrpSpPr/>
            <p:nvPr/>
          </p:nvGrpSpPr>
          <p:grpSpPr>
            <a:xfrm>
              <a:off x="2015384" y="3770445"/>
              <a:ext cx="2604984" cy="576652"/>
              <a:chOff x="2015384" y="3770445"/>
              <a:chExt cx="2604984" cy="576652"/>
            </a:xfrm>
          </p:grpSpPr>
          <p:grpSp>
            <p:nvGrpSpPr>
              <p:cNvPr id="81" name="グループ化 80">
                <a:extLst>
                  <a:ext uri="{FF2B5EF4-FFF2-40B4-BE49-F238E27FC236}">
                    <a16:creationId xmlns:a16="http://schemas.microsoft.com/office/drawing/2014/main" xmlns="" id="{4EBBE27C-B094-4AC6-B866-BC4E2558A2CA}"/>
                  </a:ext>
                </a:extLst>
              </p:cNvPr>
              <p:cNvGrpSpPr/>
              <p:nvPr/>
            </p:nvGrpSpPr>
            <p:grpSpPr>
              <a:xfrm>
                <a:off x="2015384" y="3770445"/>
                <a:ext cx="1485033" cy="369332"/>
                <a:chOff x="2713220" y="3679731"/>
                <a:chExt cx="1485033" cy="369332"/>
              </a:xfrm>
            </p:grpSpPr>
            <p:sp>
              <p:nvSpPr>
                <p:cNvPr id="83" name="吹き出し: 折線 82">
                  <a:extLst>
                    <a:ext uri="{FF2B5EF4-FFF2-40B4-BE49-F238E27FC236}">
                      <a16:creationId xmlns:a16="http://schemas.microsoft.com/office/drawing/2014/main" xmlns="" id="{35A3A0DC-BCF0-4C40-AF5E-42B499BAC86B}"/>
                    </a:ext>
                  </a:extLst>
                </p:cNvPr>
                <p:cNvSpPr/>
                <p:nvPr/>
              </p:nvSpPr>
              <p:spPr>
                <a:xfrm>
                  <a:off x="2713220" y="3679731"/>
                  <a:ext cx="1478812" cy="369332"/>
                </a:xfrm>
                <a:prstGeom prst="borderCallout2">
                  <a:avLst>
                    <a:gd name="adj1" fmla="val 49190"/>
                    <a:gd name="adj2" fmla="val 100815"/>
                    <a:gd name="adj3" fmla="val 49191"/>
                    <a:gd name="adj4" fmla="val 121217"/>
                    <a:gd name="adj5" fmla="val 134081"/>
                    <a:gd name="adj6" fmla="val 151266"/>
                  </a:avLst>
                </a:prstGeom>
                <a:noFill/>
                <a:ln w="190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4" name="テキスト ボックス 83">
                  <a:extLst>
                    <a:ext uri="{FF2B5EF4-FFF2-40B4-BE49-F238E27FC236}">
                      <a16:creationId xmlns:a16="http://schemas.microsoft.com/office/drawing/2014/main" xmlns="" id="{08CF7524-59D6-404C-B385-E1B75E57DC70}"/>
                    </a:ext>
                  </a:extLst>
                </p:cNvPr>
                <p:cNvSpPr txBox="1"/>
                <p:nvPr/>
              </p:nvSpPr>
              <p:spPr>
                <a:xfrm>
                  <a:off x="2713220" y="3679731"/>
                  <a:ext cx="1485033" cy="369332"/>
                </a:xfrm>
                <a:prstGeom prst="rect">
                  <a:avLst/>
                </a:prstGeom>
                <a:noFill/>
              </p:spPr>
              <p:txBody>
                <a:bodyPr wrap="square" rtlCol="0">
                  <a:spAutoFit/>
                </a:bodyPr>
                <a:lstStyle/>
                <a:p>
                  <a:pPr algn="ctr"/>
                  <a:r>
                    <a:rPr kumimoji="1" lang="ja-JP" altLang="en-US" dirty="0">
                      <a:solidFill>
                        <a:schemeClr val="accent5"/>
                      </a:solidFill>
                      <a:latin typeface="ＭＳ Ｐゴシック" panose="020B0600070205080204" pitchFamily="50" charset="-128"/>
                      <a:ea typeface="ＭＳ Ｐゴシック" panose="020B0600070205080204" pitchFamily="50" charset="-128"/>
                    </a:rPr>
                    <a:t>項目</a:t>
                  </a:r>
                  <a:r>
                    <a:rPr kumimoji="1" lang="en-US" altLang="ja-JP" dirty="0">
                      <a:solidFill>
                        <a:schemeClr val="accent5"/>
                      </a:solidFill>
                      <a:latin typeface="ＭＳ Ｐゴシック" panose="020B0600070205080204" pitchFamily="50" charset="-128"/>
                      <a:ea typeface="ＭＳ Ｐゴシック" panose="020B0600070205080204" pitchFamily="50" charset="-128"/>
                    </a:rPr>
                    <a:t>(</a:t>
                  </a:r>
                  <a:r>
                    <a:rPr kumimoji="1" lang="ja-JP" altLang="en-US" dirty="0">
                      <a:solidFill>
                        <a:schemeClr val="accent5"/>
                      </a:solidFill>
                      <a:latin typeface="ＭＳ Ｐゴシック" panose="020B0600070205080204" pitchFamily="50" charset="-128"/>
                      <a:ea typeface="ＭＳ Ｐゴシック" panose="020B0600070205080204" pitchFamily="50" charset="-128"/>
                    </a:rPr>
                    <a:t>トピック</a:t>
                  </a:r>
                  <a:r>
                    <a:rPr kumimoji="1" lang="en-US" altLang="ja-JP" dirty="0">
                      <a:solidFill>
                        <a:schemeClr val="accent5"/>
                      </a:solidFill>
                      <a:latin typeface="ＭＳ Ｐゴシック" panose="020B0600070205080204" pitchFamily="50" charset="-128"/>
                      <a:ea typeface="ＭＳ Ｐゴシック" panose="020B0600070205080204" pitchFamily="50" charset="-128"/>
                    </a:rPr>
                    <a:t>)</a:t>
                  </a:r>
                  <a:endParaRPr kumimoji="1" lang="ja-JP" altLang="en-US" dirty="0">
                    <a:solidFill>
                      <a:schemeClr val="accent5"/>
                    </a:solidFill>
                    <a:latin typeface="ＭＳ Ｐゴシック" panose="020B0600070205080204" pitchFamily="50" charset="-128"/>
                    <a:ea typeface="ＭＳ Ｐゴシック" panose="020B0600070205080204" pitchFamily="50" charset="-128"/>
                  </a:endParaRPr>
                </a:p>
              </p:txBody>
            </p:sp>
          </p:grpSp>
          <p:sp>
            <p:nvSpPr>
              <p:cNvPr id="82" name="左大かっこ 81">
                <a:extLst>
                  <a:ext uri="{FF2B5EF4-FFF2-40B4-BE49-F238E27FC236}">
                    <a16:creationId xmlns:a16="http://schemas.microsoft.com/office/drawing/2014/main" xmlns="" id="{5C2818E2-703E-4435-81ED-01904977C2C5}"/>
                  </a:ext>
                </a:extLst>
              </p:cNvPr>
              <p:cNvSpPr/>
              <p:nvPr/>
            </p:nvSpPr>
            <p:spPr>
              <a:xfrm rot="5400000">
                <a:off x="4293705" y="4020433"/>
                <a:ext cx="71532" cy="581795"/>
              </a:xfrm>
              <a:prstGeom prst="leftBracket">
                <a:avLst/>
              </a:prstGeom>
              <a:ln w="19050">
                <a:solidFill>
                  <a:schemeClr val="accent5"/>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grpSp>
      </p:grpSp>
      <p:grpSp>
        <p:nvGrpSpPr>
          <p:cNvPr id="17" name="グループ化 16">
            <a:extLst>
              <a:ext uri="{FF2B5EF4-FFF2-40B4-BE49-F238E27FC236}">
                <a16:creationId xmlns:a16="http://schemas.microsoft.com/office/drawing/2014/main" xmlns="" id="{A255827E-A226-4F4B-B0A6-9030F0DA0148}"/>
              </a:ext>
            </a:extLst>
          </p:cNvPr>
          <p:cNvGrpSpPr/>
          <p:nvPr/>
        </p:nvGrpSpPr>
        <p:grpSpPr>
          <a:xfrm>
            <a:off x="7454588" y="3985847"/>
            <a:ext cx="1476655" cy="914400"/>
            <a:chOff x="7891910" y="4156839"/>
            <a:chExt cx="1476655" cy="914400"/>
          </a:xfrm>
        </p:grpSpPr>
        <p:pic>
          <p:nvPicPr>
            <p:cNvPr id="85" name="グラフィックス 84" descr="ショッピング カート">
              <a:extLst>
                <a:ext uri="{FF2B5EF4-FFF2-40B4-BE49-F238E27FC236}">
                  <a16:creationId xmlns:a16="http://schemas.microsoft.com/office/drawing/2014/main" xmlns="" id="{42FE3354-466D-4BEE-A3F2-0B23F95532B8}"/>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xmlns="" r:embed="rId5"/>
                </a:ext>
              </a:extLst>
            </a:blip>
            <a:stretch>
              <a:fillRect/>
            </a:stretch>
          </p:blipFill>
          <p:spPr>
            <a:xfrm>
              <a:off x="8454165" y="4156839"/>
              <a:ext cx="914400" cy="914400"/>
            </a:xfrm>
            <a:prstGeom prst="rect">
              <a:avLst/>
            </a:prstGeom>
          </p:spPr>
        </p:pic>
        <p:sp>
          <p:nvSpPr>
            <p:cNvPr id="86" name="二等辺三角形 85">
              <a:extLst>
                <a:ext uri="{FF2B5EF4-FFF2-40B4-BE49-F238E27FC236}">
                  <a16:creationId xmlns:a16="http://schemas.microsoft.com/office/drawing/2014/main" xmlns="" id="{36EBD590-F00F-49F0-A5C3-6F93C0B75B18}"/>
                </a:ext>
              </a:extLst>
            </p:cNvPr>
            <p:cNvSpPr/>
            <p:nvPr/>
          </p:nvSpPr>
          <p:spPr>
            <a:xfrm rot="5400000">
              <a:off x="7840228" y="4482843"/>
              <a:ext cx="365757" cy="262393"/>
            </a:xfrm>
            <a:prstGeom prst="triangle">
              <a:avLst/>
            </a:prstGeom>
            <a:solidFill>
              <a:schemeClr val="bg1">
                <a:lumMod val="7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spTree>
    <p:extLst>
      <p:ext uri="{BB962C8B-B14F-4D97-AF65-F5344CB8AC3E}">
        <p14:creationId xmlns:p14="http://schemas.microsoft.com/office/powerpoint/2010/main" val="24415957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8"/>
                                        </p:tgtEl>
                                        <p:attrNameLst>
                                          <p:attrName>style.visibility</p:attrName>
                                        </p:attrNameLst>
                                      </p:cBhvr>
                                      <p:to>
                                        <p:strVal val="visible"/>
                                      </p:to>
                                    </p:set>
                                    <p:animEffect transition="in" filter="fade">
                                      <p:cBhvr>
                                        <p:cTn id="7" dur="500"/>
                                        <p:tgtEl>
                                          <p:spTgt spid="78"/>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A4BD02B2-B213-4415-B90C-195BA64682E2}"/>
              </a:ext>
            </a:extLst>
          </p:cNvPr>
          <p:cNvSpPr>
            <a:spLocks noGrp="1"/>
          </p:cNvSpPr>
          <p:nvPr>
            <p:ph type="title"/>
          </p:nvPr>
        </p:nvSpPr>
        <p:spPr/>
        <p:txBody>
          <a:bodyPr/>
          <a:lstStyle/>
          <a:p>
            <a:r>
              <a:rPr kumimoji="1" lang="ja-JP" altLang="en-US" dirty="0">
                <a:latin typeface="ＭＳ Ｐゴシック" panose="020B0600070205080204" pitchFamily="50" charset="-128"/>
                <a:ea typeface="ＭＳ Ｐゴシック" panose="020B0600070205080204" pitchFamily="50" charset="-128"/>
              </a:rPr>
              <a:t>拡張的分析２</a:t>
            </a:r>
          </a:p>
        </p:txBody>
      </p:sp>
      <p:sp>
        <p:nvSpPr>
          <p:cNvPr id="3" name="スライド番号プレースホルダー 2">
            <a:extLst>
              <a:ext uri="{FF2B5EF4-FFF2-40B4-BE49-F238E27FC236}">
                <a16:creationId xmlns:a16="http://schemas.microsoft.com/office/drawing/2014/main" xmlns="" id="{177D81FA-7606-4082-B367-9B7BC42B7A06}"/>
              </a:ext>
            </a:extLst>
          </p:cNvPr>
          <p:cNvSpPr>
            <a:spLocks noGrp="1"/>
          </p:cNvSpPr>
          <p:nvPr>
            <p:ph type="sldNum" sz="quarter" idx="12"/>
          </p:nvPr>
        </p:nvSpPr>
        <p:spPr/>
        <p:txBody>
          <a:bodyPr/>
          <a:lstStyle/>
          <a:p>
            <a:fld id="{753E36C0-A533-4755-87FE-2511BEDDB288}" type="slidenum">
              <a:rPr kumimoji="1" lang="ja-JP" altLang="en-US" smtClean="0"/>
              <a:t>34</a:t>
            </a:fld>
            <a:endParaRPr kumimoji="1" lang="ja-JP" altLang="en-US"/>
          </a:p>
        </p:txBody>
      </p:sp>
      <p:cxnSp>
        <p:nvCxnSpPr>
          <p:cNvPr id="4" name="直線コネクタ 3">
            <a:extLst>
              <a:ext uri="{FF2B5EF4-FFF2-40B4-BE49-F238E27FC236}">
                <a16:creationId xmlns:a16="http://schemas.microsoft.com/office/drawing/2014/main" xmlns="" id="{410251C3-41D0-4381-80D6-A3F356A589B8}"/>
              </a:ext>
            </a:extLst>
          </p:cNvPr>
          <p:cNvCxnSpPr>
            <a:cxnSpLocks/>
          </p:cNvCxnSpPr>
          <p:nvPr/>
        </p:nvCxnSpPr>
        <p:spPr>
          <a:xfrm>
            <a:off x="614597" y="616757"/>
            <a:ext cx="0" cy="839449"/>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sp>
        <p:nvSpPr>
          <p:cNvPr id="5" name="テキスト ボックス 4">
            <a:extLst>
              <a:ext uri="{FF2B5EF4-FFF2-40B4-BE49-F238E27FC236}">
                <a16:creationId xmlns:a16="http://schemas.microsoft.com/office/drawing/2014/main" xmlns="" id="{7578BA32-670E-445D-B4F3-01EE6E59CEE9}"/>
              </a:ext>
            </a:extLst>
          </p:cNvPr>
          <p:cNvSpPr txBox="1"/>
          <p:nvPr/>
        </p:nvSpPr>
        <p:spPr>
          <a:xfrm>
            <a:off x="838200" y="1690688"/>
            <a:ext cx="7752521" cy="400110"/>
          </a:xfrm>
          <a:prstGeom prst="rect">
            <a:avLst/>
          </a:prstGeom>
          <a:noFill/>
        </p:spPr>
        <p:txBody>
          <a:bodyPr wrap="square" rtlCol="0">
            <a:spAutoFit/>
          </a:bodyPr>
          <a:lstStyle/>
          <a:p>
            <a:r>
              <a:rPr kumimoji="1" lang="ja-JP" altLang="en-US" sz="2000" dirty="0">
                <a:latin typeface="ＭＳ Ｐゴシック" panose="020B0600070205080204" pitchFamily="50" charset="-128"/>
                <a:ea typeface="ＭＳ Ｐゴシック" panose="020B0600070205080204" pitchFamily="50" charset="-128"/>
              </a:rPr>
              <a:t>拡張的分析１ではオンライン顧客評価の細かい項目の分析であった</a:t>
            </a:r>
          </a:p>
        </p:txBody>
      </p:sp>
      <p:sp>
        <p:nvSpPr>
          <p:cNvPr id="6" name="テキスト ボックス 5">
            <a:extLst>
              <a:ext uri="{FF2B5EF4-FFF2-40B4-BE49-F238E27FC236}">
                <a16:creationId xmlns:a16="http://schemas.microsoft.com/office/drawing/2014/main" xmlns="" id="{B9533453-9187-4D48-B2FD-D46985DF05EB}"/>
              </a:ext>
            </a:extLst>
          </p:cNvPr>
          <p:cNvSpPr txBox="1"/>
          <p:nvPr/>
        </p:nvSpPr>
        <p:spPr>
          <a:xfrm>
            <a:off x="838198" y="3052141"/>
            <a:ext cx="9951722" cy="707886"/>
          </a:xfrm>
          <a:prstGeom prst="rect">
            <a:avLst/>
          </a:prstGeom>
          <a:noFill/>
        </p:spPr>
        <p:txBody>
          <a:bodyPr wrap="square" rtlCol="0">
            <a:spAutoFit/>
          </a:bodyPr>
          <a:lstStyle/>
          <a:p>
            <a:r>
              <a:rPr kumimoji="1" lang="ja-JP" altLang="en-US" sz="2000" dirty="0">
                <a:latin typeface="ＭＳ Ｐゴシック" panose="020B0600070205080204" pitchFamily="50" charset="-128"/>
                <a:ea typeface="ＭＳ Ｐゴシック" panose="020B0600070205080204" pitchFamily="50" charset="-128"/>
              </a:rPr>
              <a:t>拡張的分析２では</a:t>
            </a:r>
            <a:endParaRPr kumimoji="1" lang="en-US" altLang="ja-JP" sz="2000" dirty="0">
              <a:latin typeface="ＭＳ Ｐゴシック" panose="020B0600070205080204" pitchFamily="50" charset="-128"/>
              <a:ea typeface="ＭＳ Ｐゴシック" panose="020B0600070205080204" pitchFamily="50" charset="-128"/>
            </a:endParaRPr>
          </a:p>
          <a:p>
            <a:r>
              <a:rPr kumimoji="1" lang="ja-JP" altLang="en-US" sz="2000" u="sng" dirty="0">
                <a:latin typeface="ＭＳ Ｐゴシック" panose="020B0600070205080204" pitchFamily="50" charset="-128"/>
                <a:ea typeface="ＭＳ Ｐゴシック" panose="020B0600070205080204" pitchFamily="50" charset="-128"/>
              </a:rPr>
              <a:t>コメント分析</a:t>
            </a:r>
            <a:r>
              <a:rPr kumimoji="1" lang="ja-JP" altLang="en-US" sz="2000" dirty="0">
                <a:latin typeface="ＭＳ Ｐゴシック" panose="020B0600070205080204" pitchFamily="50" charset="-128"/>
                <a:ea typeface="ＭＳ Ｐゴシック" panose="020B0600070205080204" pitchFamily="50" charset="-128"/>
              </a:rPr>
              <a:t>でフレーズを抽出し、その項目が購買意欲にどの程度影響するのかを検証する</a:t>
            </a:r>
          </a:p>
        </p:txBody>
      </p:sp>
      <p:grpSp>
        <p:nvGrpSpPr>
          <p:cNvPr id="36" name="グループ化 35">
            <a:extLst>
              <a:ext uri="{FF2B5EF4-FFF2-40B4-BE49-F238E27FC236}">
                <a16:creationId xmlns:a16="http://schemas.microsoft.com/office/drawing/2014/main" xmlns="" id="{E1F7911A-F949-4889-A919-3B0AC5380E4C}"/>
              </a:ext>
            </a:extLst>
          </p:cNvPr>
          <p:cNvGrpSpPr/>
          <p:nvPr/>
        </p:nvGrpSpPr>
        <p:grpSpPr>
          <a:xfrm>
            <a:off x="2065191" y="3988063"/>
            <a:ext cx="7303374" cy="1243692"/>
            <a:chOff x="838200" y="4388599"/>
            <a:chExt cx="7303374" cy="1243692"/>
          </a:xfrm>
        </p:grpSpPr>
        <p:grpSp>
          <p:nvGrpSpPr>
            <p:cNvPr id="32" name="グループ化 31">
              <a:extLst>
                <a:ext uri="{FF2B5EF4-FFF2-40B4-BE49-F238E27FC236}">
                  <a16:creationId xmlns:a16="http://schemas.microsoft.com/office/drawing/2014/main" xmlns="" id="{A58E0F53-FA46-4805-9E9E-E4675291B562}"/>
                </a:ext>
              </a:extLst>
            </p:cNvPr>
            <p:cNvGrpSpPr/>
            <p:nvPr/>
          </p:nvGrpSpPr>
          <p:grpSpPr>
            <a:xfrm>
              <a:off x="3068406" y="4388599"/>
              <a:ext cx="5073168" cy="1243692"/>
              <a:chOff x="2538449" y="4635089"/>
              <a:chExt cx="5073168" cy="1243692"/>
            </a:xfrm>
          </p:grpSpPr>
          <p:grpSp>
            <p:nvGrpSpPr>
              <p:cNvPr id="26" name="グループ化 25">
                <a:extLst>
                  <a:ext uri="{FF2B5EF4-FFF2-40B4-BE49-F238E27FC236}">
                    <a16:creationId xmlns:a16="http://schemas.microsoft.com/office/drawing/2014/main" xmlns="" id="{FAE1A659-B458-4B0A-95B6-101E59D5EEDD}"/>
                  </a:ext>
                </a:extLst>
              </p:cNvPr>
              <p:cNvGrpSpPr/>
              <p:nvPr/>
            </p:nvGrpSpPr>
            <p:grpSpPr>
              <a:xfrm>
                <a:off x="6134962" y="4803865"/>
                <a:ext cx="1476655" cy="914400"/>
                <a:chOff x="6134962" y="4803865"/>
                <a:chExt cx="1476655" cy="914400"/>
              </a:xfrm>
            </p:grpSpPr>
            <p:pic>
              <p:nvPicPr>
                <p:cNvPr id="20" name="グラフィックス 19" descr="ショッピング カート">
                  <a:extLst>
                    <a:ext uri="{FF2B5EF4-FFF2-40B4-BE49-F238E27FC236}">
                      <a16:creationId xmlns:a16="http://schemas.microsoft.com/office/drawing/2014/main" xmlns="" id="{07C12698-836B-402A-8435-8940F55C0544}"/>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xmlns="" r:embed="rId3"/>
                    </a:ext>
                  </a:extLst>
                </a:blip>
                <a:stretch>
                  <a:fillRect/>
                </a:stretch>
              </p:blipFill>
              <p:spPr>
                <a:xfrm>
                  <a:off x="6697217" y="4803865"/>
                  <a:ext cx="914400" cy="914400"/>
                </a:xfrm>
                <a:prstGeom prst="rect">
                  <a:avLst/>
                </a:prstGeom>
              </p:spPr>
            </p:pic>
            <p:sp>
              <p:nvSpPr>
                <p:cNvPr id="25" name="二等辺三角形 24">
                  <a:extLst>
                    <a:ext uri="{FF2B5EF4-FFF2-40B4-BE49-F238E27FC236}">
                      <a16:creationId xmlns:a16="http://schemas.microsoft.com/office/drawing/2014/main" xmlns="" id="{09786F51-879B-4D08-9B1E-F1E4626C93EC}"/>
                    </a:ext>
                  </a:extLst>
                </p:cNvPr>
                <p:cNvSpPr/>
                <p:nvPr/>
              </p:nvSpPr>
              <p:spPr>
                <a:xfrm rot="5400000">
                  <a:off x="6083280" y="5129869"/>
                  <a:ext cx="365757" cy="262393"/>
                </a:xfrm>
                <a:prstGeom prst="triangle">
                  <a:avLst/>
                </a:prstGeom>
                <a:solidFill>
                  <a:schemeClr val="bg1">
                    <a:lumMod val="7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grpSp>
            <p:nvGrpSpPr>
              <p:cNvPr id="31" name="グループ化 30">
                <a:extLst>
                  <a:ext uri="{FF2B5EF4-FFF2-40B4-BE49-F238E27FC236}">
                    <a16:creationId xmlns:a16="http://schemas.microsoft.com/office/drawing/2014/main" xmlns="" id="{98388510-F164-46D9-A1BC-327569745A41}"/>
                  </a:ext>
                </a:extLst>
              </p:cNvPr>
              <p:cNvGrpSpPr/>
              <p:nvPr/>
            </p:nvGrpSpPr>
            <p:grpSpPr>
              <a:xfrm>
                <a:off x="2538449" y="4635089"/>
                <a:ext cx="3090940" cy="1243692"/>
                <a:chOff x="1624049" y="4545466"/>
                <a:chExt cx="3090940" cy="1243692"/>
              </a:xfrm>
            </p:grpSpPr>
            <p:pic>
              <p:nvPicPr>
                <p:cNvPr id="29" name="図 28">
                  <a:extLst>
                    <a:ext uri="{FF2B5EF4-FFF2-40B4-BE49-F238E27FC236}">
                      <a16:creationId xmlns:a16="http://schemas.microsoft.com/office/drawing/2014/main" xmlns="" id="{861427DD-6CF3-4A00-9445-2BADA1AD1C8C}"/>
                    </a:ext>
                  </a:extLst>
                </p:cNvPr>
                <p:cNvPicPr>
                  <a:picLocks noChangeAspect="1"/>
                </p:cNvPicPr>
                <p:nvPr/>
              </p:nvPicPr>
              <p:blipFill>
                <a:blip r:embed="rId4"/>
                <a:stretch>
                  <a:fillRect/>
                </a:stretch>
              </p:blipFill>
              <p:spPr>
                <a:xfrm>
                  <a:off x="1624049" y="4545466"/>
                  <a:ext cx="3090940" cy="1243692"/>
                </a:xfrm>
                <a:prstGeom prst="rect">
                  <a:avLst/>
                </a:prstGeom>
              </p:spPr>
            </p:pic>
            <p:sp>
              <p:nvSpPr>
                <p:cNvPr id="30" name="四角形: 角を丸くする 29">
                  <a:extLst>
                    <a:ext uri="{FF2B5EF4-FFF2-40B4-BE49-F238E27FC236}">
                      <a16:creationId xmlns:a16="http://schemas.microsoft.com/office/drawing/2014/main" xmlns="" id="{8E4781D9-141E-4A9E-A28E-38080C89ABEB}"/>
                    </a:ext>
                  </a:extLst>
                </p:cNvPr>
                <p:cNvSpPr/>
                <p:nvPr/>
              </p:nvSpPr>
              <p:spPr>
                <a:xfrm>
                  <a:off x="3317318" y="5479727"/>
                  <a:ext cx="578821" cy="222636"/>
                </a:xfrm>
                <a:prstGeom prst="round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sp>
          <p:nvSpPr>
            <p:cNvPr id="34" name="テキスト ボックス 33">
              <a:extLst>
                <a:ext uri="{FF2B5EF4-FFF2-40B4-BE49-F238E27FC236}">
                  <a16:creationId xmlns:a16="http://schemas.microsoft.com/office/drawing/2014/main" xmlns="" id="{3D22EA28-EEBA-4A38-95B9-BB7C24A35388}"/>
                </a:ext>
              </a:extLst>
            </p:cNvPr>
            <p:cNvSpPr txBox="1"/>
            <p:nvPr/>
          </p:nvSpPr>
          <p:spPr>
            <a:xfrm>
              <a:off x="838200" y="4810390"/>
              <a:ext cx="1771156" cy="400110"/>
            </a:xfrm>
            <a:prstGeom prst="rect">
              <a:avLst/>
            </a:prstGeom>
            <a:noFill/>
          </p:spPr>
          <p:txBody>
            <a:bodyPr wrap="square" rtlCol="0">
              <a:spAutoFit/>
            </a:bodyPr>
            <a:lstStyle/>
            <a:p>
              <a:r>
                <a:rPr kumimoji="1" lang="ja-JP" altLang="en-US" sz="2000" dirty="0">
                  <a:latin typeface="ＭＳ Ｐゴシック" panose="020B0600070205080204" pitchFamily="50" charset="-128"/>
                  <a:ea typeface="ＭＳ Ｐゴシック" panose="020B0600070205080204" pitchFamily="50" charset="-128"/>
                </a:rPr>
                <a:t>･拡張的分析２</a:t>
              </a:r>
            </a:p>
          </p:txBody>
        </p:sp>
      </p:grpSp>
      <p:sp>
        <p:nvSpPr>
          <p:cNvPr id="38" name="テキスト ボックス 37">
            <a:extLst>
              <a:ext uri="{FF2B5EF4-FFF2-40B4-BE49-F238E27FC236}">
                <a16:creationId xmlns:a16="http://schemas.microsoft.com/office/drawing/2014/main" xmlns="" id="{2432E476-5C02-4A9C-88CB-3F16A42F9F9B}"/>
              </a:ext>
            </a:extLst>
          </p:cNvPr>
          <p:cNvSpPr txBox="1"/>
          <p:nvPr/>
        </p:nvSpPr>
        <p:spPr>
          <a:xfrm>
            <a:off x="1238081" y="5805444"/>
            <a:ext cx="9843887" cy="400110"/>
          </a:xfrm>
          <a:prstGeom prst="rect">
            <a:avLst/>
          </a:prstGeom>
          <a:noFill/>
        </p:spPr>
        <p:txBody>
          <a:bodyPr wrap="square" rtlCol="0">
            <a:spAutoFit/>
          </a:bodyPr>
          <a:lstStyle/>
          <a:p>
            <a:r>
              <a:rPr kumimoji="1" lang="ja-JP" altLang="en-US" sz="2000" dirty="0">
                <a:latin typeface="ＭＳ Ｐゴシック" panose="020B0600070205080204" pitchFamily="50" charset="-128"/>
                <a:ea typeface="ＭＳ Ｐゴシック" panose="020B0600070205080204" pitchFamily="50" charset="-128"/>
              </a:rPr>
              <a:t>コメントから抽出することでオンライン顧客評価では得られないフレーズを発見できるのでは</a:t>
            </a:r>
          </a:p>
        </p:txBody>
      </p:sp>
      <p:grpSp>
        <p:nvGrpSpPr>
          <p:cNvPr id="40" name="グループ化 39">
            <a:extLst>
              <a:ext uri="{FF2B5EF4-FFF2-40B4-BE49-F238E27FC236}">
                <a16:creationId xmlns:a16="http://schemas.microsoft.com/office/drawing/2014/main" xmlns="" id="{E156B7E0-090F-4D37-84A6-37D654CBA70C}"/>
              </a:ext>
            </a:extLst>
          </p:cNvPr>
          <p:cNvGrpSpPr/>
          <p:nvPr/>
        </p:nvGrpSpPr>
        <p:grpSpPr>
          <a:xfrm>
            <a:off x="3462888" y="5308664"/>
            <a:ext cx="1485033" cy="369332"/>
            <a:chOff x="2713220" y="3679731"/>
            <a:chExt cx="1485033" cy="369332"/>
          </a:xfrm>
        </p:grpSpPr>
        <p:sp>
          <p:nvSpPr>
            <p:cNvPr id="42" name="吹き出し: 折線 41">
              <a:extLst>
                <a:ext uri="{FF2B5EF4-FFF2-40B4-BE49-F238E27FC236}">
                  <a16:creationId xmlns:a16="http://schemas.microsoft.com/office/drawing/2014/main" xmlns="" id="{4C5D8FCC-FD5C-4B53-A5B2-E3A255F1C050}"/>
                </a:ext>
              </a:extLst>
            </p:cNvPr>
            <p:cNvSpPr/>
            <p:nvPr/>
          </p:nvSpPr>
          <p:spPr>
            <a:xfrm>
              <a:off x="2713220" y="3679731"/>
              <a:ext cx="1478812" cy="369332"/>
            </a:xfrm>
            <a:prstGeom prst="borderCallout2">
              <a:avLst>
                <a:gd name="adj1" fmla="val 49190"/>
                <a:gd name="adj2" fmla="val 100815"/>
                <a:gd name="adj3" fmla="val 49191"/>
                <a:gd name="adj4" fmla="val 134121"/>
                <a:gd name="adj5" fmla="val -44609"/>
                <a:gd name="adj6" fmla="val 180839"/>
              </a:avLst>
            </a:prstGeom>
            <a:noFill/>
            <a:ln w="190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43" name="テキスト ボックス 42">
              <a:extLst>
                <a:ext uri="{FF2B5EF4-FFF2-40B4-BE49-F238E27FC236}">
                  <a16:creationId xmlns:a16="http://schemas.microsoft.com/office/drawing/2014/main" xmlns="" id="{1B78CDFF-6AAE-44BD-820C-3369C23B266E}"/>
                </a:ext>
              </a:extLst>
            </p:cNvPr>
            <p:cNvSpPr txBox="1"/>
            <p:nvPr/>
          </p:nvSpPr>
          <p:spPr>
            <a:xfrm>
              <a:off x="2713220" y="3679731"/>
              <a:ext cx="1485033" cy="369332"/>
            </a:xfrm>
            <a:prstGeom prst="rect">
              <a:avLst/>
            </a:prstGeom>
            <a:noFill/>
          </p:spPr>
          <p:txBody>
            <a:bodyPr wrap="square" rtlCol="0">
              <a:spAutoFit/>
            </a:bodyPr>
            <a:lstStyle/>
            <a:p>
              <a:pPr algn="ctr"/>
              <a:r>
                <a:rPr kumimoji="1" lang="ja-JP" altLang="en-US" dirty="0">
                  <a:solidFill>
                    <a:schemeClr val="accent5"/>
                  </a:solidFill>
                  <a:latin typeface="ＭＳ Ｐゴシック" panose="020B0600070205080204" pitchFamily="50" charset="-128"/>
                  <a:ea typeface="ＭＳ Ｐゴシック" panose="020B0600070205080204" pitchFamily="50" charset="-128"/>
                </a:rPr>
                <a:t>フレーズ</a:t>
              </a:r>
            </a:p>
          </p:txBody>
        </p:sp>
      </p:grpSp>
      <p:grpSp>
        <p:nvGrpSpPr>
          <p:cNvPr id="37" name="グループ化 36">
            <a:extLst>
              <a:ext uri="{FF2B5EF4-FFF2-40B4-BE49-F238E27FC236}">
                <a16:creationId xmlns:a16="http://schemas.microsoft.com/office/drawing/2014/main" xmlns="" id="{4709F54B-EBF0-4F43-9BFE-7A62C5F0E282}"/>
              </a:ext>
            </a:extLst>
          </p:cNvPr>
          <p:cNvGrpSpPr/>
          <p:nvPr/>
        </p:nvGrpSpPr>
        <p:grpSpPr>
          <a:xfrm>
            <a:off x="838200" y="2294523"/>
            <a:ext cx="10039184" cy="624754"/>
            <a:chOff x="838200" y="2616497"/>
            <a:chExt cx="10039184" cy="624754"/>
          </a:xfrm>
        </p:grpSpPr>
        <p:sp>
          <p:nvSpPr>
            <p:cNvPr id="41" name="四角形: 角を丸くする 40">
              <a:extLst>
                <a:ext uri="{FF2B5EF4-FFF2-40B4-BE49-F238E27FC236}">
                  <a16:creationId xmlns:a16="http://schemas.microsoft.com/office/drawing/2014/main" xmlns="" id="{0D288EAE-9258-4C3F-ACED-D8FDADA710DC}"/>
                </a:ext>
              </a:extLst>
            </p:cNvPr>
            <p:cNvSpPr/>
            <p:nvPr/>
          </p:nvSpPr>
          <p:spPr>
            <a:xfrm>
              <a:off x="838200" y="2616497"/>
              <a:ext cx="10039184" cy="624754"/>
            </a:xfrm>
            <a:prstGeom prst="roundRect">
              <a:avLst/>
            </a:prstGeom>
            <a:solidFill>
              <a:schemeClr val="bg1">
                <a:lumMod val="95000"/>
              </a:schemeClr>
            </a:solid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テキスト ボックス 43">
              <a:extLst>
                <a:ext uri="{FF2B5EF4-FFF2-40B4-BE49-F238E27FC236}">
                  <a16:creationId xmlns:a16="http://schemas.microsoft.com/office/drawing/2014/main" xmlns="" id="{E8D684FC-E514-4232-857A-52E89613F570}"/>
                </a:ext>
              </a:extLst>
            </p:cNvPr>
            <p:cNvSpPr txBox="1"/>
            <p:nvPr/>
          </p:nvSpPr>
          <p:spPr>
            <a:xfrm>
              <a:off x="838200" y="2728819"/>
              <a:ext cx="10039184" cy="400110"/>
            </a:xfrm>
            <a:prstGeom prst="rect">
              <a:avLst/>
            </a:prstGeom>
            <a:noFill/>
          </p:spPr>
          <p:txBody>
            <a:bodyPr wrap="square" rtlCol="0">
              <a:spAutoFit/>
            </a:bodyPr>
            <a:lstStyle/>
            <a:p>
              <a:r>
                <a:rPr kumimoji="1" lang="ja-JP" altLang="en-US" sz="2000" dirty="0">
                  <a:latin typeface="ＭＳ Ｐゴシック" panose="020B0600070205080204" pitchFamily="50" charset="-128"/>
                  <a:ea typeface="ＭＳ Ｐゴシック" panose="020B0600070205080204" pitchFamily="50" charset="-128"/>
                </a:rPr>
                <a:t>消費者はクチコミのコメント内容を見て、それに影響を受ける</a:t>
              </a:r>
              <a:r>
                <a:rPr lang="ja-JP" altLang="en-US" dirty="0">
                  <a:solidFill>
                    <a:schemeClr val="bg1">
                      <a:lumMod val="50000"/>
                    </a:schemeClr>
                  </a:solidFill>
                  <a:latin typeface="ＭＳ Ｐゴシック" panose="020B0600070205080204" pitchFamily="50" charset="-128"/>
                  <a:ea typeface="ＭＳ Ｐゴシック" panose="020B0600070205080204" pitchFamily="50" charset="-128"/>
                </a:rPr>
                <a:t>（</a:t>
              </a:r>
              <a:r>
                <a:rPr lang="fr-FR" altLang="ja-JP" dirty="0">
                  <a:solidFill>
                    <a:schemeClr val="bg1">
                      <a:lumMod val="50000"/>
                    </a:schemeClr>
                  </a:solidFill>
                  <a:latin typeface="ＭＳ Ｐゴシック" panose="020B0600070205080204" pitchFamily="50" charset="-128"/>
                  <a:ea typeface="ＭＳ Ｐゴシック" panose="020B0600070205080204" pitchFamily="50" charset="-128"/>
                </a:rPr>
                <a:t>Chevalier</a:t>
              </a:r>
              <a:r>
                <a:rPr lang="ja-JP" altLang="en-US" dirty="0">
                  <a:solidFill>
                    <a:schemeClr val="bg1">
                      <a:lumMod val="50000"/>
                    </a:schemeClr>
                  </a:solidFill>
                  <a:latin typeface="ＭＳ Ｐゴシック" panose="020B0600070205080204" pitchFamily="50" charset="-128"/>
                  <a:ea typeface="ＭＳ Ｐゴシック" panose="020B0600070205080204" pitchFamily="50" charset="-128"/>
                </a:rPr>
                <a:t> </a:t>
              </a:r>
              <a:r>
                <a:rPr lang="fr-FR" altLang="ja-JP" dirty="0">
                  <a:solidFill>
                    <a:schemeClr val="bg1">
                      <a:lumMod val="50000"/>
                    </a:schemeClr>
                  </a:solidFill>
                  <a:latin typeface="ＭＳ Ｐゴシック" panose="020B0600070205080204" pitchFamily="50" charset="-128"/>
                  <a:ea typeface="ＭＳ Ｐゴシック" panose="020B0600070205080204" pitchFamily="50" charset="-128"/>
                </a:rPr>
                <a:t>&amp; Mayzlin.2006</a:t>
              </a:r>
              <a:r>
                <a:rPr lang="ja-JP" altLang="en-US" dirty="0">
                  <a:solidFill>
                    <a:schemeClr val="bg1">
                      <a:lumMod val="50000"/>
                    </a:schemeClr>
                  </a:solidFill>
                  <a:latin typeface="ＭＳ Ｐゴシック" panose="020B0600070205080204" pitchFamily="50" charset="-128"/>
                  <a:ea typeface="ＭＳ Ｐゴシック" panose="020B0600070205080204" pitchFamily="50" charset="-128"/>
                </a:rPr>
                <a:t>）</a:t>
              </a:r>
            </a:p>
          </p:txBody>
        </p:sp>
      </p:grpSp>
      <p:sp>
        <p:nvSpPr>
          <p:cNvPr id="45" name="二等辺三角形 44">
            <a:extLst>
              <a:ext uri="{FF2B5EF4-FFF2-40B4-BE49-F238E27FC236}">
                <a16:creationId xmlns:a16="http://schemas.microsoft.com/office/drawing/2014/main" xmlns="" id="{D0FD722B-433B-43D7-A147-A2A735BD3456}"/>
              </a:ext>
            </a:extLst>
          </p:cNvPr>
          <p:cNvSpPr/>
          <p:nvPr/>
        </p:nvSpPr>
        <p:spPr>
          <a:xfrm rot="5400000">
            <a:off x="763775" y="5853310"/>
            <a:ext cx="453227" cy="304379"/>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9328458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fade">
                                      <p:cBhvr>
                                        <p:cTn id="7" dur="500"/>
                                        <p:tgtEl>
                                          <p:spTgt spid="38"/>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45"/>
                                        </p:tgtEl>
                                        <p:attrNameLst>
                                          <p:attrName>style.visibility</p:attrName>
                                        </p:attrNameLst>
                                      </p:cBhvr>
                                      <p:to>
                                        <p:strVal val="visible"/>
                                      </p:to>
                                    </p:set>
                                    <p:animEffect transition="in" filter="wipe(left)">
                                      <p:cBhvr>
                                        <p:cTn id="11"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45"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7ACA340E-CF67-4AE7-AE0D-8293B49F1DFE}"/>
              </a:ext>
            </a:extLst>
          </p:cNvPr>
          <p:cNvSpPr>
            <a:spLocks noGrp="1"/>
          </p:cNvSpPr>
          <p:nvPr>
            <p:ph type="title"/>
          </p:nvPr>
        </p:nvSpPr>
        <p:spPr/>
        <p:txBody>
          <a:bodyPr/>
          <a:lstStyle/>
          <a:p>
            <a:r>
              <a:rPr kumimoji="1" lang="ja-JP" altLang="en-US" dirty="0">
                <a:latin typeface="ＭＳ Ｐゴシック" panose="020B0600070205080204" pitchFamily="50" charset="-128"/>
                <a:ea typeface="ＭＳ Ｐゴシック" panose="020B0600070205080204" pitchFamily="50" charset="-128"/>
              </a:rPr>
              <a:t>拡張的分析２</a:t>
            </a:r>
          </a:p>
        </p:txBody>
      </p:sp>
      <p:sp>
        <p:nvSpPr>
          <p:cNvPr id="3" name="スライド番号プレースホルダー 2">
            <a:extLst>
              <a:ext uri="{FF2B5EF4-FFF2-40B4-BE49-F238E27FC236}">
                <a16:creationId xmlns:a16="http://schemas.microsoft.com/office/drawing/2014/main" xmlns="" id="{298E6E44-D240-4EFD-A5B5-1E5EF3702D00}"/>
              </a:ext>
            </a:extLst>
          </p:cNvPr>
          <p:cNvSpPr>
            <a:spLocks noGrp="1"/>
          </p:cNvSpPr>
          <p:nvPr>
            <p:ph type="sldNum" sz="quarter" idx="12"/>
          </p:nvPr>
        </p:nvSpPr>
        <p:spPr/>
        <p:txBody>
          <a:bodyPr/>
          <a:lstStyle/>
          <a:p>
            <a:fld id="{753E36C0-A533-4755-87FE-2511BEDDB288}" type="slidenum">
              <a:rPr kumimoji="1" lang="ja-JP" altLang="en-US" smtClean="0"/>
              <a:t>35</a:t>
            </a:fld>
            <a:endParaRPr kumimoji="1" lang="ja-JP" altLang="en-US"/>
          </a:p>
        </p:txBody>
      </p:sp>
      <p:cxnSp>
        <p:nvCxnSpPr>
          <p:cNvPr id="4" name="直線コネクタ 3">
            <a:extLst>
              <a:ext uri="{FF2B5EF4-FFF2-40B4-BE49-F238E27FC236}">
                <a16:creationId xmlns:a16="http://schemas.microsoft.com/office/drawing/2014/main" xmlns="" id="{A1BA9AE3-6035-4CA1-8233-18EE0E61CF4D}"/>
              </a:ext>
            </a:extLst>
          </p:cNvPr>
          <p:cNvCxnSpPr>
            <a:cxnSpLocks/>
          </p:cNvCxnSpPr>
          <p:nvPr/>
        </p:nvCxnSpPr>
        <p:spPr>
          <a:xfrm>
            <a:off x="614597" y="616757"/>
            <a:ext cx="0" cy="839449"/>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sp>
        <p:nvSpPr>
          <p:cNvPr id="5" name="テキスト ボックス 4">
            <a:extLst>
              <a:ext uri="{FF2B5EF4-FFF2-40B4-BE49-F238E27FC236}">
                <a16:creationId xmlns:a16="http://schemas.microsoft.com/office/drawing/2014/main" xmlns="" id="{3E0C897F-7170-4720-B43A-5E6848A33834}"/>
              </a:ext>
            </a:extLst>
          </p:cNvPr>
          <p:cNvSpPr txBox="1"/>
          <p:nvPr/>
        </p:nvSpPr>
        <p:spPr>
          <a:xfrm>
            <a:off x="838200" y="1690688"/>
            <a:ext cx="6484951" cy="400110"/>
          </a:xfrm>
          <a:prstGeom prst="rect">
            <a:avLst/>
          </a:prstGeom>
          <a:noFill/>
        </p:spPr>
        <p:txBody>
          <a:bodyPr wrap="square" rtlCol="0">
            <a:spAutoFit/>
          </a:bodyPr>
          <a:lstStyle/>
          <a:p>
            <a:r>
              <a:rPr kumimoji="1" lang="ja-JP" altLang="en-US" sz="2000" dirty="0">
                <a:latin typeface="ＭＳ Ｐゴシック" panose="020B0600070205080204" pitchFamily="50" charset="-128"/>
                <a:ea typeface="ＭＳ Ｐゴシック" panose="020B0600070205080204" pitchFamily="50" charset="-128"/>
              </a:rPr>
              <a:t>今回はテキストマイニング手法を用いてフレーズを抽出する</a:t>
            </a:r>
          </a:p>
        </p:txBody>
      </p:sp>
      <p:sp>
        <p:nvSpPr>
          <p:cNvPr id="16" name="テキスト ボックス 15">
            <a:extLst>
              <a:ext uri="{FF2B5EF4-FFF2-40B4-BE49-F238E27FC236}">
                <a16:creationId xmlns:a16="http://schemas.microsoft.com/office/drawing/2014/main" xmlns="" id="{AC29E4C8-A279-4F4D-88A7-BC80DF58145F}"/>
              </a:ext>
            </a:extLst>
          </p:cNvPr>
          <p:cNvSpPr txBox="1"/>
          <p:nvPr/>
        </p:nvSpPr>
        <p:spPr>
          <a:xfrm>
            <a:off x="838200" y="6356350"/>
            <a:ext cx="9485905" cy="307777"/>
          </a:xfrm>
          <a:prstGeom prst="rect">
            <a:avLst/>
          </a:prstGeom>
          <a:noFill/>
        </p:spPr>
        <p:txBody>
          <a:bodyPr wrap="square" rtlCol="0">
            <a:spAutoFit/>
          </a:bodyPr>
          <a:lstStyle/>
          <a:p>
            <a:r>
              <a:rPr lang="ja-JP" altLang="en-US" sz="1400" dirty="0">
                <a:solidFill>
                  <a:schemeClr val="bg1">
                    <a:lumMod val="50000"/>
                  </a:schemeClr>
                </a:solidFill>
                <a:latin typeface="ＭＳ Ｐゴシック" panose="020B0600070205080204" pitchFamily="50" charset="-128"/>
                <a:ea typeface="ＭＳ Ｐゴシック" panose="020B0600070205080204" pitchFamily="50" charset="-128"/>
              </a:rPr>
              <a:t>マーケティングリサーチのマクロミル</a:t>
            </a:r>
            <a:r>
              <a:rPr lang="en-US" altLang="ja-JP" sz="1400" dirty="0">
                <a:solidFill>
                  <a:schemeClr val="bg1">
                    <a:lumMod val="50000"/>
                  </a:schemeClr>
                </a:solidFill>
                <a:latin typeface="ＭＳ Ｐゴシック" panose="020B0600070205080204" pitchFamily="50" charset="-128"/>
                <a:ea typeface="ＭＳ Ｐゴシック" panose="020B0600070205080204" pitchFamily="50" charset="-128"/>
              </a:rPr>
              <a:t>｢</a:t>
            </a:r>
            <a:r>
              <a:rPr lang="ja-JP" altLang="en-US" sz="1400" dirty="0">
                <a:solidFill>
                  <a:schemeClr val="bg1">
                    <a:lumMod val="50000"/>
                  </a:schemeClr>
                </a:solidFill>
                <a:latin typeface="ＭＳ Ｐゴシック" panose="020B0600070205080204" pitchFamily="50" charset="-128"/>
                <a:ea typeface="ＭＳ Ｐゴシック" panose="020B0600070205080204" pitchFamily="50" charset="-128"/>
              </a:rPr>
              <a:t>テキストマイニング</a:t>
            </a:r>
            <a:r>
              <a:rPr lang="en-US" altLang="ja-JP" sz="1400" dirty="0">
                <a:solidFill>
                  <a:schemeClr val="bg1">
                    <a:lumMod val="50000"/>
                  </a:schemeClr>
                </a:solidFill>
                <a:latin typeface="ＭＳ Ｐゴシック" panose="020B0600070205080204" pitchFamily="50" charset="-128"/>
                <a:ea typeface="ＭＳ Ｐゴシック" panose="020B0600070205080204" pitchFamily="50" charset="-128"/>
              </a:rPr>
              <a:t>｣https://www.macromill.com/service/data_analysis/text-mining.html</a:t>
            </a:r>
            <a:endParaRPr kumimoji="1" lang="ja-JP" altLang="en-US" sz="1400" dirty="0">
              <a:solidFill>
                <a:schemeClr val="bg1">
                  <a:lumMod val="50000"/>
                </a:schemeClr>
              </a:solidFill>
              <a:latin typeface="ＭＳ Ｐゴシック" panose="020B0600070205080204" pitchFamily="50" charset="-128"/>
              <a:ea typeface="ＭＳ Ｐゴシック" panose="020B0600070205080204" pitchFamily="50" charset="-128"/>
            </a:endParaRPr>
          </a:p>
        </p:txBody>
      </p:sp>
      <p:grpSp>
        <p:nvGrpSpPr>
          <p:cNvPr id="22" name="グループ化 21">
            <a:extLst>
              <a:ext uri="{FF2B5EF4-FFF2-40B4-BE49-F238E27FC236}">
                <a16:creationId xmlns:a16="http://schemas.microsoft.com/office/drawing/2014/main" xmlns="" id="{8EBFB9BC-0E97-4A4A-A8CD-3BE2415CE3E1}"/>
              </a:ext>
            </a:extLst>
          </p:cNvPr>
          <p:cNvGrpSpPr/>
          <p:nvPr/>
        </p:nvGrpSpPr>
        <p:grpSpPr>
          <a:xfrm>
            <a:off x="838200" y="2207757"/>
            <a:ext cx="10063039" cy="2533208"/>
            <a:chOff x="838200" y="2233995"/>
            <a:chExt cx="10063039" cy="2533208"/>
          </a:xfrm>
        </p:grpSpPr>
        <p:sp>
          <p:nvSpPr>
            <p:cNvPr id="8" name="四角形: 角を丸くする 7">
              <a:extLst>
                <a:ext uri="{FF2B5EF4-FFF2-40B4-BE49-F238E27FC236}">
                  <a16:creationId xmlns:a16="http://schemas.microsoft.com/office/drawing/2014/main" xmlns="" id="{D263D2E3-C02F-4C3A-99CC-4AAFBB84DEE4}"/>
                </a:ext>
              </a:extLst>
            </p:cNvPr>
            <p:cNvSpPr/>
            <p:nvPr/>
          </p:nvSpPr>
          <p:spPr>
            <a:xfrm>
              <a:off x="838201" y="2233995"/>
              <a:ext cx="10063038" cy="2533208"/>
            </a:xfrm>
            <a:prstGeom prst="roundRect">
              <a:avLst>
                <a:gd name="adj" fmla="val 8570"/>
              </a:avLst>
            </a:prstGeom>
            <a:solidFill>
              <a:schemeClr val="bg1">
                <a:lumMod val="95000"/>
              </a:schemeClr>
            </a:solid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5" name="グループ化 14">
              <a:extLst>
                <a:ext uri="{FF2B5EF4-FFF2-40B4-BE49-F238E27FC236}">
                  <a16:creationId xmlns:a16="http://schemas.microsoft.com/office/drawing/2014/main" xmlns="" id="{53B98595-50AB-4474-B3F6-F213A3D8F3F3}"/>
                </a:ext>
              </a:extLst>
            </p:cNvPr>
            <p:cNvGrpSpPr/>
            <p:nvPr/>
          </p:nvGrpSpPr>
          <p:grpSpPr>
            <a:xfrm>
              <a:off x="838200" y="2233995"/>
              <a:ext cx="9676737" cy="1177492"/>
              <a:chOff x="838200" y="2959394"/>
              <a:chExt cx="9676737" cy="1177492"/>
            </a:xfrm>
          </p:grpSpPr>
          <p:sp>
            <p:nvSpPr>
              <p:cNvPr id="10" name="テキスト ボックス 9">
                <a:extLst>
                  <a:ext uri="{FF2B5EF4-FFF2-40B4-BE49-F238E27FC236}">
                    <a16:creationId xmlns:a16="http://schemas.microsoft.com/office/drawing/2014/main" xmlns="" id="{D5148946-38CE-4427-9325-6E20F1C939E8}"/>
                  </a:ext>
                </a:extLst>
              </p:cNvPr>
              <p:cNvSpPr txBox="1"/>
              <p:nvPr/>
            </p:nvSpPr>
            <p:spPr>
              <a:xfrm>
                <a:off x="838200" y="2959394"/>
                <a:ext cx="2329733" cy="400110"/>
              </a:xfrm>
              <a:prstGeom prst="rect">
                <a:avLst/>
              </a:prstGeom>
              <a:noFill/>
            </p:spPr>
            <p:txBody>
              <a:bodyPr wrap="square" rtlCol="0">
                <a:spAutoFit/>
              </a:bodyPr>
              <a:lstStyle/>
              <a:p>
                <a:r>
                  <a:rPr kumimoji="1" lang="ja-JP" altLang="en-US" sz="2000" dirty="0">
                    <a:latin typeface="ＭＳ Ｐゴシック" panose="020B0600070205080204" pitchFamily="50" charset="-128"/>
                    <a:ea typeface="ＭＳ Ｐゴシック" panose="020B0600070205080204" pitchFamily="50" charset="-128"/>
                  </a:rPr>
                  <a:t>テキストマイニング：</a:t>
                </a:r>
              </a:p>
            </p:txBody>
          </p:sp>
          <p:sp>
            <p:nvSpPr>
              <p:cNvPr id="11" name="テキスト ボックス 10">
                <a:extLst>
                  <a:ext uri="{FF2B5EF4-FFF2-40B4-BE49-F238E27FC236}">
                    <a16:creationId xmlns:a16="http://schemas.microsoft.com/office/drawing/2014/main" xmlns="" id="{83460B41-1739-4D5B-9CB5-A29E0F21E2C7}"/>
                  </a:ext>
                </a:extLst>
              </p:cNvPr>
              <p:cNvSpPr txBox="1"/>
              <p:nvPr/>
            </p:nvSpPr>
            <p:spPr>
              <a:xfrm>
                <a:off x="838200" y="3429000"/>
                <a:ext cx="9676737" cy="707886"/>
              </a:xfrm>
              <a:prstGeom prst="rect">
                <a:avLst/>
              </a:prstGeom>
              <a:noFill/>
            </p:spPr>
            <p:txBody>
              <a:bodyPr wrap="square" rtlCol="0">
                <a:spAutoFit/>
              </a:bodyPr>
              <a:lstStyle/>
              <a:p>
                <a:r>
                  <a:rPr kumimoji="1" lang="ja-JP" altLang="en-US" sz="2000" dirty="0">
                    <a:latin typeface="ＭＳ Ｐゴシック" panose="020B0600070205080204" pitchFamily="50" charset="-128"/>
                    <a:ea typeface="ＭＳ Ｐゴシック" panose="020B0600070205080204" pitchFamily="50" charset="-128"/>
                  </a:rPr>
                  <a:t>大量のテキストデータから、「隠れた」情報や特徴、傾向、互いの関連性を探し出す技術で自由記述されたデータ（定性情報）をもとに行うデータマイニング</a:t>
                </a:r>
              </a:p>
            </p:txBody>
          </p:sp>
          <p:cxnSp>
            <p:nvCxnSpPr>
              <p:cNvPr id="13" name="直線コネクタ 12">
                <a:extLst>
                  <a:ext uri="{FF2B5EF4-FFF2-40B4-BE49-F238E27FC236}">
                    <a16:creationId xmlns:a16="http://schemas.microsoft.com/office/drawing/2014/main" xmlns="" id="{0DB47F67-E77B-4E4D-B6A8-EDE145BAC2F2}"/>
                  </a:ext>
                </a:extLst>
              </p:cNvPr>
              <p:cNvCxnSpPr>
                <a:cxnSpLocks/>
              </p:cNvCxnSpPr>
              <p:nvPr/>
            </p:nvCxnSpPr>
            <p:spPr>
              <a:xfrm>
                <a:off x="893859" y="3359504"/>
                <a:ext cx="2087880" cy="0"/>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grpSp>
        <p:sp>
          <p:nvSpPr>
            <p:cNvPr id="18" name="テキスト ボックス 17">
              <a:extLst>
                <a:ext uri="{FF2B5EF4-FFF2-40B4-BE49-F238E27FC236}">
                  <a16:creationId xmlns:a16="http://schemas.microsoft.com/office/drawing/2014/main" xmlns="" id="{827BC7E6-4CD5-4FE0-8057-62526E6B4911}"/>
                </a:ext>
              </a:extLst>
            </p:cNvPr>
            <p:cNvSpPr txBox="1"/>
            <p:nvPr/>
          </p:nvSpPr>
          <p:spPr>
            <a:xfrm>
              <a:off x="838200" y="4005705"/>
              <a:ext cx="9676737" cy="646331"/>
            </a:xfrm>
            <a:prstGeom prst="rect">
              <a:avLst/>
            </a:prstGeom>
            <a:noFill/>
          </p:spPr>
          <p:txBody>
            <a:bodyPr wrap="square" rtlCol="0">
              <a:spAutoFit/>
            </a:bodyPr>
            <a:lstStyle/>
            <a:p>
              <a:pPr lvl="0"/>
              <a:r>
                <a:rPr lang="ja-JP" altLang="en-US" dirty="0">
                  <a:solidFill>
                    <a:schemeClr val="bg1">
                      <a:lumMod val="50000"/>
                    </a:schemeClr>
                  </a:solidFill>
                  <a:latin typeface="ＭＳ Ｐゴシック" panose="020B0600070205080204" pitchFamily="50" charset="-128"/>
                  <a:ea typeface="ＭＳ Ｐゴシック" panose="020B0600070205080204" pitchFamily="50" charset="-128"/>
                </a:rPr>
                <a:t>大量のテキストデータの中から、重要語やキーワードを抽出し、その出現頻度や同時出現関係等を分析したい（全体傾向、重要事項を把握する）</a:t>
              </a:r>
            </a:p>
          </p:txBody>
        </p:sp>
        <p:sp>
          <p:nvSpPr>
            <p:cNvPr id="19" name="テキスト ボックス 18">
              <a:extLst>
                <a:ext uri="{FF2B5EF4-FFF2-40B4-BE49-F238E27FC236}">
                  <a16:creationId xmlns:a16="http://schemas.microsoft.com/office/drawing/2014/main" xmlns="" id="{5ED1DDD7-1FFD-4C46-886D-BD78C66CAB2D}"/>
                </a:ext>
              </a:extLst>
            </p:cNvPr>
            <p:cNvSpPr txBox="1"/>
            <p:nvPr/>
          </p:nvSpPr>
          <p:spPr>
            <a:xfrm>
              <a:off x="838200" y="3605896"/>
              <a:ext cx="1928192" cy="369332"/>
            </a:xfrm>
            <a:prstGeom prst="rect">
              <a:avLst/>
            </a:prstGeom>
            <a:noFill/>
          </p:spPr>
          <p:txBody>
            <a:bodyPr wrap="square" rtlCol="0">
              <a:spAutoFit/>
            </a:bodyPr>
            <a:lstStyle/>
            <a:p>
              <a:r>
                <a:rPr kumimoji="1" lang="ja-JP" altLang="en-US" u="sng" dirty="0">
                  <a:solidFill>
                    <a:schemeClr val="bg1">
                      <a:lumMod val="50000"/>
                    </a:schemeClr>
                  </a:solidFill>
                  <a:latin typeface="ＭＳ Ｐゴシック" panose="020B0600070205080204" pitchFamily="50" charset="-128"/>
                  <a:ea typeface="ＭＳ Ｐゴシック" panose="020B0600070205080204" pitchFamily="50" charset="-128"/>
                </a:rPr>
                <a:t>活用シーンの例</a:t>
              </a:r>
            </a:p>
          </p:txBody>
        </p:sp>
      </p:grpSp>
      <p:sp>
        <p:nvSpPr>
          <p:cNvPr id="21" name="テキスト ボックス 20">
            <a:extLst>
              <a:ext uri="{FF2B5EF4-FFF2-40B4-BE49-F238E27FC236}">
                <a16:creationId xmlns:a16="http://schemas.microsoft.com/office/drawing/2014/main" xmlns="" id="{7467EBE9-ACF5-4C59-942A-DD2A553623AE}"/>
              </a:ext>
            </a:extLst>
          </p:cNvPr>
          <p:cNvSpPr txBox="1"/>
          <p:nvPr/>
        </p:nvSpPr>
        <p:spPr>
          <a:xfrm>
            <a:off x="838200" y="4794718"/>
            <a:ext cx="3150691" cy="400110"/>
          </a:xfrm>
          <a:prstGeom prst="rect">
            <a:avLst/>
          </a:prstGeom>
          <a:noFill/>
        </p:spPr>
        <p:txBody>
          <a:bodyPr wrap="square" rtlCol="0">
            <a:spAutoFit/>
          </a:bodyPr>
          <a:lstStyle/>
          <a:p>
            <a:r>
              <a:rPr kumimoji="1" lang="ja-JP" altLang="en-US" sz="2000" dirty="0">
                <a:latin typeface="ＭＳ Ｐゴシック" panose="020B0600070205080204" pitchFamily="50" charset="-128"/>
                <a:ea typeface="ＭＳ Ｐゴシック" panose="020B0600070205080204" pitchFamily="50" charset="-128"/>
              </a:rPr>
              <a:t>以下のことを探索していく</a:t>
            </a:r>
          </a:p>
        </p:txBody>
      </p:sp>
      <p:grpSp>
        <p:nvGrpSpPr>
          <p:cNvPr id="17" name="グループ化 16">
            <a:extLst>
              <a:ext uri="{FF2B5EF4-FFF2-40B4-BE49-F238E27FC236}">
                <a16:creationId xmlns:a16="http://schemas.microsoft.com/office/drawing/2014/main" xmlns="" id="{1B989FFC-BBFC-4C43-A15E-FC51C4B15ACD}"/>
              </a:ext>
            </a:extLst>
          </p:cNvPr>
          <p:cNvGrpSpPr/>
          <p:nvPr/>
        </p:nvGrpSpPr>
        <p:grpSpPr>
          <a:xfrm>
            <a:off x="1264878" y="5297706"/>
            <a:ext cx="9662244" cy="921902"/>
            <a:chOff x="1264878" y="5297706"/>
            <a:chExt cx="9662244" cy="921902"/>
          </a:xfrm>
        </p:grpSpPr>
        <p:sp>
          <p:nvSpPr>
            <p:cNvPr id="23" name="大かっこ 22">
              <a:extLst>
                <a:ext uri="{FF2B5EF4-FFF2-40B4-BE49-F238E27FC236}">
                  <a16:creationId xmlns:a16="http://schemas.microsoft.com/office/drawing/2014/main" xmlns="" id="{03AB1D44-DFD1-41D6-8A70-1754FF3ABB60}"/>
                </a:ext>
              </a:extLst>
            </p:cNvPr>
            <p:cNvSpPr/>
            <p:nvPr/>
          </p:nvSpPr>
          <p:spPr>
            <a:xfrm>
              <a:off x="1264878" y="5297706"/>
              <a:ext cx="9662244" cy="921902"/>
            </a:xfrm>
            <a:prstGeom prst="bracketPair">
              <a:avLst/>
            </a:prstGeom>
            <a:ln w="12700">
              <a:solidFill>
                <a:srgbClr val="00B0F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grpSp>
          <p:nvGrpSpPr>
            <p:cNvPr id="14" name="グループ化 13">
              <a:extLst>
                <a:ext uri="{FF2B5EF4-FFF2-40B4-BE49-F238E27FC236}">
                  <a16:creationId xmlns:a16="http://schemas.microsoft.com/office/drawing/2014/main" xmlns="" id="{44B045A1-CA95-4718-AD6D-94101A2739CD}"/>
                </a:ext>
              </a:extLst>
            </p:cNvPr>
            <p:cNvGrpSpPr/>
            <p:nvPr/>
          </p:nvGrpSpPr>
          <p:grpSpPr>
            <a:xfrm>
              <a:off x="1389821" y="5319281"/>
              <a:ext cx="9412357" cy="845259"/>
              <a:chOff x="1389821" y="5319281"/>
              <a:chExt cx="9412357" cy="845259"/>
            </a:xfrm>
          </p:grpSpPr>
          <p:sp>
            <p:nvSpPr>
              <p:cNvPr id="6" name="テキスト ボックス 5">
                <a:extLst>
                  <a:ext uri="{FF2B5EF4-FFF2-40B4-BE49-F238E27FC236}">
                    <a16:creationId xmlns:a16="http://schemas.microsoft.com/office/drawing/2014/main" xmlns="" id="{F3BF5FC3-728C-4B40-996E-7CC37DF1C316}"/>
                  </a:ext>
                </a:extLst>
              </p:cNvPr>
              <p:cNvSpPr txBox="1"/>
              <p:nvPr/>
            </p:nvSpPr>
            <p:spPr>
              <a:xfrm>
                <a:off x="1405723" y="5319281"/>
                <a:ext cx="8182637" cy="400110"/>
              </a:xfrm>
              <a:prstGeom prst="rect">
                <a:avLst/>
              </a:prstGeom>
              <a:noFill/>
            </p:spPr>
            <p:txBody>
              <a:bodyPr wrap="square" rtlCol="0">
                <a:spAutoFit/>
              </a:bodyPr>
              <a:lstStyle/>
              <a:p>
                <a:r>
                  <a:rPr kumimoji="1" lang="ja-JP" altLang="en-US" sz="2000" dirty="0">
                    <a:latin typeface="ＭＳ Ｐゴシック" panose="020B0600070205080204" pitchFamily="50" charset="-128"/>
                    <a:ea typeface="ＭＳ Ｐゴシック" panose="020B0600070205080204" pitchFamily="50" charset="-128"/>
                  </a:rPr>
                  <a:t>分析２：コメントから抽出したフレーズはオンライン顧客評価の項目と異なる</a:t>
                </a:r>
              </a:p>
            </p:txBody>
          </p:sp>
          <p:sp>
            <p:nvSpPr>
              <p:cNvPr id="7" name="テキスト ボックス 6">
                <a:extLst>
                  <a:ext uri="{FF2B5EF4-FFF2-40B4-BE49-F238E27FC236}">
                    <a16:creationId xmlns:a16="http://schemas.microsoft.com/office/drawing/2014/main" xmlns="" id="{51F0843E-4F9B-4EA3-AE77-0DACB76A99C2}"/>
                  </a:ext>
                </a:extLst>
              </p:cNvPr>
              <p:cNvSpPr txBox="1"/>
              <p:nvPr/>
            </p:nvSpPr>
            <p:spPr>
              <a:xfrm>
                <a:off x="1389821" y="5764430"/>
                <a:ext cx="9412357" cy="400110"/>
              </a:xfrm>
              <a:prstGeom prst="rect">
                <a:avLst/>
              </a:prstGeom>
              <a:noFill/>
            </p:spPr>
            <p:txBody>
              <a:bodyPr wrap="square" rtlCol="0">
                <a:spAutoFit/>
              </a:bodyPr>
              <a:lstStyle/>
              <a:p>
                <a:pPr algn="ctr"/>
                <a:r>
                  <a:rPr kumimoji="1" lang="ja-JP" altLang="en-US" sz="2000" dirty="0">
                    <a:latin typeface="ＭＳ Ｐゴシック" panose="020B0600070205080204" pitchFamily="50" charset="-128"/>
                    <a:ea typeface="ＭＳ Ｐゴシック" panose="020B0600070205080204" pitchFamily="50" charset="-128"/>
                  </a:rPr>
                  <a:t>分析３：コメントで抽出したフレーズの方が、生の声であるため購買意欲に影響を与える</a:t>
                </a:r>
              </a:p>
            </p:txBody>
          </p:sp>
        </p:grpSp>
      </p:grpSp>
    </p:spTree>
    <p:extLst>
      <p:ext uri="{BB962C8B-B14F-4D97-AF65-F5344CB8AC3E}">
        <p14:creationId xmlns:p14="http://schemas.microsoft.com/office/powerpoint/2010/main" val="34057851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fade">
                                      <p:cBhvr>
                                        <p:cTn id="11"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078E355A-7F4C-44AF-9197-E717CD7CD221}"/>
              </a:ext>
            </a:extLst>
          </p:cNvPr>
          <p:cNvSpPr>
            <a:spLocks noGrp="1"/>
          </p:cNvSpPr>
          <p:nvPr>
            <p:ph type="title"/>
          </p:nvPr>
        </p:nvSpPr>
        <p:spPr/>
        <p:txBody>
          <a:bodyPr/>
          <a:lstStyle/>
          <a:p>
            <a:r>
              <a:rPr kumimoji="1" lang="ja-JP" altLang="en-US" dirty="0">
                <a:latin typeface="ＭＳ Ｐゴシック" panose="020B0600070205080204" pitchFamily="50" charset="-128"/>
                <a:ea typeface="ＭＳ Ｐゴシック" panose="020B0600070205080204" pitchFamily="50" charset="-128"/>
              </a:rPr>
              <a:t>今後の展望</a:t>
            </a:r>
          </a:p>
        </p:txBody>
      </p:sp>
      <p:sp>
        <p:nvSpPr>
          <p:cNvPr id="3" name="スライド番号プレースホルダー 2">
            <a:extLst>
              <a:ext uri="{FF2B5EF4-FFF2-40B4-BE49-F238E27FC236}">
                <a16:creationId xmlns:a16="http://schemas.microsoft.com/office/drawing/2014/main" xmlns="" id="{0E686A66-FEF4-43E3-BD5A-D6618EEFF707}"/>
              </a:ext>
            </a:extLst>
          </p:cNvPr>
          <p:cNvSpPr>
            <a:spLocks noGrp="1"/>
          </p:cNvSpPr>
          <p:nvPr>
            <p:ph type="sldNum" sz="quarter" idx="12"/>
          </p:nvPr>
        </p:nvSpPr>
        <p:spPr/>
        <p:txBody>
          <a:bodyPr/>
          <a:lstStyle/>
          <a:p>
            <a:fld id="{753E36C0-A533-4755-87FE-2511BEDDB288}" type="slidenum">
              <a:rPr kumimoji="1" lang="ja-JP" altLang="en-US" smtClean="0"/>
              <a:t>36</a:t>
            </a:fld>
            <a:endParaRPr kumimoji="1" lang="ja-JP" altLang="en-US"/>
          </a:p>
        </p:txBody>
      </p:sp>
      <p:cxnSp>
        <p:nvCxnSpPr>
          <p:cNvPr id="4" name="直線コネクタ 3">
            <a:extLst>
              <a:ext uri="{FF2B5EF4-FFF2-40B4-BE49-F238E27FC236}">
                <a16:creationId xmlns:a16="http://schemas.microsoft.com/office/drawing/2014/main" xmlns="" id="{4332C74A-1950-4D27-8C65-7DE8D318F328}"/>
              </a:ext>
            </a:extLst>
          </p:cNvPr>
          <p:cNvCxnSpPr>
            <a:cxnSpLocks/>
          </p:cNvCxnSpPr>
          <p:nvPr/>
        </p:nvCxnSpPr>
        <p:spPr>
          <a:xfrm>
            <a:off x="614597" y="616757"/>
            <a:ext cx="0" cy="839449"/>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sp>
        <p:nvSpPr>
          <p:cNvPr id="6" name="テキスト ボックス 5">
            <a:extLst>
              <a:ext uri="{FF2B5EF4-FFF2-40B4-BE49-F238E27FC236}">
                <a16:creationId xmlns:a16="http://schemas.microsoft.com/office/drawing/2014/main" xmlns="" id="{D7CDF9E7-287D-458F-B495-8AD15F0A578E}"/>
              </a:ext>
            </a:extLst>
          </p:cNvPr>
          <p:cNvSpPr txBox="1"/>
          <p:nvPr/>
        </p:nvSpPr>
        <p:spPr>
          <a:xfrm>
            <a:off x="838200" y="2277867"/>
            <a:ext cx="9713181" cy="1938992"/>
          </a:xfrm>
          <a:prstGeom prst="rect">
            <a:avLst/>
          </a:prstGeom>
          <a:noFill/>
        </p:spPr>
        <p:txBody>
          <a:bodyPr wrap="square" rtlCol="0">
            <a:spAutoFit/>
          </a:bodyPr>
          <a:lstStyle/>
          <a:p>
            <a:r>
              <a:rPr lang="ja-JP" altLang="en-US" sz="2000" dirty="0">
                <a:latin typeface="ＭＳ Ｐゴシック" panose="020B0600070205080204" pitchFamily="50" charset="-128"/>
                <a:ea typeface="ＭＳ Ｐゴシック" panose="020B0600070205080204" pitchFamily="50" charset="-128"/>
              </a:rPr>
              <a:t>･全体の平均評価ではなく、店舗ごとの個人がそれぞれ評価した点数が分散していたとき、購買意欲にネガティブな影響があるかどうかの分析を入れるかどうか</a:t>
            </a:r>
            <a:endParaRPr lang="en-US" altLang="ja-JP" sz="2000" dirty="0">
              <a:latin typeface="ＭＳ Ｐゴシック" panose="020B0600070205080204" pitchFamily="50" charset="-128"/>
              <a:ea typeface="ＭＳ Ｐゴシック" panose="020B0600070205080204" pitchFamily="50" charset="-128"/>
            </a:endParaRPr>
          </a:p>
          <a:p>
            <a:endParaRPr kumimoji="1" lang="en-US" altLang="ja-JP" sz="2000" dirty="0">
              <a:latin typeface="ＭＳ Ｐゴシック" panose="020B0600070205080204" pitchFamily="50" charset="-128"/>
              <a:ea typeface="ＭＳ Ｐゴシック" panose="020B0600070205080204" pitchFamily="50" charset="-128"/>
            </a:endParaRPr>
          </a:p>
          <a:p>
            <a:r>
              <a:rPr lang="ja-JP" altLang="en-US" sz="2000" dirty="0">
                <a:latin typeface="ＭＳ Ｐゴシック" panose="020B0600070205080204" pitchFamily="50" charset="-128"/>
                <a:ea typeface="ＭＳ Ｐゴシック" panose="020B0600070205080204" pitchFamily="50" charset="-128"/>
              </a:rPr>
              <a:t>･食べログのデータは星３付近に集中しているため今回は平均を出し、平均を基準に否定的・肯定的な感情価に分ける方法を検討している</a:t>
            </a:r>
            <a:endParaRPr lang="en-US" altLang="ja-JP" sz="2000" dirty="0">
              <a:latin typeface="ＭＳ Ｐゴシック" panose="020B0600070205080204" pitchFamily="50" charset="-128"/>
              <a:ea typeface="ＭＳ Ｐゴシック" panose="020B0600070205080204" pitchFamily="50" charset="-128"/>
            </a:endParaRPr>
          </a:p>
          <a:p>
            <a:endParaRPr kumimoji="1" lang="en-US" altLang="ja-JP" sz="2000" dirty="0">
              <a:latin typeface="ＭＳ Ｐゴシック" panose="020B0600070205080204" pitchFamily="50" charset="-128"/>
              <a:ea typeface="ＭＳ Ｐゴシック" panose="020B0600070205080204" pitchFamily="50" charset="-128"/>
            </a:endParaRPr>
          </a:p>
        </p:txBody>
      </p:sp>
      <p:sp>
        <p:nvSpPr>
          <p:cNvPr id="7" name="テキスト ボックス 6">
            <a:extLst>
              <a:ext uri="{FF2B5EF4-FFF2-40B4-BE49-F238E27FC236}">
                <a16:creationId xmlns:a16="http://schemas.microsoft.com/office/drawing/2014/main" xmlns="" id="{5F62442C-F2F6-4F7B-A09C-782D19E9BC31}"/>
              </a:ext>
            </a:extLst>
          </p:cNvPr>
          <p:cNvSpPr txBox="1"/>
          <p:nvPr/>
        </p:nvSpPr>
        <p:spPr>
          <a:xfrm>
            <a:off x="838200" y="1855784"/>
            <a:ext cx="1044271" cy="400110"/>
          </a:xfrm>
          <a:prstGeom prst="rect">
            <a:avLst/>
          </a:prstGeom>
          <a:noFill/>
        </p:spPr>
        <p:txBody>
          <a:bodyPr wrap="square" rtlCol="0">
            <a:spAutoFit/>
          </a:bodyPr>
          <a:lstStyle/>
          <a:p>
            <a:r>
              <a:rPr kumimoji="1" lang="ja-JP" altLang="en-US" sz="2000" dirty="0">
                <a:latin typeface="ＭＳ Ｐゴシック" panose="020B0600070205080204" pitchFamily="50" charset="-128"/>
                <a:ea typeface="ＭＳ Ｐゴシック" panose="020B0600070205080204" pitchFamily="50" charset="-128"/>
              </a:rPr>
              <a:t>分析</a:t>
            </a:r>
          </a:p>
        </p:txBody>
      </p:sp>
      <p:grpSp>
        <p:nvGrpSpPr>
          <p:cNvPr id="9" name="グループ化 8">
            <a:extLst>
              <a:ext uri="{FF2B5EF4-FFF2-40B4-BE49-F238E27FC236}">
                <a16:creationId xmlns:a16="http://schemas.microsoft.com/office/drawing/2014/main" xmlns="" id="{04464E07-BFB5-41E9-8F43-56687467F3CA}"/>
              </a:ext>
            </a:extLst>
          </p:cNvPr>
          <p:cNvGrpSpPr/>
          <p:nvPr/>
        </p:nvGrpSpPr>
        <p:grpSpPr>
          <a:xfrm>
            <a:off x="838200" y="4633924"/>
            <a:ext cx="10767691" cy="1107996"/>
            <a:chOff x="838200" y="3953289"/>
            <a:chExt cx="10767691" cy="1107996"/>
          </a:xfrm>
        </p:grpSpPr>
        <p:sp>
          <p:nvSpPr>
            <p:cNvPr id="5" name="正方形/長方形 4">
              <a:extLst>
                <a:ext uri="{FF2B5EF4-FFF2-40B4-BE49-F238E27FC236}">
                  <a16:creationId xmlns:a16="http://schemas.microsoft.com/office/drawing/2014/main" xmlns="" id="{D85DB3E0-77D1-4AD0-AD06-F046AEDD870F}"/>
                </a:ext>
              </a:extLst>
            </p:cNvPr>
            <p:cNvSpPr/>
            <p:nvPr/>
          </p:nvSpPr>
          <p:spPr>
            <a:xfrm>
              <a:off x="838200" y="4353399"/>
              <a:ext cx="10767691" cy="707886"/>
            </a:xfrm>
            <a:prstGeom prst="rect">
              <a:avLst/>
            </a:prstGeom>
          </p:spPr>
          <p:txBody>
            <a:bodyPr wrap="none">
              <a:spAutoFit/>
            </a:bodyPr>
            <a:lstStyle/>
            <a:p>
              <a:r>
                <a:rPr lang="ja-JP" altLang="en-US" sz="2000" dirty="0">
                  <a:latin typeface="ＭＳ Ｐゴシック" panose="020B0600070205080204" pitchFamily="50" charset="-128"/>
                  <a:ea typeface="ＭＳ Ｐゴシック" panose="020B0600070205080204" pitchFamily="50" charset="-128"/>
                </a:rPr>
                <a:t>･学術的・・・感情価とコメントの研究を行うことでサービス業の売上向上への貢献が期待できる</a:t>
              </a:r>
              <a:r>
                <a:rPr lang="en-US" altLang="ja-JP" sz="2000" dirty="0">
                  <a:latin typeface="ＭＳ Ｐゴシック" panose="020B0600070205080204" pitchFamily="50" charset="-128"/>
                  <a:ea typeface="ＭＳ Ｐゴシック" panose="020B0600070205080204" pitchFamily="50" charset="-128"/>
                </a:rPr>
                <a:t/>
              </a:r>
              <a:br>
                <a:rPr lang="en-US" altLang="ja-JP" sz="2000" dirty="0">
                  <a:latin typeface="ＭＳ Ｐゴシック" panose="020B0600070205080204" pitchFamily="50" charset="-128"/>
                  <a:ea typeface="ＭＳ Ｐゴシック" panose="020B0600070205080204" pitchFamily="50" charset="-128"/>
                </a:rPr>
              </a:br>
              <a:r>
                <a:rPr lang="ja-JP" altLang="en-US" sz="2000" dirty="0">
                  <a:latin typeface="ＭＳ Ｐゴシック" panose="020B0600070205080204" pitchFamily="50" charset="-128"/>
                  <a:ea typeface="ＭＳ Ｐゴシック" panose="020B0600070205080204" pitchFamily="50" charset="-128"/>
                </a:rPr>
                <a:t>･実務的・・・オンライン顧客評価の有効性を示すことで、サイトの改善やサービスの改善につながる</a:t>
              </a:r>
              <a:endParaRPr lang="en-US" altLang="ja-JP" sz="2000" dirty="0">
                <a:latin typeface="ＭＳ Ｐゴシック" panose="020B0600070205080204" pitchFamily="50" charset="-128"/>
                <a:ea typeface="ＭＳ Ｐゴシック" panose="020B0600070205080204" pitchFamily="50" charset="-128"/>
              </a:endParaRPr>
            </a:p>
          </p:txBody>
        </p:sp>
        <p:sp>
          <p:nvSpPr>
            <p:cNvPr id="8" name="テキスト ボックス 7">
              <a:extLst>
                <a:ext uri="{FF2B5EF4-FFF2-40B4-BE49-F238E27FC236}">
                  <a16:creationId xmlns:a16="http://schemas.microsoft.com/office/drawing/2014/main" xmlns="" id="{DF458F5F-3317-44DF-891D-26E55B39FBB4}"/>
                </a:ext>
              </a:extLst>
            </p:cNvPr>
            <p:cNvSpPr txBox="1"/>
            <p:nvPr/>
          </p:nvSpPr>
          <p:spPr>
            <a:xfrm>
              <a:off x="838200" y="3953289"/>
              <a:ext cx="3037398" cy="400110"/>
            </a:xfrm>
            <a:prstGeom prst="rect">
              <a:avLst/>
            </a:prstGeom>
            <a:noFill/>
          </p:spPr>
          <p:txBody>
            <a:bodyPr wrap="square" rtlCol="0">
              <a:spAutoFit/>
            </a:bodyPr>
            <a:lstStyle/>
            <a:p>
              <a:r>
                <a:rPr kumimoji="1" lang="ja-JP" altLang="en-US" sz="2000" dirty="0">
                  <a:latin typeface="ＭＳ Ｐゴシック" panose="020B0600070205080204" pitchFamily="50" charset="-128"/>
                  <a:ea typeface="ＭＳ Ｐゴシック" panose="020B0600070205080204" pitchFamily="50" charset="-128"/>
                </a:rPr>
                <a:t>インプリケーション（予想）</a:t>
              </a:r>
            </a:p>
          </p:txBody>
        </p:sp>
      </p:grpSp>
    </p:spTree>
    <p:extLst>
      <p:ext uri="{BB962C8B-B14F-4D97-AF65-F5344CB8AC3E}">
        <p14:creationId xmlns:p14="http://schemas.microsoft.com/office/powerpoint/2010/main" val="394210579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9F95D3EE-5546-447D-AA1D-5C6DF61AF441}"/>
              </a:ext>
            </a:extLst>
          </p:cNvPr>
          <p:cNvSpPr>
            <a:spLocks noGrp="1"/>
          </p:cNvSpPr>
          <p:nvPr>
            <p:ph type="title"/>
          </p:nvPr>
        </p:nvSpPr>
        <p:spPr/>
        <p:txBody>
          <a:bodyPr/>
          <a:lstStyle/>
          <a:p>
            <a:r>
              <a:rPr kumimoji="1" lang="ja-JP" altLang="en-US" dirty="0">
                <a:latin typeface="ＭＳ Ｐゴシック" panose="020B0600070205080204" pitchFamily="50" charset="-128"/>
                <a:ea typeface="ＭＳ Ｐゴシック" panose="020B0600070205080204" pitchFamily="50" charset="-128"/>
              </a:rPr>
              <a:t>参考文献･</a:t>
            </a:r>
            <a:r>
              <a:rPr kumimoji="1" lang="en-US" altLang="ja-JP" dirty="0">
                <a:latin typeface="ＭＳ Ｐゴシック" panose="020B0600070205080204" pitchFamily="50" charset="-128"/>
                <a:ea typeface="ＭＳ Ｐゴシック" panose="020B0600070205080204" pitchFamily="50" charset="-128"/>
              </a:rPr>
              <a:t>URL</a:t>
            </a:r>
            <a:endParaRPr kumimoji="1" lang="ja-JP" altLang="en-US" dirty="0">
              <a:latin typeface="ＭＳ Ｐゴシック" panose="020B0600070205080204" pitchFamily="50" charset="-128"/>
              <a:ea typeface="ＭＳ Ｐゴシック" panose="020B0600070205080204" pitchFamily="50" charset="-128"/>
            </a:endParaRPr>
          </a:p>
        </p:txBody>
      </p:sp>
      <p:sp>
        <p:nvSpPr>
          <p:cNvPr id="5" name="コンテンツ プレースホルダー 4">
            <a:extLst>
              <a:ext uri="{FF2B5EF4-FFF2-40B4-BE49-F238E27FC236}">
                <a16:creationId xmlns:a16="http://schemas.microsoft.com/office/drawing/2014/main" xmlns="" id="{AFFB0724-3EE3-49E9-803B-70730E92023A}"/>
              </a:ext>
            </a:extLst>
          </p:cNvPr>
          <p:cNvSpPr>
            <a:spLocks noGrp="1"/>
          </p:cNvSpPr>
          <p:nvPr>
            <p:ph idx="1"/>
          </p:nvPr>
        </p:nvSpPr>
        <p:spPr>
          <a:xfrm>
            <a:off x="838200" y="1825624"/>
            <a:ext cx="10515600" cy="4530725"/>
          </a:xfrm>
        </p:spPr>
        <p:txBody>
          <a:bodyPr>
            <a:normAutofit fontScale="85000" lnSpcReduction="20000"/>
          </a:bodyPr>
          <a:lstStyle/>
          <a:p>
            <a:pPr marL="0" lvl="0" indent="0">
              <a:lnSpc>
                <a:spcPct val="100000"/>
              </a:lnSpc>
              <a:spcBef>
                <a:spcPts val="0"/>
              </a:spcBef>
              <a:buNone/>
            </a:pPr>
            <a:r>
              <a:rPr lang="ja-JP" altLang="en-US" sz="1600" dirty="0">
                <a:solidFill>
                  <a:prstClr val="black"/>
                </a:solidFill>
                <a:latin typeface="ＭＳ Ｐゴシック" panose="020B0600070205080204" pitchFamily="50" charset="-128"/>
                <a:ea typeface="ＭＳ Ｐゴシック" panose="020B0600070205080204" pitchFamily="50" charset="-128"/>
              </a:rPr>
              <a:t>･</a:t>
            </a:r>
            <a:r>
              <a:rPr lang="en-US" altLang="ja-JP" sz="1600" dirty="0">
                <a:solidFill>
                  <a:prstClr val="black"/>
                </a:solidFill>
                <a:latin typeface="ＭＳ Ｐゴシック" panose="020B0600070205080204" pitchFamily="50" charset="-128"/>
                <a:ea typeface="ＭＳ Ｐゴシック" panose="020B0600070205080204" pitchFamily="50" charset="-128"/>
              </a:rPr>
              <a:t>Arndt, J. (1967). The role of product-related conversations in the diffusion of a new product. </a:t>
            </a:r>
            <a:r>
              <a:rPr lang="en-US" altLang="ja-JP" sz="1600" i="1" dirty="0">
                <a:solidFill>
                  <a:prstClr val="black"/>
                </a:solidFill>
                <a:latin typeface="ＭＳ Ｐゴシック" panose="020B0600070205080204" pitchFamily="50" charset="-128"/>
                <a:ea typeface="ＭＳ Ｐゴシック" panose="020B0600070205080204" pitchFamily="50" charset="-128"/>
              </a:rPr>
              <a:t>Journal of Marketing Research</a:t>
            </a:r>
            <a:r>
              <a:rPr lang="en-US" altLang="ja-JP" sz="1600" dirty="0">
                <a:solidFill>
                  <a:prstClr val="black"/>
                </a:solidFill>
                <a:latin typeface="ＭＳ Ｐゴシック" panose="020B0600070205080204" pitchFamily="50" charset="-128"/>
                <a:ea typeface="ＭＳ Ｐゴシック" panose="020B0600070205080204" pitchFamily="50" charset="-128"/>
              </a:rPr>
              <a:t>, 4, 291−295.</a:t>
            </a:r>
          </a:p>
          <a:p>
            <a:pPr marL="0" indent="0">
              <a:lnSpc>
                <a:spcPct val="100000"/>
              </a:lnSpc>
              <a:spcBef>
                <a:spcPts val="0"/>
              </a:spcBef>
              <a:buNone/>
            </a:pPr>
            <a:r>
              <a:rPr lang="ja-JP" altLang="en-US" sz="1600" dirty="0">
                <a:latin typeface="ＭＳ Ｐゴシック" panose="020B0600070205080204" pitchFamily="50" charset="-128"/>
                <a:ea typeface="ＭＳ Ｐゴシック" panose="020B0600070205080204" pitchFamily="50" charset="-128"/>
              </a:rPr>
              <a:t>･</a:t>
            </a:r>
            <a:r>
              <a:rPr lang="en-US" altLang="ja-JP" sz="1600" dirty="0" err="1">
                <a:latin typeface="ＭＳ Ｐゴシック" panose="020B0600070205080204" pitchFamily="50" charset="-128"/>
                <a:ea typeface="ＭＳ Ｐゴシック" panose="020B0600070205080204" pitchFamily="50" charset="-128"/>
              </a:rPr>
              <a:t>Assael</a:t>
            </a:r>
            <a:r>
              <a:rPr lang="en-US" altLang="ja-JP" sz="1600" dirty="0">
                <a:latin typeface="ＭＳ Ｐゴシック" panose="020B0600070205080204" pitchFamily="50" charset="-128"/>
                <a:ea typeface="ＭＳ Ｐゴシック" panose="020B0600070205080204" pitchFamily="50" charset="-128"/>
              </a:rPr>
              <a:t>, H.</a:t>
            </a:r>
            <a:r>
              <a:rPr lang="ja-JP" altLang="en-US" sz="1600" dirty="0">
                <a:latin typeface="ＭＳ Ｐゴシック" panose="020B0600070205080204" pitchFamily="50" charset="-128"/>
                <a:ea typeface="ＭＳ Ｐゴシック" panose="020B0600070205080204" pitchFamily="50" charset="-128"/>
              </a:rPr>
              <a:t>（</a:t>
            </a:r>
            <a:r>
              <a:rPr lang="en-US" altLang="ja-JP" sz="1600" dirty="0">
                <a:latin typeface="ＭＳ Ｐゴシック" panose="020B0600070205080204" pitchFamily="50" charset="-128"/>
                <a:ea typeface="ＭＳ Ｐゴシック" panose="020B0600070205080204" pitchFamily="50" charset="-128"/>
              </a:rPr>
              <a:t>2005</a:t>
            </a:r>
            <a:r>
              <a:rPr lang="ja-JP" altLang="en-US" sz="1600" dirty="0">
                <a:latin typeface="ＭＳ Ｐゴシック" panose="020B0600070205080204" pitchFamily="50" charset="-128"/>
                <a:ea typeface="ＭＳ Ｐゴシック" panose="020B0600070205080204" pitchFamily="50" charset="-128"/>
              </a:rPr>
              <a:t>）</a:t>
            </a:r>
            <a:r>
              <a:rPr lang="en-US" altLang="ja-JP" sz="1600" dirty="0">
                <a:latin typeface="ＭＳ Ｐゴシック" panose="020B0600070205080204" pitchFamily="50" charset="-128"/>
                <a:ea typeface="ＭＳ Ｐゴシック" panose="020B0600070205080204" pitchFamily="50" charset="-128"/>
              </a:rPr>
              <a:t>.Consumer Behavior A Strategic Approach. </a:t>
            </a:r>
            <a:r>
              <a:rPr lang="en-US" altLang="ja-JP" sz="1600" i="1" dirty="0" err="1">
                <a:latin typeface="ＭＳ Ｐゴシック" panose="020B0600070205080204" pitchFamily="50" charset="-128"/>
                <a:ea typeface="ＭＳ Ｐゴシック" panose="020B0600070205080204" pitchFamily="50" charset="-128"/>
              </a:rPr>
              <a:t>Dreamtech</a:t>
            </a:r>
            <a:r>
              <a:rPr lang="en-US" altLang="ja-JP" sz="1600" i="1" dirty="0">
                <a:latin typeface="ＭＳ Ｐゴシック" panose="020B0600070205080204" pitchFamily="50" charset="-128"/>
                <a:ea typeface="ＭＳ Ｐゴシック" panose="020B0600070205080204" pitchFamily="50" charset="-128"/>
              </a:rPr>
              <a:t> Press</a:t>
            </a:r>
            <a:r>
              <a:rPr lang="en-US" altLang="ja-JP" sz="1600" dirty="0">
                <a:latin typeface="ＭＳ Ｐゴシック" panose="020B0600070205080204" pitchFamily="50" charset="-128"/>
                <a:ea typeface="ＭＳ Ｐゴシック" panose="020B0600070205080204" pitchFamily="50" charset="-128"/>
              </a:rPr>
              <a:t>.</a:t>
            </a:r>
            <a:endParaRPr lang="en-US" altLang="ja-JP" sz="1600" dirty="0">
              <a:solidFill>
                <a:prstClr val="black"/>
              </a:solidFill>
              <a:latin typeface="ＭＳ Ｐゴシック" panose="020B0600070205080204" pitchFamily="50" charset="-128"/>
              <a:ea typeface="ＭＳ Ｐゴシック" panose="020B0600070205080204" pitchFamily="50" charset="-128"/>
            </a:endParaRPr>
          </a:p>
          <a:p>
            <a:pPr marL="0" indent="0">
              <a:lnSpc>
                <a:spcPct val="100000"/>
              </a:lnSpc>
              <a:spcBef>
                <a:spcPts val="0"/>
              </a:spcBef>
              <a:buNone/>
            </a:pPr>
            <a:r>
              <a:rPr lang="ja-JP" altLang="en-US" sz="1600" dirty="0">
                <a:solidFill>
                  <a:prstClr val="black"/>
                </a:solidFill>
                <a:latin typeface="ＭＳ Ｐゴシック" panose="020B0600070205080204" pitchFamily="50" charset="-128"/>
                <a:ea typeface="ＭＳ Ｐゴシック" panose="020B0600070205080204" pitchFamily="50" charset="-128"/>
              </a:rPr>
              <a:t>･</a:t>
            </a:r>
            <a:r>
              <a:rPr lang="en-US" altLang="ja-JP" sz="1600" dirty="0">
                <a:solidFill>
                  <a:prstClr val="black"/>
                </a:solidFill>
                <a:latin typeface="ＭＳ Ｐゴシック" panose="020B0600070205080204" pitchFamily="50" charset="-128"/>
                <a:ea typeface="ＭＳ Ｐゴシック" panose="020B0600070205080204" pitchFamily="50" charset="-128"/>
              </a:rPr>
              <a:t>Ba, S &amp; </a:t>
            </a:r>
            <a:r>
              <a:rPr lang="en-US" altLang="ja-JP" sz="1600" dirty="0" err="1">
                <a:solidFill>
                  <a:prstClr val="black"/>
                </a:solidFill>
                <a:latin typeface="ＭＳ Ｐゴシック" panose="020B0600070205080204" pitchFamily="50" charset="-128"/>
                <a:ea typeface="ＭＳ Ｐゴシック" panose="020B0600070205080204" pitchFamily="50" charset="-128"/>
              </a:rPr>
              <a:t>Pavlou</a:t>
            </a:r>
            <a:r>
              <a:rPr lang="en-US" altLang="ja-JP" sz="1600" dirty="0">
                <a:solidFill>
                  <a:prstClr val="black"/>
                </a:solidFill>
                <a:latin typeface="ＭＳ Ｐゴシック" panose="020B0600070205080204" pitchFamily="50" charset="-128"/>
                <a:ea typeface="ＭＳ Ｐゴシック" panose="020B0600070205080204" pitchFamily="50" charset="-128"/>
              </a:rPr>
              <a:t>, PA.</a:t>
            </a:r>
            <a:r>
              <a:rPr lang="ja-JP" altLang="en-US" sz="1600" dirty="0">
                <a:solidFill>
                  <a:prstClr val="black"/>
                </a:solidFill>
                <a:latin typeface="ＭＳ Ｐゴシック" panose="020B0600070205080204" pitchFamily="50" charset="-128"/>
                <a:ea typeface="ＭＳ Ｐゴシック" panose="020B0600070205080204" pitchFamily="50" charset="-128"/>
              </a:rPr>
              <a:t>（</a:t>
            </a:r>
            <a:r>
              <a:rPr lang="en-US" altLang="ja-JP" sz="1600" dirty="0">
                <a:solidFill>
                  <a:prstClr val="black"/>
                </a:solidFill>
                <a:latin typeface="ＭＳ Ｐゴシック" panose="020B0600070205080204" pitchFamily="50" charset="-128"/>
                <a:ea typeface="ＭＳ Ｐゴシック" panose="020B0600070205080204" pitchFamily="50" charset="-128"/>
              </a:rPr>
              <a:t>2002</a:t>
            </a:r>
            <a:r>
              <a:rPr lang="ja-JP" altLang="en-US" sz="1600" dirty="0">
                <a:solidFill>
                  <a:prstClr val="black"/>
                </a:solidFill>
                <a:latin typeface="ＭＳ Ｐゴシック" panose="020B0600070205080204" pitchFamily="50" charset="-128"/>
                <a:ea typeface="ＭＳ Ｐゴシック" panose="020B0600070205080204" pitchFamily="50" charset="-128"/>
              </a:rPr>
              <a:t>）</a:t>
            </a:r>
            <a:r>
              <a:rPr lang="en-US" altLang="ja-JP" sz="1600" dirty="0">
                <a:solidFill>
                  <a:prstClr val="black"/>
                </a:solidFill>
                <a:latin typeface="ＭＳ Ｐゴシック" panose="020B0600070205080204" pitchFamily="50" charset="-128"/>
                <a:ea typeface="ＭＳ Ｐゴシック" panose="020B0600070205080204" pitchFamily="50" charset="-128"/>
              </a:rPr>
              <a:t>. Evidence of the effect of trust building technology in electronic markets: Price premiums and buyer behavior. </a:t>
            </a:r>
            <a:r>
              <a:rPr lang="en-US" altLang="ja-JP" sz="1600" i="1" dirty="0">
                <a:solidFill>
                  <a:prstClr val="black"/>
                </a:solidFill>
                <a:latin typeface="ＭＳ Ｐゴシック" panose="020B0600070205080204" pitchFamily="50" charset="-128"/>
                <a:ea typeface="ＭＳ Ｐゴシック" panose="020B0600070205080204" pitchFamily="50" charset="-128"/>
              </a:rPr>
              <a:t>MIS Quarterly</a:t>
            </a:r>
            <a:r>
              <a:rPr lang="en-US" altLang="ja-JP" sz="1600" dirty="0">
                <a:solidFill>
                  <a:prstClr val="black"/>
                </a:solidFill>
                <a:latin typeface="ＭＳ Ｐゴシック" panose="020B0600070205080204" pitchFamily="50" charset="-128"/>
                <a:ea typeface="ＭＳ Ｐゴシック" panose="020B0600070205080204" pitchFamily="50" charset="-128"/>
              </a:rPr>
              <a:t>, 26(3), 243-268.</a:t>
            </a:r>
          </a:p>
          <a:p>
            <a:pPr marL="0" indent="0">
              <a:lnSpc>
                <a:spcPct val="100000"/>
              </a:lnSpc>
              <a:spcBef>
                <a:spcPts val="0"/>
              </a:spcBef>
              <a:buNone/>
            </a:pPr>
            <a:r>
              <a:rPr lang="ja-JP" altLang="en-US" sz="1600" dirty="0">
                <a:solidFill>
                  <a:prstClr val="black"/>
                </a:solidFill>
                <a:latin typeface="ＭＳ Ｐゴシック" panose="020B0600070205080204" pitchFamily="50" charset="-128"/>
                <a:ea typeface="ＭＳ Ｐゴシック" panose="020B0600070205080204" pitchFamily="50" charset="-128"/>
              </a:rPr>
              <a:t>･</a:t>
            </a:r>
            <a:r>
              <a:rPr lang="en-US" altLang="ja-JP" sz="1600" dirty="0" err="1">
                <a:latin typeface="ＭＳ Ｐゴシック" panose="020B0600070205080204" pitchFamily="50" charset="-128"/>
                <a:ea typeface="ＭＳ Ｐゴシック" panose="020B0600070205080204" pitchFamily="50" charset="-128"/>
              </a:rPr>
              <a:t>Basuroy</a:t>
            </a:r>
            <a:r>
              <a:rPr lang="en-US" altLang="ja-JP" sz="1600" dirty="0">
                <a:latin typeface="ＭＳ Ｐゴシック" panose="020B0600070205080204" pitchFamily="50" charset="-128"/>
                <a:ea typeface="ＭＳ Ｐゴシック" panose="020B0600070205080204" pitchFamily="50" charset="-128"/>
              </a:rPr>
              <a:t>, S. Chatterjee, S. &amp;</a:t>
            </a:r>
            <a:r>
              <a:rPr lang="ja-JP" altLang="en-US" sz="1600" dirty="0">
                <a:latin typeface="ＭＳ Ｐゴシック" panose="020B0600070205080204" pitchFamily="50" charset="-128"/>
                <a:ea typeface="ＭＳ Ｐゴシック" panose="020B0600070205080204" pitchFamily="50" charset="-128"/>
              </a:rPr>
              <a:t> </a:t>
            </a:r>
            <a:r>
              <a:rPr lang="en-US" altLang="ja-JP" sz="1600" dirty="0" err="1">
                <a:latin typeface="ＭＳ Ｐゴシック" panose="020B0600070205080204" pitchFamily="50" charset="-128"/>
                <a:ea typeface="ＭＳ Ｐゴシック" panose="020B0600070205080204" pitchFamily="50" charset="-128"/>
              </a:rPr>
              <a:t>Ravid</a:t>
            </a:r>
            <a:r>
              <a:rPr lang="en-US" altLang="ja-JP" sz="1600" dirty="0">
                <a:latin typeface="ＭＳ Ｐゴシック" panose="020B0600070205080204" pitchFamily="50" charset="-128"/>
                <a:ea typeface="ＭＳ Ｐゴシック" panose="020B0600070205080204" pitchFamily="50" charset="-128"/>
              </a:rPr>
              <a:t>, S.A. (2003). How critical are critical reviews? The box office </a:t>
            </a:r>
            <a:r>
              <a:rPr lang="en-US" altLang="ja-JP" sz="1600" dirty="0" err="1">
                <a:latin typeface="ＭＳ Ｐゴシック" panose="020B0600070205080204" pitchFamily="50" charset="-128"/>
                <a:ea typeface="ＭＳ Ｐゴシック" panose="020B0600070205080204" pitchFamily="50" charset="-128"/>
              </a:rPr>
              <a:t>effectsof</a:t>
            </a:r>
            <a:r>
              <a:rPr lang="en-US" altLang="ja-JP" sz="1600" dirty="0">
                <a:latin typeface="ＭＳ Ｐゴシック" panose="020B0600070205080204" pitchFamily="50" charset="-128"/>
                <a:ea typeface="ＭＳ Ｐゴシック" panose="020B0600070205080204" pitchFamily="50" charset="-128"/>
              </a:rPr>
              <a:t> film critics, star power, and budgets. </a:t>
            </a:r>
            <a:r>
              <a:rPr lang="en-US" altLang="ja-JP" sz="1600" i="1" dirty="0">
                <a:latin typeface="ＭＳ Ｐゴシック" panose="020B0600070205080204" pitchFamily="50" charset="-128"/>
                <a:ea typeface="ＭＳ Ｐゴシック" panose="020B0600070205080204" pitchFamily="50" charset="-128"/>
              </a:rPr>
              <a:t>The Journal of</a:t>
            </a:r>
            <a:r>
              <a:rPr lang="ja-JP" altLang="en-US" sz="1600" i="1" dirty="0">
                <a:latin typeface="ＭＳ Ｐゴシック" panose="020B0600070205080204" pitchFamily="50" charset="-128"/>
                <a:ea typeface="ＭＳ Ｐゴシック" panose="020B0600070205080204" pitchFamily="50" charset="-128"/>
              </a:rPr>
              <a:t> </a:t>
            </a:r>
            <a:r>
              <a:rPr lang="en-US" altLang="ja-JP" sz="1600" i="1" dirty="0">
                <a:latin typeface="ＭＳ Ｐゴシック" panose="020B0600070205080204" pitchFamily="50" charset="-128"/>
                <a:ea typeface="ＭＳ Ｐゴシック" panose="020B0600070205080204" pitchFamily="50" charset="-128"/>
              </a:rPr>
              <a:t>Marketing</a:t>
            </a:r>
            <a:r>
              <a:rPr lang="en-US" altLang="ja-JP" sz="1600" dirty="0">
                <a:latin typeface="ＭＳ Ｐゴシック" panose="020B0600070205080204" pitchFamily="50" charset="-128"/>
                <a:ea typeface="ＭＳ Ｐゴシック" panose="020B0600070205080204" pitchFamily="50" charset="-128"/>
              </a:rPr>
              <a:t>, 67(4), 103-117.</a:t>
            </a:r>
            <a:endParaRPr lang="en-US" altLang="ja-JP" sz="1600" dirty="0">
              <a:solidFill>
                <a:prstClr val="black"/>
              </a:solidFill>
              <a:latin typeface="ＭＳ Ｐゴシック" panose="020B0600070205080204" pitchFamily="50" charset="-128"/>
              <a:ea typeface="ＭＳ Ｐゴシック" panose="020B0600070205080204" pitchFamily="50" charset="-128"/>
            </a:endParaRPr>
          </a:p>
          <a:p>
            <a:pPr marL="0" indent="0">
              <a:lnSpc>
                <a:spcPct val="100000"/>
              </a:lnSpc>
              <a:spcBef>
                <a:spcPts val="0"/>
              </a:spcBef>
              <a:buNone/>
            </a:pPr>
            <a:r>
              <a:rPr lang="ja-JP" altLang="en-US" sz="1600" dirty="0">
                <a:solidFill>
                  <a:prstClr val="black"/>
                </a:solidFill>
                <a:latin typeface="ＭＳ Ｐゴシック" panose="020B0600070205080204" pitchFamily="50" charset="-128"/>
                <a:ea typeface="ＭＳ Ｐゴシック" panose="020B0600070205080204" pitchFamily="50" charset="-128"/>
              </a:rPr>
              <a:t>･</a:t>
            </a:r>
            <a:r>
              <a:rPr lang="en-US" altLang="ja-JP" sz="1600" dirty="0" err="1">
                <a:solidFill>
                  <a:prstClr val="black"/>
                </a:solidFill>
                <a:latin typeface="ＭＳ Ｐゴシック" panose="020B0600070205080204" pitchFamily="50" charset="-128"/>
                <a:ea typeface="ＭＳ Ｐゴシック" panose="020B0600070205080204" pitchFamily="50" charset="-128"/>
              </a:rPr>
              <a:t>Bettman</a:t>
            </a:r>
            <a:r>
              <a:rPr lang="en-US" altLang="ja-JP" sz="1600" dirty="0">
                <a:solidFill>
                  <a:prstClr val="black"/>
                </a:solidFill>
                <a:latin typeface="ＭＳ Ｐゴシック" panose="020B0600070205080204" pitchFamily="50" charset="-128"/>
                <a:ea typeface="ＭＳ Ｐゴシック" panose="020B0600070205080204" pitchFamily="50" charset="-128"/>
              </a:rPr>
              <a:t>, J &amp; Park, C.</a:t>
            </a:r>
            <a:r>
              <a:rPr lang="ja-JP" altLang="en-US" sz="1600" dirty="0">
                <a:solidFill>
                  <a:prstClr val="black"/>
                </a:solidFill>
                <a:latin typeface="ＭＳ Ｐゴシック" panose="020B0600070205080204" pitchFamily="50" charset="-128"/>
                <a:ea typeface="ＭＳ Ｐゴシック" panose="020B0600070205080204" pitchFamily="50" charset="-128"/>
              </a:rPr>
              <a:t>（</a:t>
            </a:r>
            <a:r>
              <a:rPr lang="en-US" altLang="ja-JP" sz="1600" dirty="0">
                <a:solidFill>
                  <a:prstClr val="black"/>
                </a:solidFill>
                <a:latin typeface="ＭＳ Ｐゴシック" panose="020B0600070205080204" pitchFamily="50" charset="-128"/>
                <a:ea typeface="ＭＳ Ｐゴシック" panose="020B0600070205080204" pitchFamily="50" charset="-128"/>
              </a:rPr>
              <a:t>1980</a:t>
            </a:r>
            <a:r>
              <a:rPr lang="ja-JP" altLang="en-US" sz="1600" dirty="0">
                <a:solidFill>
                  <a:prstClr val="black"/>
                </a:solidFill>
                <a:latin typeface="ＭＳ Ｐゴシック" panose="020B0600070205080204" pitchFamily="50" charset="-128"/>
                <a:ea typeface="ＭＳ Ｐゴシック" panose="020B0600070205080204" pitchFamily="50" charset="-128"/>
              </a:rPr>
              <a:t>）</a:t>
            </a:r>
            <a:r>
              <a:rPr lang="en-US" altLang="ja-JP" sz="1600" dirty="0">
                <a:solidFill>
                  <a:prstClr val="black"/>
                </a:solidFill>
                <a:latin typeface="ＭＳ Ｐゴシック" panose="020B0600070205080204" pitchFamily="50" charset="-128"/>
                <a:ea typeface="ＭＳ Ｐゴシック" panose="020B0600070205080204" pitchFamily="50" charset="-128"/>
              </a:rPr>
              <a:t>. Effects of Prior Knowledge and Experience and Phase of the Choice Process on Consumer Decision Processes: A Protocol Analysis. </a:t>
            </a:r>
            <a:r>
              <a:rPr lang="en-US" altLang="ja-JP" sz="1600" i="1" dirty="0">
                <a:solidFill>
                  <a:prstClr val="black"/>
                </a:solidFill>
                <a:latin typeface="ＭＳ Ｐゴシック" panose="020B0600070205080204" pitchFamily="50" charset="-128"/>
                <a:ea typeface="ＭＳ Ｐゴシック" panose="020B0600070205080204" pitchFamily="50" charset="-128"/>
              </a:rPr>
              <a:t>Journal of Consumer Research</a:t>
            </a:r>
            <a:r>
              <a:rPr lang="en-US" altLang="ja-JP" sz="1600" dirty="0">
                <a:solidFill>
                  <a:prstClr val="black"/>
                </a:solidFill>
                <a:latin typeface="ＭＳ Ｐゴシック" panose="020B0600070205080204" pitchFamily="50" charset="-128"/>
                <a:ea typeface="ＭＳ Ｐゴシック" panose="020B0600070205080204" pitchFamily="50" charset="-128"/>
              </a:rPr>
              <a:t>, 7(3), 234–248.</a:t>
            </a:r>
          </a:p>
          <a:p>
            <a:pPr marL="0" indent="0">
              <a:lnSpc>
                <a:spcPct val="100000"/>
              </a:lnSpc>
              <a:spcBef>
                <a:spcPts val="0"/>
              </a:spcBef>
              <a:buNone/>
            </a:pPr>
            <a:r>
              <a:rPr lang="ja-JP" altLang="en-US" sz="1600" dirty="0">
                <a:solidFill>
                  <a:prstClr val="black"/>
                </a:solidFill>
                <a:latin typeface="ＭＳ Ｐゴシック" panose="020B0600070205080204" pitchFamily="50" charset="-128"/>
                <a:ea typeface="ＭＳ Ｐゴシック" panose="020B0600070205080204" pitchFamily="50" charset="-128"/>
              </a:rPr>
              <a:t>･</a:t>
            </a:r>
            <a:r>
              <a:rPr lang="en-US" altLang="ja-JP" sz="1600" dirty="0">
                <a:latin typeface="ＭＳ Ｐゴシック" panose="020B0600070205080204" pitchFamily="50" charset="-128"/>
                <a:ea typeface="ＭＳ Ｐゴシック" panose="020B0600070205080204" pitchFamily="50" charset="-128"/>
              </a:rPr>
              <a:t>Chevalier, J.A. &amp;</a:t>
            </a:r>
            <a:r>
              <a:rPr lang="ja-JP" altLang="en-US" sz="1600" dirty="0">
                <a:latin typeface="ＭＳ Ｐゴシック" panose="020B0600070205080204" pitchFamily="50" charset="-128"/>
                <a:ea typeface="ＭＳ Ｐゴシック" panose="020B0600070205080204" pitchFamily="50" charset="-128"/>
              </a:rPr>
              <a:t> </a:t>
            </a:r>
            <a:r>
              <a:rPr lang="en-US" altLang="ja-JP" sz="1600" dirty="0" err="1">
                <a:latin typeface="ＭＳ Ｐゴシック" panose="020B0600070205080204" pitchFamily="50" charset="-128"/>
                <a:ea typeface="ＭＳ Ｐゴシック" panose="020B0600070205080204" pitchFamily="50" charset="-128"/>
              </a:rPr>
              <a:t>Mayzlin</a:t>
            </a:r>
            <a:r>
              <a:rPr lang="en-US" altLang="ja-JP" sz="1600" dirty="0">
                <a:latin typeface="ＭＳ Ｐゴシック" panose="020B0600070205080204" pitchFamily="50" charset="-128"/>
                <a:ea typeface="ＭＳ Ｐゴシック" panose="020B0600070205080204" pitchFamily="50" charset="-128"/>
              </a:rPr>
              <a:t>, D. (2006). The effect of word-of-mouth on sales: online book reviews. </a:t>
            </a:r>
            <a:r>
              <a:rPr lang="en-US" altLang="ja-JP" sz="1600" i="1" dirty="0">
                <a:latin typeface="ＭＳ Ｐゴシック" panose="020B0600070205080204" pitchFamily="50" charset="-128"/>
                <a:ea typeface="ＭＳ Ｐゴシック" panose="020B0600070205080204" pitchFamily="50" charset="-128"/>
              </a:rPr>
              <a:t>Journal of Marketing Research</a:t>
            </a:r>
            <a:r>
              <a:rPr lang="en-US" altLang="ja-JP" sz="1600" dirty="0">
                <a:latin typeface="ＭＳ Ｐゴシック" panose="020B0600070205080204" pitchFamily="50" charset="-128"/>
                <a:ea typeface="ＭＳ Ｐゴシック" panose="020B0600070205080204" pitchFamily="50" charset="-128"/>
              </a:rPr>
              <a:t>, 43(3), 345-54</a:t>
            </a:r>
            <a:endParaRPr lang="en-US" altLang="ja-JP" sz="1600" dirty="0">
              <a:solidFill>
                <a:prstClr val="black"/>
              </a:solidFill>
              <a:latin typeface="ＭＳ Ｐゴシック" panose="020B0600070205080204" pitchFamily="50" charset="-128"/>
              <a:ea typeface="ＭＳ Ｐゴシック" panose="020B0600070205080204" pitchFamily="50" charset="-128"/>
            </a:endParaRPr>
          </a:p>
          <a:p>
            <a:pPr marL="0" indent="0">
              <a:lnSpc>
                <a:spcPct val="100000"/>
              </a:lnSpc>
              <a:spcBef>
                <a:spcPts val="0"/>
              </a:spcBef>
              <a:buNone/>
            </a:pPr>
            <a:r>
              <a:rPr lang="ja-JP" altLang="en-US" sz="1600" dirty="0">
                <a:solidFill>
                  <a:prstClr val="black"/>
                </a:solidFill>
                <a:latin typeface="ＭＳ Ｐゴシック" panose="020B0600070205080204" pitchFamily="50" charset="-128"/>
                <a:ea typeface="ＭＳ Ｐゴシック" panose="020B0600070205080204" pitchFamily="50" charset="-128"/>
              </a:rPr>
              <a:t>･</a:t>
            </a:r>
            <a:r>
              <a:rPr lang="en-US" altLang="ja-JP" sz="1600" dirty="0">
                <a:solidFill>
                  <a:prstClr val="black"/>
                </a:solidFill>
                <a:latin typeface="ＭＳ Ｐゴシック" panose="020B0600070205080204" pitchFamily="50" charset="-128"/>
                <a:ea typeface="ＭＳ Ｐゴシック" panose="020B0600070205080204" pitchFamily="50" charset="-128"/>
              </a:rPr>
              <a:t>Cui, G. Lui, HK &amp; Guo, X.</a:t>
            </a:r>
            <a:r>
              <a:rPr lang="ja-JP" altLang="en-US" sz="1600" dirty="0">
                <a:solidFill>
                  <a:prstClr val="black"/>
                </a:solidFill>
                <a:latin typeface="ＭＳ Ｐゴシック" panose="020B0600070205080204" pitchFamily="50" charset="-128"/>
                <a:ea typeface="ＭＳ Ｐゴシック" panose="020B0600070205080204" pitchFamily="50" charset="-128"/>
              </a:rPr>
              <a:t>（</a:t>
            </a:r>
            <a:r>
              <a:rPr lang="en-US" altLang="ja-JP" sz="1600" dirty="0">
                <a:solidFill>
                  <a:prstClr val="black"/>
                </a:solidFill>
                <a:latin typeface="ＭＳ Ｐゴシック" panose="020B0600070205080204" pitchFamily="50" charset="-128"/>
                <a:ea typeface="ＭＳ Ｐゴシック" panose="020B0600070205080204" pitchFamily="50" charset="-128"/>
              </a:rPr>
              <a:t>2012</a:t>
            </a:r>
            <a:r>
              <a:rPr lang="ja-JP" altLang="en-US" sz="1600" dirty="0">
                <a:solidFill>
                  <a:prstClr val="black"/>
                </a:solidFill>
                <a:latin typeface="ＭＳ Ｐゴシック" panose="020B0600070205080204" pitchFamily="50" charset="-128"/>
                <a:ea typeface="ＭＳ Ｐゴシック" panose="020B0600070205080204" pitchFamily="50" charset="-128"/>
              </a:rPr>
              <a:t>）</a:t>
            </a:r>
            <a:r>
              <a:rPr lang="en-US" altLang="ja-JP" sz="1600" dirty="0">
                <a:solidFill>
                  <a:prstClr val="black"/>
                </a:solidFill>
                <a:latin typeface="ＭＳ Ｐゴシック" panose="020B0600070205080204" pitchFamily="50" charset="-128"/>
                <a:ea typeface="ＭＳ Ｐゴシック" panose="020B0600070205080204" pitchFamily="50" charset="-128"/>
              </a:rPr>
              <a:t>.The Effect of Online Consumer Reviews on New Product Sales. </a:t>
            </a:r>
            <a:r>
              <a:rPr lang="en-US" altLang="ja-JP" sz="1600" i="1" dirty="0">
                <a:solidFill>
                  <a:prstClr val="black"/>
                </a:solidFill>
                <a:latin typeface="ＭＳ Ｐゴシック" panose="020B0600070205080204" pitchFamily="50" charset="-128"/>
                <a:ea typeface="ＭＳ Ｐゴシック" panose="020B0600070205080204" pitchFamily="50" charset="-128"/>
              </a:rPr>
              <a:t>International Journal of Electronic Commerce</a:t>
            </a:r>
            <a:r>
              <a:rPr lang="en-US" altLang="ja-JP" sz="1600" dirty="0">
                <a:solidFill>
                  <a:prstClr val="black"/>
                </a:solidFill>
                <a:latin typeface="ＭＳ Ｐゴシック" panose="020B0600070205080204" pitchFamily="50" charset="-128"/>
                <a:ea typeface="ＭＳ Ｐゴシック" panose="020B0600070205080204" pitchFamily="50" charset="-128"/>
              </a:rPr>
              <a:t>, 17(1), 39-58.</a:t>
            </a:r>
          </a:p>
          <a:p>
            <a:pPr marL="0" indent="0">
              <a:lnSpc>
                <a:spcPct val="100000"/>
              </a:lnSpc>
              <a:spcBef>
                <a:spcPts val="0"/>
              </a:spcBef>
              <a:buNone/>
            </a:pPr>
            <a:r>
              <a:rPr lang="ja-JP" altLang="en-US" sz="1600" dirty="0">
                <a:solidFill>
                  <a:prstClr val="black"/>
                </a:solidFill>
                <a:latin typeface="ＭＳ Ｐゴシック" panose="020B0600070205080204" pitchFamily="50" charset="-128"/>
                <a:ea typeface="ＭＳ Ｐゴシック" panose="020B0600070205080204" pitchFamily="50" charset="-128"/>
              </a:rPr>
              <a:t>･</a:t>
            </a:r>
            <a:r>
              <a:rPr lang="en-US" altLang="ja-JP" sz="1600" dirty="0" err="1">
                <a:latin typeface="ＭＳ Ｐゴシック" panose="020B0600070205080204" pitchFamily="50" charset="-128"/>
                <a:ea typeface="ＭＳ Ｐゴシック" panose="020B0600070205080204" pitchFamily="50" charset="-128"/>
              </a:rPr>
              <a:t>Doh</a:t>
            </a:r>
            <a:r>
              <a:rPr lang="en-US" altLang="ja-JP" sz="1600" dirty="0">
                <a:latin typeface="ＭＳ Ｐゴシック" panose="020B0600070205080204" pitchFamily="50" charset="-128"/>
                <a:ea typeface="ＭＳ Ｐゴシック" panose="020B0600070205080204" pitchFamily="50" charset="-128"/>
              </a:rPr>
              <a:t>, S. J., &amp; Hwang, J. S. (2009). How consumers evaluate </a:t>
            </a:r>
            <a:r>
              <a:rPr lang="en-US" altLang="ja-JP" sz="1600" dirty="0" err="1">
                <a:latin typeface="ＭＳ Ｐゴシック" panose="020B0600070205080204" pitchFamily="50" charset="-128"/>
                <a:ea typeface="ＭＳ Ｐゴシック" panose="020B0600070205080204" pitchFamily="50" charset="-128"/>
              </a:rPr>
              <a:t>eWOM</a:t>
            </a:r>
            <a:r>
              <a:rPr lang="en-US" altLang="ja-JP" sz="1600" dirty="0">
                <a:latin typeface="ＭＳ Ｐゴシック" panose="020B0600070205080204" pitchFamily="50" charset="-128"/>
                <a:ea typeface="ＭＳ Ｐゴシック" panose="020B0600070205080204" pitchFamily="50" charset="-128"/>
              </a:rPr>
              <a:t> (electronic word-</a:t>
            </a:r>
            <a:r>
              <a:rPr lang="en-US" altLang="ja-JP" sz="1600" dirty="0" err="1">
                <a:latin typeface="ＭＳ Ｐゴシック" panose="020B0600070205080204" pitchFamily="50" charset="-128"/>
                <a:ea typeface="ＭＳ Ｐゴシック" panose="020B0600070205080204" pitchFamily="50" charset="-128"/>
              </a:rPr>
              <a:t>ofmouth</a:t>
            </a:r>
            <a:r>
              <a:rPr lang="en-US" altLang="ja-JP" sz="1600" dirty="0">
                <a:latin typeface="ＭＳ Ｐゴシック" panose="020B0600070205080204" pitchFamily="50" charset="-128"/>
                <a:ea typeface="ＭＳ Ｐゴシック" panose="020B0600070205080204" pitchFamily="50" charset="-128"/>
              </a:rPr>
              <a:t>)</a:t>
            </a:r>
            <a:r>
              <a:rPr lang="fr-FR" altLang="ja-JP" sz="1600" dirty="0">
                <a:latin typeface="ＭＳ Ｐゴシック" panose="020B0600070205080204" pitchFamily="50" charset="-128"/>
                <a:ea typeface="ＭＳ Ｐゴシック" panose="020B0600070205080204" pitchFamily="50" charset="-128"/>
              </a:rPr>
              <a:t>messages.</a:t>
            </a:r>
            <a:r>
              <a:rPr lang="fr-FR" altLang="ja-JP" sz="1600" i="1" dirty="0">
                <a:latin typeface="ＭＳ Ｐゴシック" panose="020B0600070205080204" pitchFamily="50" charset="-128"/>
                <a:ea typeface="ＭＳ Ｐゴシック" panose="020B0600070205080204" pitchFamily="50" charset="-128"/>
              </a:rPr>
              <a:t>CyberPsychology &amp; Behavior</a:t>
            </a:r>
            <a:r>
              <a:rPr lang="fr-FR" altLang="ja-JP" sz="1600" dirty="0">
                <a:latin typeface="ＭＳ Ｐゴシック" panose="020B0600070205080204" pitchFamily="50" charset="-128"/>
                <a:ea typeface="ＭＳ Ｐゴシック" panose="020B0600070205080204" pitchFamily="50" charset="-128"/>
              </a:rPr>
              <a:t>, 12(2), 193–197.</a:t>
            </a:r>
          </a:p>
          <a:p>
            <a:pPr marL="0" lvl="0" indent="0">
              <a:lnSpc>
                <a:spcPct val="100000"/>
              </a:lnSpc>
              <a:spcBef>
                <a:spcPts val="0"/>
              </a:spcBef>
              <a:buNone/>
            </a:pPr>
            <a:r>
              <a:rPr lang="ja-JP" altLang="en-US" sz="1600" dirty="0">
                <a:solidFill>
                  <a:prstClr val="black"/>
                </a:solidFill>
                <a:latin typeface="ＭＳ Ｐゴシック" panose="020B0600070205080204" pitchFamily="50" charset="-128"/>
                <a:ea typeface="ＭＳ Ｐゴシック" panose="020B0600070205080204" pitchFamily="50" charset="-128"/>
              </a:rPr>
              <a:t>･</a:t>
            </a:r>
            <a:r>
              <a:rPr lang="en-US" altLang="ja-JP" sz="1600" dirty="0">
                <a:solidFill>
                  <a:prstClr val="black"/>
                </a:solidFill>
                <a:latin typeface="ＭＳ Ｐゴシック" panose="020B0600070205080204" pitchFamily="50" charset="-128"/>
                <a:ea typeface="ＭＳ Ｐゴシック" panose="020B0600070205080204" pitchFamily="50" charset="-128"/>
              </a:rPr>
              <a:t>Floyd, K. </a:t>
            </a:r>
            <a:r>
              <a:rPr lang="en-US" altLang="ja-JP" sz="1600" dirty="0" err="1">
                <a:solidFill>
                  <a:prstClr val="black"/>
                </a:solidFill>
                <a:latin typeface="ＭＳ Ｐゴシック" panose="020B0600070205080204" pitchFamily="50" charset="-128"/>
                <a:ea typeface="ＭＳ Ｐゴシック" panose="020B0600070205080204" pitchFamily="50" charset="-128"/>
              </a:rPr>
              <a:t>Freling</a:t>
            </a:r>
            <a:r>
              <a:rPr lang="en-US" altLang="ja-JP" sz="1600" dirty="0">
                <a:solidFill>
                  <a:prstClr val="black"/>
                </a:solidFill>
                <a:latin typeface="ＭＳ Ｐゴシック" panose="020B0600070205080204" pitchFamily="50" charset="-128"/>
                <a:ea typeface="ＭＳ Ｐゴシック" panose="020B0600070205080204" pitchFamily="50" charset="-128"/>
              </a:rPr>
              <a:t>, R. </a:t>
            </a:r>
            <a:r>
              <a:rPr lang="en-US" altLang="ja-JP" sz="1600" dirty="0" err="1">
                <a:solidFill>
                  <a:prstClr val="black"/>
                </a:solidFill>
                <a:latin typeface="ＭＳ Ｐゴシック" panose="020B0600070205080204" pitchFamily="50" charset="-128"/>
                <a:ea typeface="ＭＳ Ｐゴシック" panose="020B0600070205080204" pitchFamily="50" charset="-128"/>
              </a:rPr>
              <a:t>Alhoqail</a:t>
            </a:r>
            <a:r>
              <a:rPr lang="en-US" altLang="ja-JP" sz="1600" dirty="0">
                <a:solidFill>
                  <a:prstClr val="black"/>
                </a:solidFill>
                <a:latin typeface="ＭＳ Ｐゴシック" panose="020B0600070205080204" pitchFamily="50" charset="-128"/>
                <a:ea typeface="ＭＳ Ｐゴシック" panose="020B0600070205080204" pitchFamily="50" charset="-128"/>
              </a:rPr>
              <a:t>, S. Cho, HY. &amp; </a:t>
            </a:r>
            <a:r>
              <a:rPr lang="en-US" altLang="ja-JP" sz="1600" dirty="0" err="1">
                <a:solidFill>
                  <a:prstClr val="black"/>
                </a:solidFill>
                <a:latin typeface="ＭＳ Ｐゴシック" panose="020B0600070205080204" pitchFamily="50" charset="-128"/>
                <a:ea typeface="ＭＳ Ｐゴシック" panose="020B0600070205080204" pitchFamily="50" charset="-128"/>
              </a:rPr>
              <a:t>Freling</a:t>
            </a:r>
            <a:r>
              <a:rPr lang="en-US" altLang="ja-JP" sz="1600" dirty="0">
                <a:solidFill>
                  <a:prstClr val="black"/>
                </a:solidFill>
                <a:latin typeface="ＭＳ Ｐゴシック" panose="020B0600070205080204" pitchFamily="50" charset="-128"/>
                <a:ea typeface="ＭＳ Ｐゴシック" panose="020B0600070205080204" pitchFamily="50" charset="-128"/>
              </a:rPr>
              <a:t>, T.</a:t>
            </a:r>
            <a:r>
              <a:rPr lang="ja-JP" altLang="en-US" sz="1600" dirty="0">
                <a:solidFill>
                  <a:prstClr val="black"/>
                </a:solidFill>
                <a:latin typeface="ＭＳ Ｐゴシック" panose="020B0600070205080204" pitchFamily="50" charset="-128"/>
                <a:ea typeface="ＭＳ Ｐゴシック" panose="020B0600070205080204" pitchFamily="50" charset="-128"/>
              </a:rPr>
              <a:t>（</a:t>
            </a:r>
            <a:r>
              <a:rPr lang="en-US" altLang="ja-JP" sz="1600" dirty="0">
                <a:solidFill>
                  <a:prstClr val="black"/>
                </a:solidFill>
                <a:latin typeface="ＭＳ Ｐゴシック" panose="020B0600070205080204" pitchFamily="50" charset="-128"/>
                <a:ea typeface="ＭＳ Ｐゴシック" panose="020B0600070205080204" pitchFamily="50" charset="-128"/>
              </a:rPr>
              <a:t>2014</a:t>
            </a:r>
            <a:r>
              <a:rPr lang="ja-JP" altLang="en-US" sz="1600" dirty="0">
                <a:solidFill>
                  <a:prstClr val="black"/>
                </a:solidFill>
                <a:latin typeface="ＭＳ Ｐゴシック" panose="020B0600070205080204" pitchFamily="50" charset="-128"/>
                <a:ea typeface="ＭＳ Ｐゴシック" panose="020B0600070205080204" pitchFamily="50" charset="-128"/>
              </a:rPr>
              <a:t>）</a:t>
            </a:r>
            <a:r>
              <a:rPr lang="en-US" altLang="ja-JP" sz="1600" dirty="0">
                <a:solidFill>
                  <a:prstClr val="black"/>
                </a:solidFill>
                <a:latin typeface="ＭＳ Ｐゴシック" panose="020B0600070205080204" pitchFamily="50" charset="-128"/>
                <a:ea typeface="ＭＳ Ｐゴシック" panose="020B0600070205080204" pitchFamily="50" charset="-128"/>
              </a:rPr>
              <a:t>. How online product reviews affect retail sales: A meta-analysis. </a:t>
            </a:r>
            <a:r>
              <a:rPr lang="en-US" altLang="ja-JP" sz="1600" i="1" dirty="0">
                <a:solidFill>
                  <a:prstClr val="black"/>
                </a:solidFill>
                <a:latin typeface="ＭＳ Ｐゴシック" panose="020B0600070205080204" pitchFamily="50" charset="-128"/>
                <a:ea typeface="ＭＳ Ｐゴシック" panose="020B0600070205080204" pitchFamily="50" charset="-128"/>
              </a:rPr>
              <a:t>Journal of Retailing</a:t>
            </a:r>
            <a:r>
              <a:rPr lang="en-US" altLang="ja-JP" sz="1600" dirty="0">
                <a:solidFill>
                  <a:prstClr val="black"/>
                </a:solidFill>
                <a:latin typeface="ＭＳ Ｐゴシック" panose="020B0600070205080204" pitchFamily="50" charset="-128"/>
                <a:ea typeface="ＭＳ Ｐゴシック" panose="020B0600070205080204" pitchFamily="50" charset="-128"/>
              </a:rPr>
              <a:t>, 90(2), 217-232.</a:t>
            </a:r>
          </a:p>
          <a:p>
            <a:pPr marL="0" lvl="0" indent="0">
              <a:lnSpc>
                <a:spcPct val="100000"/>
              </a:lnSpc>
              <a:spcBef>
                <a:spcPts val="0"/>
              </a:spcBef>
              <a:buNone/>
            </a:pPr>
            <a:r>
              <a:rPr lang="ja-JP" altLang="en-US" sz="1600" dirty="0">
                <a:solidFill>
                  <a:prstClr val="black"/>
                </a:solidFill>
                <a:latin typeface="ＭＳ Ｐゴシック" panose="020B0600070205080204" pitchFamily="50" charset="-128"/>
                <a:ea typeface="ＭＳ Ｐゴシック" panose="020B0600070205080204" pitchFamily="50" charset="-128"/>
              </a:rPr>
              <a:t>･</a:t>
            </a:r>
            <a:r>
              <a:rPr lang="en-US" altLang="ja-JP" sz="1600" dirty="0">
                <a:solidFill>
                  <a:prstClr val="black"/>
                </a:solidFill>
                <a:latin typeface="ＭＳ Ｐゴシック" panose="020B0600070205080204" pitchFamily="50" charset="-128"/>
                <a:ea typeface="ＭＳ Ｐゴシック" panose="020B0600070205080204" pitchFamily="50" charset="-128"/>
              </a:rPr>
              <a:t>Ghose, A., &amp; </a:t>
            </a:r>
            <a:r>
              <a:rPr lang="en-US" altLang="ja-JP" sz="1600" dirty="0" err="1">
                <a:solidFill>
                  <a:prstClr val="black"/>
                </a:solidFill>
                <a:latin typeface="ＭＳ Ｐゴシック" panose="020B0600070205080204" pitchFamily="50" charset="-128"/>
                <a:ea typeface="ＭＳ Ｐゴシック" panose="020B0600070205080204" pitchFamily="50" charset="-128"/>
              </a:rPr>
              <a:t>Ipeirotis</a:t>
            </a:r>
            <a:r>
              <a:rPr lang="en-US" altLang="ja-JP" sz="1600" dirty="0">
                <a:solidFill>
                  <a:prstClr val="black"/>
                </a:solidFill>
                <a:latin typeface="ＭＳ Ｐゴシック" panose="020B0600070205080204" pitchFamily="50" charset="-128"/>
                <a:ea typeface="ＭＳ Ｐゴシック" panose="020B0600070205080204" pitchFamily="50" charset="-128"/>
              </a:rPr>
              <a:t>, P. G. (2011). Estimating the Helpfulness and Economic Impact of Product Reviews. </a:t>
            </a:r>
            <a:r>
              <a:rPr lang="en-US" altLang="ja-JP" sz="1600" i="1" dirty="0">
                <a:solidFill>
                  <a:prstClr val="black"/>
                </a:solidFill>
                <a:latin typeface="ＭＳ Ｐゴシック" panose="020B0600070205080204" pitchFamily="50" charset="-128"/>
                <a:ea typeface="ＭＳ Ｐゴシック" panose="020B0600070205080204" pitchFamily="50" charset="-128"/>
              </a:rPr>
              <a:t>IEEE Transactions on Knowledge and Data Engineering</a:t>
            </a:r>
            <a:r>
              <a:rPr lang="en-US" altLang="ja-JP" sz="1600" dirty="0">
                <a:solidFill>
                  <a:prstClr val="black"/>
                </a:solidFill>
                <a:latin typeface="ＭＳ Ｐゴシック" panose="020B0600070205080204" pitchFamily="50" charset="-128"/>
                <a:ea typeface="ＭＳ Ｐゴシック" panose="020B0600070205080204" pitchFamily="50" charset="-128"/>
              </a:rPr>
              <a:t>, 23(10), 1498–1512. </a:t>
            </a:r>
          </a:p>
          <a:p>
            <a:pPr marL="0" lvl="0" indent="0">
              <a:lnSpc>
                <a:spcPct val="100000"/>
              </a:lnSpc>
              <a:spcBef>
                <a:spcPts val="0"/>
              </a:spcBef>
              <a:buNone/>
            </a:pPr>
            <a:r>
              <a:rPr lang="ja-JP" altLang="en-US" sz="1600" dirty="0">
                <a:solidFill>
                  <a:prstClr val="black"/>
                </a:solidFill>
                <a:latin typeface="ＭＳ Ｐゴシック" panose="020B0600070205080204" pitchFamily="50" charset="-128"/>
                <a:ea typeface="ＭＳ Ｐゴシック" panose="020B0600070205080204" pitchFamily="50" charset="-128"/>
              </a:rPr>
              <a:t>･</a:t>
            </a:r>
            <a:r>
              <a:rPr lang="en-US" altLang="ja-JP" sz="1600" dirty="0">
                <a:solidFill>
                  <a:prstClr val="black"/>
                </a:solidFill>
                <a:latin typeface="ＭＳ Ｐゴシック" panose="020B0600070205080204" pitchFamily="50" charset="-128"/>
                <a:ea typeface="ＭＳ Ｐゴシック" panose="020B0600070205080204" pitchFamily="50" charset="-128"/>
              </a:rPr>
              <a:t>Giampaolo, V. Roberta, M. &amp; </a:t>
            </a:r>
            <a:r>
              <a:rPr lang="en-US" altLang="ja-JP" sz="1600" dirty="0" err="1">
                <a:solidFill>
                  <a:prstClr val="black"/>
                </a:solidFill>
                <a:latin typeface="ＭＳ Ｐゴシック" panose="020B0600070205080204" pitchFamily="50" charset="-128"/>
                <a:ea typeface="ＭＳ Ｐゴシック" panose="020B0600070205080204" pitchFamily="50" charset="-128"/>
              </a:rPr>
              <a:t>Dimitrios</a:t>
            </a:r>
            <a:r>
              <a:rPr lang="en-US" altLang="ja-JP" sz="1600" dirty="0">
                <a:solidFill>
                  <a:prstClr val="black"/>
                </a:solidFill>
                <a:latin typeface="ＭＳ Ｐゴシック" panose="020B0600070205080204" pitchFamily="50" charset="-128"/>
                <a:ea typeface="ＭＳ Ｐゴシック" panose="020B0600070205080204" pitchFamily="50" charset="-128"/>
              </a:rPr>
              <a:t>, B.</a:t>
            </a:r>
            <a:r>
              <a:rPr lang="ja-JP" altLang="en-US" sz="1600" dirty="0">
                <a:solidFill>
                  <a:prstClr val="black"/>
                </a:solidFill>
                <a:latin typeface="ＭＳ Ｐゴシック" panose="020B0600070205080204" pitchFamily="50" charset="-128"/>
                <a:ea typeface="ＭＳ Ｐゴシック" panose="020B0600070205080204" pitchFamily="50" charset="-128"/>
              </a:rPr>
              <a:t>（</a:t>
            </a:r>
            <a:r>
              <a:rPr lang="en-US" altLang="ja-JP" sz="1600" dirty="0">
                <a:solidFill>
                  <a:prstClr val="black"/>
                </a:solidFill>
                <a:latin typeface="ＭＳ Ｐゴシック" panose="020B0600070205080204" pitchFamily="50" charset="-128"/>
                <a:ea typeface="ＭＳ Ｐゴシック" panose="020B0600070205080204" pitchFamily="50" charset="-128"/>
              </a:rPr>
              <a:t>2016</a:t>
            </a:r>
            <a:r>
              <a:rPr lang="ja-JP" altLang="en-US" sz="1600" dirty="0">
                <a:solidFill>
                  <a:prstClr val="black"/>
                </a:solidFill>
                <a:latin typeface="ＭＳ Ｐゴシック" panose="020B0600070205080204" pitchFamily="50" charset="-128"/>
                <a:ea typeface="ＭＳ Ｐゴシック" panose="020B0600070205080204" pitchFamily="50" charset="-128"/>
              </a:rPr>
              <a:t>）</a:t>
            </a:r>
            <a:r>
              <a:rPr lang="en-US" altLang="ja-JP" sz="1600" dirty="0">
                <a:solidFill>
                  <a:prstClr val="black"/>
                </a:solidFill>
                <a:latin typeface="ＭＳ Ｐゴシック" panose="020B0600070205080204" pitchFamily="50" charset="-128"/>
                <a:ea typeface="ＭＳ Ｐゴシック" panose="020B0600070205080204" pitchFamily="50" charset="-128"/>
              </a:rPr>
              <a:t>. The Influence of e-Word-of-Mouth on Hotel Occupancy Rate.</a:t>
            </a:r>
          </a:p>
          <a:p>
            <a:pPr marL="0" lvl="0" indent="0">
              <a:lnSpc>
                <a:spcPct val="100000"/>
              </a:lnSpc>
              <a:spcBef>
                <a:spcPts val="0"/>
              </a:spcBef>
              <a:buNone/>
            </a:pPr>
            <a:r>
              <a:rPr lang="en-US" altLang="ja-JP" sz="1600" i="1" dirty="0">
                <a:solidFill>
                  <a:prstClr val="black"/>
                </a:solidFill>
                <a:latin typeface="ＭＳ Ｐゴシック" panose="020B0600070205080204" pitchFamily="50" charset="-128"/>
                <a:ea typeface="ＭＳ Ｐゴシック" panose="020B0600070205080204" pitchFamily="50" charset="-128"/>
              </a:rPr>
              <a:t>International Journal of Contemporary Hospital- </a:t>
            </a:r>
            <a:r>
              <a:rPr lang="en-US" altLang="ja-JP" sz="1600" i="1" dirty="0" err="1">
                <a:solidFill>
                  <a:prstClr val="black"/>
                </a:solidFill>
                <a:latin typeface="ＭＳ Ｐゴシック" panose="020B0600070205080204" pitchFamily="50" charset="-128"/>
                <a:ea typeface="ＭＳ Ｐゴシック" panose="020B0600070205080204" pitchFamily="50" charset="-128"/>
              </a:rPr>
              <a:t>ity</a:t>
            </a:r>
            <a:r>
              <a:rPr lang="en-US" altLang="ja-JP" sz="1600" i="1" dirty="0">
                <a:solidFill>
                  <a:prstClr val="black"/>
                </a:solidFill>
                <a:latin typeface="ＭＳ Ｐゴシック" panose="020B0600070205080204" pitchFamily="50" charset="-128"/>
                <a:ea typeface="ＭＳ Ｐゴシック" panose="020B0600070205080204" pitchFamily="50" charset="-128"/>
              </a:rPr>
              <a:t> Management</a:t>
            </a:r>
            <a:r>
              <a:rPr lang="en-US" altLang="ja-JP" sz="1600" dirty="0">
                <a:solidFill>
                  <a:prstClr val="black"/>
                </a:solidFill>
                <a:latin typeface="ＭＳ Ｐゴシック" panose="020B0600070205080204" pitchFamily="50" charset="-128"/>
                <a:ea typeface="ＭＳ Ｐゴシック" panose="020B0600070205080204" pitchFamily="50" charset="-128"/>
              </a:rPr>
              <a:t>, 28(9), 2035-2051. </a:t>
            </a:r>
          </a:p>
          <a:p>
            <a:pPr marL="0" indent="0">
              <a:lnSpc>
                <a:spcPct val="100000"/>
              </a:lnSpc>
              <a:spcBef>
                <a:spcPts val="0"/>
              </a:spcBef>
              <a:buNone/>
            </a:pPr>
            <a:r>
              <a:rPr lang="ja-JP" altLang="en-US" sz="1600" dirty="0">
                <a:latin typeface="ＭＳ Ｐゴシック" panose="020B0600070205080204" pitchFamily="50" charset="-128"/>
                <a:ea typeface="ＭＳ Ｐゴシック" panose="020B0600070205080204" pitchFamily="50" charset="-128"/>
              </a:rPr>
              <a:t>･</a:t>
            </a:r>
            <a:r>
              <a:rPr lang="en-US" altLang="ja-JP" sz="1600" dirty="0">
                <a:latin typeface="ＭＳ Ｐゴシック" panose="020B0600070205080204" pitchFamily="50" charset="-128"/>
                <a:ea typeface="ＭＳ Ｐゴシック" panose="020B0600070205080204" pitchFamily="50" charset="-128"/>
              </a:rPr>
              <a:t>Goldsmith, Ronald E. &amp; David Horowitz. (2006). Measuring Motivations for Online Opinion Seeking. </a:t>
            </a:r>
            <a:r>
              <a:rPr lang="en-US" altLang="ja-JP" sz="1600" i="1" dirty="0">
                <a:latin typeface="ＭＳ Ｐゴシック" panose="020B0600070205080204" pitchFamily="50" charset="-128"/>
                <a:ea typeface="ＭＳ Ｐゴシック" panose="020B0600070205080204" pitchFamily="50" charset="-128"/>
              </a:rPr>
              <a:t>Journal of Interactive Advertising</a:t>
            </a:r>
            <a:r>
              <a:rPr lang="en-US" altLang="ja-JP" sz="1600" dirty="0">
                <a:latin typeface="ＭＳ Ｐゴシック" panose="020B0600070205080204" pitchFamily="50" charset="-128"/>
                <a:ea typeface="ＭＳ Ｐゴシック" panose="020B0600070205080204" pitchFamily="50" charset="-128"/>
              </a:rPr>
              <a:t>, 6(2), 1-16. </a:t>
            </a:r>
          </a:p>
          <a:p>
            <a:pPr marL="0" lvl="0" indent="0">
              <a:lnSpc>
                <a:spcPct val="100000"/>
              </a:lnSpc>
              <a:spcBef>
                <a:spcPts val="0"/>
              </a:spcBef>
              <a:buNone/>
            </a:pPr>
            <a:r>
              <a:rPr lang="ja-JP" altLang="en-US" sz="1600" dirty="0">
                <a:solidFill>
                  <a:prstClr val="black"/>
                </a:solidFill>
                <a:latin typeface="ＭＳ Ｐゴシック" panose="020B0600070205080204" pitchFamily="50" charset="-128"/>
                <a:ea typeface="ＭＳ Ｐゴシック" panose="020B0600070205080204" pitchFamily="50" charset="-128"/>
              </a:rPr>
              <a:t>･</a:t>
            </a:r>
            <a:r>
              <a:rPr lang="en-US" altLang="ja-JP" sz="1600" dirty="0">
                <a:solidFill>
                  <a:prstClr val="black"/>
                </a:solidFill>
                <a:latin typeface="ＭＳ Ｐゴシック" panose="020B0600070205080204" pitchFamily="50" charset="-128"/>
                <a:ea typeface="ＭＳ Ｐゴシック" panose="020B0600070205080204" pitchFamily="50" charset="-128"/>
              </a:rPr>
              <a:t>Lau, G.T., &amp; Ng, S.</a:t>
            </a:r>
            <a:r>
              <a:rPr lang="ja-JP" altLang="en-US" sz="1600" dirty="0">
                <a:solidFill>
                  <a:prstClr val="black"/>
                </a:solidFill>
                <a:latin typeface="ＭＳ Ｐゴシック" panose="020B0600070205080204" pitchFamily="50" charset="-128"/>
                <a:ea typeface="ＭＳ Ｐゴシック" panose="020B0600070205080204" pitchFamily="50" charset="-128"/>
              </a:rPr>
              <a:t>（</a:t>
            </a:r>
            <a:r>
              <a:rPr lang="en-US" altLang="ja-JP" sz="1600" dirty="0">
                <a:solidFill>
                  <a:prstClr val="black"/>
                </a:solidFill>
                <a:latin typeface="ＭＳ Ｐゴシック" panose="020B0600070205080204" pitchFamily="50" charset="-128"/>
                <a:ea typeface="ＭＳ Ｐゴシック" panose="020B0600070205080204" pitchFamily="50" charset="-128"/>
              </a:rPr>
              <a:t>2001</a:t>
            </a:r>
            <a:r>
              <a:rPr lang="ja-JP" altLang="en-US" sz="1600" dirty="0">
                <a:solidFill>
                  <a:prstClr val="black"/>
                </a:solidFill>
                <a:latin typeface="ＭＳ Ｐゴシック" panose="020B0600070205080204" pitchFamily="50" charset="-128"/>
                <a:ea typeface="ＭＳ Ｐゴシック" panose="020B0600070205080204" pitchFamily="50" charset="-128"/>
              </a:rPr>
              <a:t>）</a:t>
            </a:r>
            <a:r>
              <a:rPr lang="en-US" altLang="ja-JP" sz="1600" dirty="0">
                <a:solidFill>
                  <a:prstClr val="black"/>
                </a:solidFill>
                <a:latin typeface="ＭＳ Ｐゴシック" panose="020B0600070205080204" pitchFamily="50" charset="-128"/>
                <a:ea typeface="ＭＳ Ｐゴシック" panose="020B0600070205080204" pitchFamily="50" charset="-128"/>
              </a:rPr>
              <a:t>. Individual and situational factors influencing negative word-of-mouth </a:t>
            </a:r>
            <a:r>
              <a:rPr lang="en-US" altLang="ja-JP" sz="1600" dirty="0" err="1">
                <a:solidFill>
                  <a:prstClr val="black"/>
                </a:solidFill>
                <a:latin typeface="ＭＳ Ｐゴシック" panose="020B0600070205080204" pitchFamily="50" charset="-128"/>
                <a:ea typeface="ＭＳ Ｐゴシック" panose="020B0600070205080204" pitchFamily="50" charset="-128"/>
              </a:rPr>
              <a:t>behaviour</a:t>
            </a:r>
            <a:r>
              <a:rPr lang="en-US" altLang="ja-JP" sz="1600" dirty="0">
                <a:solidFill>
                  <a:prstClr val="black"/>
                </a:solidFill>
                <a:latin typeface="ＭＳ Ｐゴシック" panose="020B0600070205080204" pitchFamily="50" charset="-128"/>
                <a:ea typeface="ＭＳ Ｐゴシック" panose="020B0600070205080204" pitchFamily="50" charset="-128"/>
              </a:rPr>
              <a:t>. </a:t>
            </a:r>
            <a:r>
              <a:rPr lang="en-US" altLang="ja-JP" sz="1600" i="1" dirty="0">
                <a:solidFill>
                  <a:prstClr val="black"/>
                </a:solidFill>
                <a:latin typeface="ＭＳ Ｐゴシック" panose="020B0600070205080204" pitchFamily="50" charset="-128"/>
                <a:ea typeface="ＭＳ Ｐゴシック" panose="020B0600070205080204" pitchFamily="50" charset="-128"/>
              </a:rPr>
              <a:t>Canadian Journal of Administrative Sciences</a:t>
            </a:r>
            <a:r>
              <a:rPr lang="en-US" altLang="ja-JP" sz="1600" dirty="0">
                <a:solidFill>
                  <a:prstClr val="black"/>
                </a:solidFill>
                <a:latin typeface="ＭＳ Ｐゴシック" panose="020B0600070205080204" pitchFamily="50" charset="-128"/>
                <a:ea typeface="ＭＳ Ｐゴシック" panose="020B0600070205080204" pitchFamily="50" charset="-128"/>
              </a:rPr>
              <a:t>, 18(3), 163–178. </a:t>
            </a:r>
          </a:p>
        </p:txBody>
      </p:sp>
      <p:sp>
        <p:nvSpPr>
          <p:cNvPr id="3" name="スライド番号プレースホルダー 2">
            <a:extLst>
              <a:ext uri="{FF2B5EF4-FFF2-40B4-BE49-F238E27FC236}">
                <a16:creationId xmlns:a16="http://schemas.microsoft.com/office/drawing/2014/main" xmlns="" id="{1CCF8163-84CF-4102-85EC-1A4193BD6458}"/>
              </a:ext>
            </a:extLst>
          </p:cNvPr>
          <p:cNvSpPr>
            <a:spLocks noGrp="1"/>
          </p:cNvSpPr>
          <p:nvPr>
            <p:ph type="sldNum" sz="quarter" idx="12"/>
          </p:nvPr>
        </p:nvSpPr>
        <p:spPr/>
        <p:txBody>
          <a:bodyPr/>
          <a:lstStyle/>
          <a:p>
            <a:fld id="{5620E6CF-7497-4561-96CF-47B14CA33FFA}" type="slidenum">
              <a:rPr kumimoji="1" lang="ja-JP" altLang="en-US" smtClean="0"/>
              <a:t>37</a:t>
            </a:fld>
            <a:endParaRPr kumimoji="1" lang="ja-JP" altLang="en-US"/>
          </a:p>
        </p:txBody>
      </p:sp>
      <p:cxnSp>
        <p:nvCxnSpPr>
          <p:cNvPr id="4" name="直線コネクタ 3">
            <a:extLst>
              <a:ext uri="{FF2B5EF4-FFF2-40B4-BE49-F238E27FC236}">
                <a16:creationId xmlns:a16="http://schemas.microsoft.com/office/drawing/2014/main" xmlns="" id="{E51002BA-A79E-42DD-87CF-AAC2FDC67B29}"/>
              </a:ext>
            </a:extLst>
          </p:cNvPr>
          <p:cNvCxnSpPr>
            <a:cxnSpLocks/>
          </p:cNvCxnSpPr>
          <p:nvPr/>
        </p:nvCxnSpPr>
        <p:spPr>
          <a:xfrm>
            <a:off x="614597" y="616757"/>
            <a:ext cx="0" cy="839449"/>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4260101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25754CCF-32DC-4720-BBBB-DC22D11E599F}"/>
              </a:ext>
            </a:extLst>
          </p:cNvPr>
          <p:cNvSpPr>
            <a:spLocks noGrp="1"/>
          </p:cNvSpPr>
          <p:nvPr>
            <p:ph type="title"/>
          </p:nvPr>
        </p:nvSpPr>
        <p:spPr/>
        <p:txBody>
          <a:bodyPr/>
          <a:lstStyle/>
          <a:p>
            <a:r>
              <a:rPr kumimoji="1" lang="ja-JP" altLang="en-US" dirty="0">
                <a:latin typeface="ＭＳ Ｐゴシック" panose="020B0600070205080204" pitchFamily="50" charset="-128"/>
                <a:ea typeface="ＭＳ Ｐゴシック" panose="020B0600070205080204" pitchFamily="50" charset="-128"/>
              </a:rPr>
              <a:t>参考文献･</a:t>
            </a:r>
            <a:r>
              <a:rPr kumimoji="1" lang="en-US" altLang="ja-JP" dirty="0">
                <a:latin typeface="ＭＳ Ｐゴシック" panose="020B0600070205080204" pitchFamily="50" charset="-128"/>
                <a:ea typeface="ＭＳ Ｐゴシック" panose="020B0600070205080204" pitchFamily="50" charset="-128"/>
              </a:rPr>
              <a:t>URL</a:t>
            </a:r>
            <a:endParaRPr kumimoji="1" lang="ja-JP" altLang="en-US" dirty="0">
              <a:latin typeface="ＭＳ Ｐゴシック" panose="020B0600070205080204" pitchFamily="50" charset="-128"/>
              <a:ea typeface="ＭＳ Ｐゴシック" panose="020B0600070205080204" pitchFamily="50" charset="-128"/>
            </a:endParaRPr>
          </a:p>
        </p:txBody>
      </p:sp>
      <p:sp>
        <p:nvSpPr>
          <p:cNvPr id="3" name="コンテンツ プレースホルダー 2">
            <a:extLst>
              <a:ext uri="{FF2B5EF4-FFF2-40B4-BE49-F238E27FC236}">
                <a16:creationId xmlns:a16="http://schemas.microsoft.com/office/drawing/2014/main" xmlns="" id="{3E550300-F766-44B5-BE04-0247E87BE416}"/>
              </a:ext>
            </a:extLst>
          </p:cNvPr>
          <p:cNvSpPr>
            <a:spLocks noGrp="1"/>
          </p:cNvSpPr>
          <p:nvPr>
            <p:ph idx="1"/>
          </p:nvPr>
        </p:nvSpPr>
        <p:spPr>
          <a:xfrm>
            <a:off x="838200" y="1825624"/>
            <a:ext cx="10515600" cy="4530725"/>
          </a:xfrm>
        </p:spPr>
        <p:txBody>
          <a:bodyPr>
            <a:normAutofit fontScale="85000" lnSpcReduction="20000"/>
          </a:bodyPr>
          <a:lstStyle/>
          <a:p>
            <a:pPr marL="0" lvl="0" indent="0">
              <a:lnSpc>
                <a:spcPct val="100000"/>
              </a:lnSpc>
              <a:spcBef>
                <a:spcPts val="0"/>
              </a:spcBef>
              <a:buNone/>
            </a:pPr>
            <a:r>
              <a:rPr lang="ja-JP" altLang="en-US" sz="1600" dirty="0">
                <a:solidFill>
                  <a:prstClr val="black"/>
                </a:solidFill>
                <a:latin typeface="ＭＳ Ｐゴシック" panose="020B0600070205080204" pitchFamily="50" charset="-128"/>
                <a:ea typeface="ＭＳ Ｐゴシック" panose="020B0600070205080204" pitchFamily="50" charset="-128"/>
              </a:rPr>
              <a:t>･</a:t>
            </a:r>
            <a:r>
              <a:rPr lang="en-US" altLang="ja-JP" sz="1600" dirty="0">
                <a:solidFill>
                  <a:prstClr val="black"/>
                </a:solidFill>
                <a:latin typeface="ＭＳ Ｐゴシック" panose="020B0600070205080204" pitchFamily="50" charset="-128"/>
                <a:ea typeface="ＭＳ Ｐゴシック" panose="020B0600070205080204" pitchFamily="50" charset="-128"/>
              </a:rPr>
              <a:t>Lee, M. Rodgers, S. Kim, M.</a:t>
            </a:r>
            <a:r>
              <a:rPr lang="ja-JP" altLang="en-US" sz="1600" dirty="0">
                <a:solidFill>
                  <a:prstClr val="black"/>
                </a:solidFill>
                <a:latin typeface="ＭＳ Ｐゴシック" panose="020B0600070205080204" pitchFamily="50" charset="-128"/>
                <a:ea typeface="ＭＳ Ｐゴシック" panose="020B0600070205080204" pitchFamily="50" charset="-128"/>
              </a:rPr>
              <a:t>（</a:t>
            </a:r>
            <a:r>
              <a:rPr lang="en-US" altLang="ja-JP" sz="1600" dirty="0">
                <a:solidFill>
                  <a:prstClr val="black"/>
                </a:solidFill>
                <a:latin typeface="ＭＳ Ｐゴシック" panose="020B0600070205080204" pitchFamily="50" charset="-128"/>
                <a:ea typeface="ＭＳ Ｐゴシック" panose="020B0600070205080204" pitchFamily="50" charset="-128"/>
              </a:rPr>
              <a:t>2009</a:t>
            </a:r>
            <a:r>
              <a:rPr lang="ja-JP" altLang="en-US" sz="1600" dirty="0">
                <a:solidFill>
                  <a:prstClr val="black"/>
                </a:solidFill>
                <a:latin typeface="ＭＳ Ｐゴシック" panose="020B0600070205080204" pitchFamily="50" charset="-128"/>
                <a:ea typeface="ＭＳ Ｐゴシック" panose="020B0600070205080204" pitchFamily="50" charset="-128"/>
              </a:rPr>
              <a:t>）</a:t>
            </a:r>
            <a:r>
              <a:rPr lang="en-US" altLang="ja-JP" sz="1600" dirty="0">
                <a:solidFill>
                  <a:prstClr val="black"/>
                </a:solidFill>
                <a:latin typeface="ＭＳ Ｐゴシック" panose="020B0600070205080204" pitchFamily="50" charset="-128"/>
                <a:ea typeface="ＭＳ Ｐゴシック" panose="020B0600070205080204" pitchFamily="50" charset="-128"/>
              </a:rPr>
              <a:t>. Effects of valence and extremity of </a:t>
            </a:r>
            <a:r>
              <a:rPr lang="en-US" altLang="ja-JP" sz="1600" dirty="0" err="1">
                <a:solidFill>
                  <a:prstClr val="black"/>
                </a:solidFill>
                <a:latin typeface="ＭＳ Ｐゴシック" panose="020B0600070205080204" pitchFamily="50" charset="-128"/>
                <a:ea typeface="ＭＳ Ｐゴシック" panose="020B0600070205080204" pitchFamily="50" charset="-128"/>
              </a:rPr>
              <a:t>eWOM</a:t>
            </a:r>
            <a:r>
              <a:rPr lang="en-US" altLang="ja-JP" sz="1600" dirty="0">
                <a:solidFill>
                  <a:prstClr val="black"/>
                </a:solidFill>
                <a:latin typeface="ＭＳ Ｐゴシック" panose="020B0600070205080204" pitchFamily="50" charset="-128"/>
                <a:ea typeface="ＭＳ Ｐゴシック" panose="020B0600070205080204" pitchFamily="50" charset="-128"/>
              </a:rPr>
              <a:t> on attitude toward the brand and website. </a:t>
            </a:r>
          </a:p>
          <a:p>
            <a:pPr marL="0" lvl="0" indent="0">
              <a:lnSpc>
                <a:spcPct val="100000"/>
              </a:lnSpc>
              <a:spcBef>
                <a:spcPts val="0"/>
              </a:spcBef>
              <a:buNone/>
            </a:pPr>
            <a:r>
              <a:rPr lang="en-US" altLang="ja-JP" sz="1600" i="1" dirty="0">
                <a:solidFill>
                  <a:prstClr val="black"/>
                </a:solidFill>
                <a:latin typeface="ＭＳ Ｐゴシック" panose="020B0600070205080204" pitchFamily="50" charset="-128"/>
                <a:ea typeface="ＭＳ Ｐゴシック" panose="020B0600070205080204" pitchFamily="50" charset="-128"/>
              </a:rPr>
              <a:t>Journal of Current Issues &amp; Research in Advertising</a:t>
            </a:r>
            <a:r>
              <a:rPr lang="en-US" altLang="ja-JP" sz="1600" dirty="0">
                <a:solidFill>
                  <a:prstClr val="black"/>
                </a:solidFill>
                <a:latin typeface="ＭＳ Ｐゴシック" panose="020B0600070205080204" pitchFamily="50" charset="-128"/>
                <a:ea typeface="ＭＳ Ｐゴシック" panose="020B0600070205080204" pitchFamily="50" charset="-128"/>
              </a:rPr>
              <a:t>, 31(2), 1-11.</a:t>
            </a:r>
          </a:p>
          <a:p>
            <a:pPr marL="0" lvl="0" indent="0">
              <a:lnSpc>
                <a:spcPct val="100000"/>
              </a:lnSpc>
              <a:spcBef>
                <a:spcPts val="0"/>
              </a:spcBef>
              <a:buNone/>
            </a:pPr>
            <a:r>
              <a:rPr lang="ja-JP" altLang="en-US" sz="1600" dirty="0">
                <a:solidFill>
                  <a:prstClr val="black"/>
                </a:solidFill>
                <a:latin typeface="ＭＳ Ｐゴシック" panose="020B0600070205080204" pitchFamily="50" charset="-128"/>
                <a:ea typeface="ＭＳ Ｐゴシック" panose="020B0600070205080204" pitchFamily="50" charset="-128"/>
              </a:rPr>
              <a:t>･</a:t>
            </a:r>
            <a:r>
              <a:rPr lang="en-US" altLang="ja-JP" sz="1600" dirty="0">
                <a:solidFill>
                  <a:prstClr val="black"/>
                </a:solidFill>
                <a:latin typeface="ＭＳ Ｐゴシック" panose="020B0600070205080204" pitchFamily="50" charset="-128"/>
                <a:ea typeface="ＭＳ Ｐゴシック" panose="020B0600070205080204" pitchFamily="50" charset="-128"/>
              </a:rPr>
              <a:t>Lee, M. &amp; </a:t>
            </a:r>
            <a:r>
              <a:rPr lang="en-US" altLang="ja-JP" sz="1600" dirty="0" err="1">
                <a:solidFill>
                  <a:prstClr val="black"/>
                </a:solidFill>
                <a:latin typeface="ＭＳ Ｐゴシック" panose="020B0600070205080204" pitchFamily="50" charset="-128"/>
                <a:ea typeface="ＭＳ Ｐゴシック" panose="020B0600070205080204" pitchFamily="50" charset="-128"/>
              </a:rPr>
              <a:t>Youn</a:t>
            </a:r>
            <a:r>
              <a:rPr lang="en-US" altLang="ja-JP" sz="1600" dirty="0">
                <a:solidFill>
                  <a:prstClr val="black"/>
                </a:solidFill>
                <a:latin typeface="ＭＳ Ｐゴシック" panose="020B0600070205080204" pitchFamily="50" charset="-128"/>
                <a:ea typeface="ＭＳ Ｐゴシック" panose="020B0600070205080204" pitchFamily="50" charset="-128"/>
              </a:rPr>
              <a:t>, S.</a:t>
            </a:r>
            <a:r>
              <a:rPr lang="ja-JP" altLang="en-US" sz="1600" dirty="0">
                <a:solidFill>
                  <a:prstClr val="black"/>
                </a:solidFill>
                <a:latin typeface="ＭＳ Ｐゴシック" panose="020B0600070205080204" pitchFamily="50" charset="-128"/>
                <a:ea typeface="ＭＳ Ｐゴシック" panose="020B0600070205080204" pitchFamily="50" charset="-128"/>
              </a:rPr>
              <a:t>（</a:t>
            </a:r>
            <a:r>
              <a:rPr lang="en-US" altLang="ja-JP" sz="1600" dirty="0">
                <a:solidFill>
                  <a:prstClr val="black"/>
                </a:solidFill>
                <a:latin typeface="ＭＳ Ｐゴシック" panose="020B0600070205080204" pitchFamily="50" charset="-128"/>
                <a:ea typeface="ＭＳ Ｐゴシック" panose="020B0600070205080204" pitchFamily="50" charset="-128"/>
              </a:rPr>
              <a:t>2009</a:t>
            </a:r>
            <a:r>
              <a:rPr lang="ja-JP" altLang="en-US" sz="1600" dirty="0">
                <a:solidFill>
                  <a:prstClr val="black"/>
                </a:solidFill>
                <a:latin typeface="ＭＳ Ｐゴシック" panose="020B0600070205080204" pitchFamily="50" charset="-128"/>
                <a:ea typeface="ＭＳ Ｐゴシック" panose="020B0600070205080204" pitchFamily="50" charset="-128"/>
              </a:rPr>
              <a:t>）</a:t>
            </a:r>
            <a:r>
              <a:rPr lang="en-US" altLang="ja-JP" sz="1600" dirty="0">
                <a:solidFill>
                  <a:prstClr val="black"/>
                </a:solidFill>
                <a:latin typeface="ＭＳ Ｐゴシック" panose="020B0600070205080204" pitchFamily="50" charset="-128"/>
                <a:ea typeface="ＭＳ Ｐゴシック" panose="020B0600070205080204" pitchFamily="50" charset="-128"/>
              </a:rPr>
              <a:t>. Electronic word of mouth(</a:t>
            </a:r>
            <a:r>
              <a:rPr lang="en-US" altLang="ja-JP" sz="1600" dirty="0" err="1">
                <a:solidFill>
                  <a:prstClr val="black"/>
                </a:solidFill>
                <a:latin typeface="ＭＳ Ｐゴシック" panose="020B0600070205080204" pitchFamily="50" charset="-128"/>
                <a:ea typeface="ＭＳ Ｐゴシック" panose="020B0600070205080204" pitchFamily="50" charset="-128"/>
              </a:rPr>
              <a:t>eWOM</a:t>
            </a:r>
            <a:r>
              <a:rPr lang="en-US" altLang="ja-JP" sz="1600" dirty="0">
                <a:solidFill>
                  <a:prstClr val="black"/>
                </a:solidFill>
                <a:latin typeface="ＭＳ Ｐゴシック" panose="020B0600070205080204" pitchFamily="50" charset="-128"/>
                <a:ea typeface="ＭＳ Ｐゴシック" panose="020B0600070205080204" pitchFamily="50" charset="-128"/>
              </a:rPr>
              <a:t>): How </a:t>
            </a:r>
            <a:r>
              <a:rPr lang="en-US" altLang="ja-JP" sz="1600" dirty="0" err="1">
                <a:solidFill>
                  <a:prstClr val="black"/>
                </a:solidFill>
                <a:latin typeface="ＭＳ Ｐゴシック" panose="020B0600070205080204" pitchFamily="50" charset="-128"/>
                <a:ea typeface="ＭＳ Ｐゴシック" panose="020B0600070205080204" pitchFamily="50" charset="-128"/>
              </a:rPr>
              <a:t>eWOM</a:t>
            </a:r>
            <a:r>
              <a:rPr lang="en-US" altLang="ja-JP" sz="1600" dirty="0">
                <a:solidFill>
                  <a:prstClr val="black"/>
                </a:solidFill>
                <a:latin typeface="ＭＳ Ｐゴシック" panose="020B0600070205080204" pitchFamily="50" charset="-128"/>
                <a:ea typeface="ＭＳ Ｐゴシック" panose="020B0600070205080204" pitchFamily="50" charset="-128"/>
              </a:rPr>
              <a:t> platforms influence </a:t>
            </a:r>
            <a:r>
              <a:rPr lang="en-US" altLang="ja-JP" sz="1600" dirty="0" err="1">
                <a:solidFill>
                  <a:prstClr val="black"/>
                </a:solidFill>
                <a:latin typeface="ＭＳ Ｐゴシック" panose="020B0600070205080204" pitchFamily="50" charset="-128"/>
                <a:ea typeface="ＭＳ Ｐゴシック" panose="020B0600070205080204" pitchFamily="50" charset="-128"/>
              </a:rPr>
              <a:t>consumerproduct</a:t>
            </a:r>
            <a:r>
              <a:rPr lang="en-US" altLang="ja-JP" sz="1600" dirty="0">
                <a:solidFill>
                  <a:prstClr val="black"/>
                </a:solidFill>
                <a:latin typeface="ＭＳ Ｐゴシック" panose="020B0600070205080204" pitchFamily="50" charset="-128"/>
                <a:ea typeface="ＭＳ Ｐゴシック" panose="020B0600070205080204" pitchFamily="50" charset="-128"/>
              </a:rPr>
              <a:t> judgement. </a:t>
            </a:r>
            <a:r>
              <a:rPr lang="en-US" altLang="ja-JP" sz="1600" i="1" dirty="0">
                <a:solidFill>
                  <a:prstClr val="black"/>
                </a:solidFill>
                <a:latin typeface="ＭＳ Ｐゴシック" panose="020B0600070205080204" pitchFamily="50" charset="-128"/>
                <a:ea typeface="ＭＳ Ｐゴシック" panose="020B0600070205080204" pitchFamily="50" charset="-128"/>
              </a:rPr>
              <a:t>International Journal of Advertising</a:t>
            </a:r>
            <a:r>
              <a:rPr lang="en-US" altLang="ja-JP" sz="1600" dirty="0">
                <a:solidFill>
                  <a:prstClr val="black"/>
                </a:solidFill>
                <a:latin typeface="ＭＳ Ｐゴシック" panose="020B0600070205080204" pitchFamily="50" charset="-128"/>
                <a:ea typeface="ＭＳ Ｐゴシック" panose="020B0600070205080204" pitchFamily="50" charset="-128"/>
              </a:rPr>
              <a:t>, 28(3), 473-499.</a:t>
            </a:r>
          </a:p>
          <a:p>
            <a:pPr marL="0" lvl="0" indent="0">
              <a:lnSpc>
                <a:spcPct val="100000"/>
              </a:lnSpc>
              <a:spcBef>
                <a:spcPts val="0"/>
              </a:spcBef>
              <a:buNone/>
            </a:pPr>
            <a:r>
              <a:rPr lang="ja-JP" altLang="en-US" sz="1600" dirty="0">
                <a:solidFill>
                  <a:prstClr val="black"/>
                </a:solidFill>
                <a:latin typeface="ＭＳ Ｐゴシック" panose="020B0600070205080204" pitchFamily="50" charset="-128"/>
                <a:ea typeface="ＭＳ Ｐゴシック" panose="020B0600070205080204" pitchFamily="50" charset="-128"/>
              </a:rPr>
              <a:t>･</a:t>
            </a:r>
            <a:r>
              <a:rPr lang="en-US" altLang="ja-JP" sz="1600" dirty="0">
                <a:solidFill>
                  <a:prstClr val="black"/>
                </a:solidFill>
                <a:latin typeface="ＭＳ Ｐゴシック" panose="020B0600070205080204" pitchFamily="50" charset="-128"/>
                <a:ea typeface="ＭＳ Ｐゴシック" panose="020B0600070205080204" pitchFamily="50" charset="-128"/>
              </a:rPr>
              <a:t>Liu, Y.</a:t>
            </a:r>
            <a:r>
              <a:rPr lang="ja-JP" altLang="en-US" sz="1600" dirty="0">
                <a:solidFill>
                  <a:prstClr val="black"/>
                </a:solidFill>
                <a:latin typeface="ＭＳ Ｐゴシック" panose="020B0600070205080204" pitchFamily="50" charset="-128"/>
                <a:ea typeface="ＭＳ Ｐゴシック" panose="020B0600070205080204" pitchFamily="50" charset="-128"/>
              </a:rPr>
              <a:t>（</a:t>
            </a:r>
            <a:r>
              <a:rPr lang="en-US" altLang="ja-JP" sz="1600" dirty="0">
                <a:solidFill>
                  <a:prstClr val="black"/>
                </a:solidFill>
                <a:latin typeface="ＭＳ Ｐゴシック" panose="020B0600070205080204" pitchFamily="50" charset="-128"/>
                <a:ea typeface="ＭＳ Ｐゴシック" panose="020B0600070205080204" pitchFamily="50" charset="-128"/>
              </a:rPr>
              <a:t>2006</a:t>
            </a:r>
            <a:r>
              <a:rPr lang="ja-JP" altLang="en-US" sz="1600" dirty="0">
                <a:solidFill>
                  <a:prstClr val="black"/>
                </a:solidFill>
                <a:latin typeface="ＭＳ Ｐゴシック" panose="020B0600070205080204" pitchFamily="50" charset="-128"/>
                <a:ea typeface="ＭＳ Ｐゴシック" panose="020B0600070205080204" pitchFamily="50" charset="-128"/>
              </a:rPr>
              <a:t>）</a:t>
            </a:r>
            <a:r>
              <a:rPr lang="en-US" altLang="ja-JP" sz="1600" dirty="0">
                <a:solidFill>
                  <a:prstClr val="black"/>
                </a:solidFill>
                <a:latin typeface="ＭＳ Ｐゴシック" panose="020B0600070205080204" pitchFamily="50" charset="-128"/>
                <a:ea typeface="ＭＳ Ｐゴシック" panose="020B0600070205080204" pitchFamily="50" charset="-128"/>
              </a:rPr>
              <a:t>. Word of mouth for movies: Its dynamics and impact on box office revenue. </a:t>
            </a:r>
            <a:r>
              <a:rPr lang="en-US" altLang="ja-JP" sz="1600" i="1" dirty="0">
                <a:solidFill>
                  <a:prstClr val="black"/>
                </a:solidFill>
                <a:latin typeface="ＭＳ Ｐゴシック" panose="020B0600070205080204" pitchFamily="50" charset="-128"/>
                <a:ea typeface="ＭＳ Ｐゴシック" panose="020B0600070205080204" pitchFamily="50" charset="-128"/>
              </a:rPr>
              <a:t>Journal of Marketing</a:t>
            </a:r>
            <a:r>
              <a:rPr lang="en-US" altLang="ja-JP" sz="1600" dirty="0">
                <a:solidFill>
                  <a:prstClr val="black"/>
                </a:solidFill>
                <a:latin typeface="ＭＳ Ｐゴシック" panose="020B0600070205080204" pitchFamily="50" charset="-128"/>
                <a:ea typeface="ＭＳ Ｐゴシック" panose="020B0600070205080204" pitchFamily="50" charset="-128"/>
              </a:rPr>
              <a:t>, 70</a:t>
            </a:r>
            <a:r>
              <a:rPr lang="ja-JP" altLang="en-US" sz="1600" dirty="0">
                <a:solidFill>
                  <a:prstClr val="black"/>
                </a:solidFill>
                <a:latin typeface="ＭＳ Ｐゴシック" panose="020B0600070205080204" pitchFamily="50" charset="-128"/>
                <a:ea typeface="ＭＳ Ｐゴシック" panose="020B0600070205080204" pitchFamily="50" charset="-128"/>
              </a:rPr>
              <a:t>（</a:t>
            </a:r>
            <a:r>
              <a:rPr lang="en-US" altLang="ja-JP" sz="1600" dirty="0">
                <a:solidFill>
                  <a:prstClr val="black"/>
                </a:solidFill>
                <a:latin typeface="ＭＳ Ｐゴシック" panose="020B0600070205080204" pitchFamily="50" charset="-128"/>
                <a:ea typeface="ＭＳ Ｐゴシック" panose="020B0600070205080204" pitchFamily="50" charset="-128"/>
              </a:rPr>
              <a:t>3</a:t>
            </a:r>
            <a:r>
              <a:rPr lang="ja-JP" altLang="en-US" sz="1600" dirty="0">
                <a:solidFill>
                  <a:prstClr val="black"/>
                </a:solidFill>
                <a:latin typeface="ＭＳ Ｐゴシック" panose="020B0600070205080204" pitchFamily="50" charset="-128"/>
                <a:ea typeface="ＭＳ Ｐゴシック" panose="020B0600070205080204" pitchFamily="50" charset="-128"/>
              </a:rPr>
              <a:t>）</a:t>
            </a:r>
            <a:r>
              <a:rPr lang="en-US" altLang="ja-JP" sz="1600" dirty="0">
                <a:solidFill>
                  <a:prstClr val="black"/>
                </a:solidFill>
                <a:latin typeface="ＭＳ Ｐゴシック" panose="020B0600070205080204" pitchFamily="50" charset="-128"/>
                <a:ea typeface="ＭＳ Ｐゴシック" panose="020B0600070205080204" pitchFamily="50" charset="-128"/>
              </a:rPr>
              <a:t>.</a:t>
            </a:r>
          </a:p>
          <a:p>
            <a:pPr marL="0" indent="0">
              <a:lnSpc>
                <a:spcPct val="100000"/>
              </a:lnSpc>
              <a:spcBef>
                <a:spcPts val="0"/>
              </a:spcBef>
              <a:buNone/>
            </a:pPr>
            <a:r>
              <a:rPr lang="ja-JP" altLang="en-US" sz="1600" dirty="0">
                <a:latin typeface="ＭＳ Ｐゴシック" panose="020B0600070205080204" pitchFamily="50" charset="-128"/>
                <a:ea typeface="ＭＳ Ｐゴシック" panose="020B0600070205080204" pitchFamily="50" charset="-128"/>
              </a:rPr>
              <a:t>･</a:t>
            </a:r>
            <a:r>
              <a:rPr lang="en-US" altLang="ja-JP" sz="1600" dirty="0">
                <a:latin typeface="ＭＳ Ｐゴシック" panose="020B0600070205080204" pitchFamily="50" charset="-128"/>
                <a:ea typeface="ＭＳ Ｐゴシック" panose="020B0600070205080204" pitchFamily="50" charset="-128"/>
              </a:rPr>
              <a:t>Mahajan, V., Muller, E. &amp; </a:t>
            </a:r>
            <a:r>
              <a:rPr lang="en-US" altLang="ja-JP" sz="1600" dirty="0" err="1">
                <a:latin typeface="ＭＳ Ｐゴシック" panose="020B0600070205080204" pitchFamily="50" charset="-128"/>
                <a:ea typeface="ＭＳ Ｐゴシック" panose="020B0600070205080204" pitchFamily="50" charset="-128"/>
              </a:rPr>
              <a:t>Kerin</a:t>
            </a:r>
            <a:r>
              <a:rPr lang="en-US" altLang="ja-JP" sz="1600" dirty="0">
                <a:latin typeface="ＭＳ Ｐゴシック" panose="020B0600070205080204" pitchFamily="50" charset="-128"/>
                <a:ea typeface="ＭＳ Ｐゴシック" panose="020B0600070205080204" pitchFamily="50" charset="-128"/>
              </a:rPr>
              <a:t>, R.A. (1984). Introduction strategy for new products with positive and negative word-of-mouth. </a:t>
            </a:r>
            <a:r>
              <a:rPr lang="en-US" altLang="ja-JP" sz="1600" i="1" dirty="0">
                <a:latin typeface="ＭＳ Ｐゴシック" panose="020B0600070205080204" pitchFamily="50" charset="-128"/>
                <a:ea typeface="ＭＳ Ｐゴシック" panose="020B0600070205080204" pitchFamily="50" charset="-128"/>
              </a:rPr>
              <a:t>Management Science</a:t>
            </a:r>
            <a:r>
              <a:rPr lang="en-US" altLang="ja-JP" sz="1600" dirty="0">
                <a:latin typeface="ＭＳ Ｐゴシック" panose="020B0600070205080204" pitchFamily="50" charset="-128"/>
                <a:ea typeface="ＭＳ Ｐゴシック" panose="020B0600070205080204" pitchFamily="50" charset="-128"/>
              </a:rPr>
              <a:t>, 30(12), 1389-404. </a:t>
            </a:r>
          </a:p>
          <a:p>
            <a:pPr marL="0" indent="0">
              <a:lnSpc>
                <a:spcPct val="100000"/>
              </a:lnSpc>
              <a:spcBef>
                <a:spcPts val="0"/>
              </a:spcBef>
              <a:buNone/>
            </a:pPr>
            <a:r>
              <a:rPr lang="ja-JP" altLang="en-US" sz="1600" dirty="0">
                <a:latin typeface="ＭＳ Ｐゴシック" panose="020B0600070205080204" pitchFamily="50" charset="-128"/>
                <a:ea typeface="ＭＳ Ｐゴシック" panose="020B0600070205080204" pitchFamily="50" charset="-128"/>
              </a:rPr>
              <a:t>･</a:t>
            </a:r>
            <a:r>
              <a:rPr lang="en-US" altLang="ja-JP" sz="1600" dirty="0" err="1">
                <a:latin typeface="ＭＳ Ｐゴシック" panose="020B0600070205080204" pitchFamily="50" charset="-128"/>
                <a:ea typeface="ＭＳ Ｐゴシック" panose="020B0600070205080204" pitchFamily="50" charset="-128"/>
              </a:rPr>
              <a:t>Neelamegham</a:t>
            </a:r>
            <a:r>
              <a:rPr lang="en-US" altLang="ja-JP" sz="1600" dirty="0">
                <a:latin typeface="ＭＳ Ｐゴシック" panose="020B0600070205080204" pitchFamily="50" charset="-128"/>
                <a:ea typeface="ＭＳ Ｐゴシック" panose="020B0600070205080204" pitchFamily="50" charset="-128"/>
              </a:rPr>
              <a:t>, R &amp; Jain, D.</a:t>
            </a:r>
            <a:r>
              <a:rPr lang="ja-JP" altLang="en-US" sz="1600" dirty="0">
                <a:latin typeface="ＭＳ Ｐゴシック" panose="020B0600070205080204" pitchFamily="50" charset="-128"/>
                <a:ea typeface="ＭＳ Ｐゴシック" panose="020B0600070205080204" pitchFamily="50" charset="-128"/>
              </a:rPr>
              <a:t>（</a:t>
            </a:r>
            <a:r>
              <a:rPr lang="en-US" altLang="ja-JP" sz="1600" dirty="0">
                <a:latin typeface="ＭＳ Ｐゴシック" panose="020B0600070205080204" pitchFamily="50" charset="-128"/>
                <a:ea typeface="ＭＳ Ｐゴシック" panose="020B0600070205080204" pitchFamily="50" charset="-128"/>
              </a:rPr>
              <a:t>1999</a:t>
            </a:r>
            <a:r>
              <a:rPr lang="ja-JP" altLang="en-US" sz="1600" dirty="0">
                <a:latin typeface="ＭＳ Ｐゴシック" panose="020B0600070205080204" pitchFamily="50" charset="-128"/>
                <a:ea typeface="ＭＳ Ｐゴシック" panose="020B0600070205080204" pitchFamily="50" charset="-128"/>
              </a:rPr>
              <a:t>）</a:t>
            </a:r>
            <a:r>
              <a:rPr lang="en-US" altLang="ja-JP" sz="1600" dirty="0">
                <a:latin typeface="ＭＳ Ｐゴシック" panose="020B0600070205080204" pitchFamily="50" charset="-128"/>
                <a:ea typeface="ＭＳ Ｐゴシック" panose="020B0600070205080204" pitchFamily="50" charset="-128"/>
              </a:rPr>
              <a:t>. Consumer choice process for experience goods: An econometric model and analysis. </a:t>
            </a:r>
          </a:p>
          <a:p>
            <a:pPr marL="0" indent="0">
              <a:lnSpc>
                <a:spcPct val="100000"/>
              </a:lnSpc>
              <a:spcBef>
                <a:spcPts val="0"/>
              </a:spcBef>
              <a:buNone/>
            </a:pPr>
            <a:r>
              <a:rPr lang="en-US" altLang="ja-JP" sz="1600" i="1" dirty="0">
                <a:latin typeface="ＭＳ Ｐゴシック" panose="020B0600070205080204" pitchFamily="50" charset="-128"/>
                <a:ea typeface="ＭＳ Ｐゴシック" panose="020B0600070205080204" pitchFamily="50" charset="-128"/>
              </a:rPr>
              <a:t>Journal of marketing research</a:t>
            </a:r>
            <a:r>
              <a:rPr lang="en-US" altLang="ja-JP" sz="1600" dirty="0">
                <a:latin typeface="ＭＳ Ｐゴシック" panose="020B0600070205080204" pitchFamily="50" charset="-128"/>
                <a:ea typeface="ＭＳ Ｐゴシック" panose="020B0600070205080204" pitchFamily="50" charset="-128"/>
              </a:rPr>
              <a:t>, 36(3).</a:t>
            </a:r>
          </a:p>
          <a:p>
            <a:pPr marL="0" indent="0">
              <a:lnSpc>
                <a:spcPct val="100000"/>
              </a:lnSpc>
              <a:spcBef>
                <a:spcPts val="0"/>
              </a:spcBef>
              <a:buNone/>
            </a:pPr>
            <a:r>
              <a:rPr lang="ja-JP" altLang="en-US" sz="1600" dirty="0">
                <a:latin typeface="ＭＳ Ｐゴシック" panose="020B0600070205080204" pitchFamily="50" charset="-128"/>
                <a:ea typeface="ＭＳ Ｐゴシック" panose="020B0600070205080204" pitchFamily="50" charset="-128"/>
              </a:rPr>
              <a:t>･</a:t>
            </a:r>
            <a:r>
              <a:rPr lang="en-US" altLang="ja-JP" sz="1600" dirty="0">
                <a:latin typeface="ＭＳ Ｐゴシック" panose="020B0600070205080204" pitchFamily="50" charset="-128"/>
                <a:ea typeface="ＭＳ Ｐゴシック" panose="020B0600070205080204" pitchFamily="50" charset="-128"/>
              </a:rPr>
              <a:t>Pan, Y., &amp; Zhang, J. Q. (2011). Born Unequal: A Study of the Helpfulness of User-Generated Product Reviews. </a:t>
            </a:r>
            <a:r>
              <a:rPr lang="en-US" altLang="ja-JP" sz="1600" i="1" dirty="0">
                <a:latin typeface="ＭＳ Ｐゴシック" panose="020B0600070205080204" pitchFamily="50" charset="-128"/>
                <a:ea typeface="ＭＳ Ｐゴシック" panose="020B0600070205080204" pitchFamily="50" charset="-128"/>
              </a:rPr>
              <a:t>Journal of Retailing</a:t>
            </a:r>
            <a:r>
              <a:rPr lang="en-US" altLang="ja-JP" sz="1600" dirty="0">
                <a:latin typeface="ＭＳ Ｐゴシック" panose="020B0600070205080204" pitchFamily="50" charset="-128"/>
                <a:ea typeface="ＭＳ Ｐゴシック" panose="020B0600070205080204" pitchFamily="50" charset="-128"/>
              </a:rPr>
              <a:t>, 87</a:t>
            </a:r>
            <a:r>
              <a:rPr lang="ja-JP" altLang="en-US" sz="1600" dirty="0">
                <a:latin typeface="ＭＳ Ｐゴシック" panose="020B0600070205080204" pitchFamily="50" charset="-128"/>
                <a:ea typeface="ＭＳ Ｐゴシック" panose="020B0600070205080204" pitchFamily="50" charset="-128"/>
              </a:rPr>
              <a:t>（</a:t>
            </a:r>
            <a:r>
              <a:rPr lang="en-US" altLang="ja-JP" sz="1600" dirty="0">
                <a:latin typeface="ＭＳ Ｐゴシック" panose="020B0600070205080204" pitchFamily="50" charset="-128"/>
                <a:ea typeface="ＭＳ Ｐゴシック" panose="020B0600070205080204" pitchFamily="50" charset="-128"/>
              </a:rPr>
              <a:t>4</a:t>
            </a:r>
            <a:r>
              <a:rPr lang="ja-JP" altLang="en-US" sz="1600" dirty="0">
                <a:latin typeface="ＭＳ Ｐゴシック" panose="020B0600070205080204" pitchFamily="50" charset="-128"/>
                <a:ea typeface="ＭＳ Ｐゴシック" panose="020B0600070205080204" pitchFamily="50" charset="-128"/>
              </a:rPr>
              <a:t>）</a:t>
            </a:r>
            <a:r>
              <a:rPr lang="en-US" altLang="ja-JP" sz="1600" dirty="0">
                <a:latin typeface="ＭＳ Ｐゴシック" panose="020B0600070205080204" pitchFamily="50" charset="-128"/>
                <a:ea typeface="ＭＳ Ｐゴシック" panose="020B0600070205080204" pitchFamily="50" charset="-128"/>
              </a:rPr>
              <a:t>, 598–612. </a:t>
            </a:r>
          </a:p>
          <a:p>
            <a:pPr marL="0" indent="0">
              <a:lnSpc>
                <a:spcPct val="100000"/>
              </a:lnSpc>
              <a:spcBef>
                <a:spcPts val="0"/>
              </a:spcBef>
              <a:buNone/>
            </a:pPr>
            <a:r>
              <a:rPr lang="ja-JP" altLang="en-US" sz="1600" dirty="0">
                <a:latin typeface="ＭＳ Ｐゴシック" panose="020B0600070205080204" pitchFamily="50" charset="-128"/>
                <a:ea typeface="ＭＳ Ｐゴシック" panose="020B0600070205080204" pitchFamily="50" charset="-128"/>
              </a:rPr>
              <a:t>･</a:t>
            </a:r>
            <a:r>
              <a:rPr lang="en-US" altLang="ja-JP" sz="1600" dirty="0" err="1">
                <a:latin typeface="ＭＳ Ｐゴシック" panose="020B0600070205080204" pitchFamily="50" charset="-128"/>
                <a:ea typeface="ＭＳ Ｐゴシック" panose="020B0600070205080204" pitchFamily="50" charset="-128"/>
              </a:rPr>
              <a:t>Öğüt</a:t>
            </a:r>
            <a:r>
              <a:rPr lang="en-US" altLang="ja-JP" sz="1600" dirty="0">
                <a:latin typeface="ＭＳ Ｐゴシック" panose="020B0600070205080204" pitchFamily="50" charset="-128"/>
                <a:ea typeface="ＭＳ Ｐゴシック" panose="020B0600070205080204" pitchFamily="50" charset="-128"/>
              </a:rPr>
              <a:t>, H. &amp; </a:t>
            </a:r>
            <a:r>
              <a:rPr lang="en-US" altLang="ja-JP" sz="1600" dirty="0" err="1">
                <a:latin typeface="ＭＳ Ｐゴシック" panose="020B0600070205080204" pitchFamily="50" charset="-128"/>
                <a:ea typeface="ＭＳ Ｐゴシック" panose="020B0600070205080204" pitchFamily="50" charset="-128"/>
              </a:rPr>
              <a:t>Onur</a:t>
            </a:r>
            <a:r>
              <a:rPr lang="en-US" altLang="ja-JP" sz="1600" dirty="0">
                <a:latin typeface="ＭＳ Ｐゴシック" panose="020B0600070205080204" pitchFamily="50" charset="-128"/>
                <a:ea typeface="ＭＳ Ｐゴシック" panose="020B0600070205080204" pitchFamily="50" charset="-128"/>
              </a:rPr>
              <a:t> </a:t>
            </a:r>
            <a:r>
              <a:rPr lang="en-US" altLang="ja-JP" sz="1600" dirty="0" err="1">
                <a:latin typeface="ＭＳ Ｐゴシック" panose="020B0600070205080204" pitchFamily="50" charset="-128"/>
                <a:ea typeface="ＭＳ Ｐゴシック" panose="020B0600070205080204" pitchFamily="50" charset="-128"/>
              </a:rPr>
              <a:t>Taş</a:t>
            </a:r>
            <a:r>
              <a:rPr lang="en-US" altLang="ja-JP" sz="1600" dirty="0">
                <a:latin typeface="ＭＳ Ｐゴシック" panose="020B0600070205080204" pitchFamily="50" charset="-128"/>
                <a:ea typeface="ＭＳ Ｐゴシック" panose="020B0600070205080204" pitchFamily="50" charset="-128"/>
              </a:rPr>
              <a:t>, BK.</a:t>
            </a:r>
            <a:r>
              <a:rPr lang="ja-JP" altLang="en-US" sz="1600" dirty="0">
                <a:latin typeface="ＭＳ Ｐゴシック" panose="020B0600070205080204" pitchFamily="50" charset="-128"/>
                <a:ea typeface="ＭＳ Ｐゴシック" panose="020B0600070205080204" pitchFamily="50" charset="-128"/>
              </a:rPr>
              <a:t>（</a:t>
            </a:r>
            <a:r>
              <a:rPr lang="en-US" altLang="ja-JP" sz="1600" dirty="0">
                <a:latin typeface="ＭＳ Ｐゴシック" panose="020B0600070205080204" pitchFamily="50" charset="-128"/>
                <a:ea typeface="ＭＳ Ｐゴシック" panose="020B0600070205080204" pitchFamily="50" charset="-128"/>
              </a:rPr>
              <a:t>2012</a:t>
            </a:r>
            <a:r>
              <a:rPr lang="ja-JP" altLang="en-US" sz="1600" dirty="0">
                <a:latin typeface="ＭＳ Ｐゴシック" panose="020B0600070205080204" pitchFamily="50" charset="-128"/>
                <a:ea typeface="ＭＳ Ｐゴシック" panose="020B0600070205080204" pitchFamily="50" charset="-128"/>
              </a:rPr>
              <a:t>）</a:t>
            </a:r>
            <a:r>
              <a:rPr lang="en-US" altLang="ja-JP" sz="1600" dirty="0">
                <a:latin typeface="ＭＳ Ｐゴシック" panose="020B0600070205080204" pitchFamily="50" charset="-128"/>
                <a:ea typeface="ＭＳ Ｐゴシック" panose="020B0600070205080204" pitchFamily="50" charset="-128"/>
              </a:rPr>
              <a:t>. The influence of internet customer reviews on the online sales and prices in hotel industry. </a:t>
            </a:r>
          </a:p>
          <a:p>
            <a:pPr marL="0" indent="0">
              <a:lnSpc>
                <a:spcPct val="100000"/>
              </a:lnSpc>
              <a:spcBef>
                <a:spcPts val="0"/>
              </a:spcBef>
              <a:buNone/>
            </a:pPr>
            <a:r>
              <a:rPr lang="en-US" altLang="ja-JP" sz="1600" i="1" dirty="0">
                <a:latin typeface="ＭＳ Ｐゴシック" panose="020B0600070205080204" pitchFamily="50" charset="-128"/>
                <a:ea typeface="ＭＳ Ｐゴシック" panose="020B0600070205080204" pitchFamily="50" charset="-128"/>
              </a:rPr>
              <a:t>The Service Industries Journal</a:t>
            </a:r>
            <a:r>
              <a:rPr lang="en-US" altLang="ja-JP" sz="1600" dirty="0">
                <a:latin typeface="ＭＳ Ｐゴシック" panose="020B0600070205080204" pitchFamily="50" charset="-128"/>
                <a:ea typeface="ＭＳ Ｐゴシック" panose="020B0600070205080204" pitchFamily="50" charset="-128"/>
              </a:rPr>
              <a:t>, 32(2), 197–214.</a:t>
            </a:r>
          </a:p>
          <a:p>
            <a:pPr marL="0" indent="0">
              <a:lnSpc>
                <a:spcPct val="100000"/>
              </a:lnSpc>
              <a:spcBef>
                <a:spcPts val="0"/>
              </a:spcBef>
              <a:buNone/>
            </a:pPr>
            <a:r>
              <a:rPr lang="ja-JP" altLang="en-US" sz="1600" dirty="0">
                <a:latin typeface="ＭＳ Ｐゴシック" panose="020B0600070205080204" pitchFamily="50" charset="-128"/>
                <a:ea typeface="ＭＳ Ｐゴシック" panose="020B0600070205080204" pitchFamily="50" charset="-128"/>
              </a:rPr>
              <a:t>･</a:t>
            </a:r>
            <a:r>
              <a:rPr lang="en-US" altLang="ja-JP" sz="1600" dirty="0" err="1">
                <a:latin typeface="ＭＳ Ｐゴシック" panose="020B0600070205080204" pitchFamily="50" charset="-128"/>
                <a:ea typeface="ＭＳ Ｐゴシック" panose="020B0600070205080204" pitchFamily="50" charset="-128"/>
              </a:rPr>
              <a:t>Racherla</a:t>
            </a:r>
            <a:r>
              <a:rPr lang="en-US" altLang="ja-JP" sz="1600" dirty="0">
                <a:latin typeface="ＭＳ Ｐゴシック" panose="020B0600070205080204" pitchFamily="50" charset="-128"/>
                <a:ea typeface="ＭＳ Ｐゴシック" panose="020B0600070205080204" pitchFamily="50" charset="-128"/>
              </a:rPr>
              <a:t>, R &amp; King, R.</a:t>
            </a:r>
            <a:r>
              <a:rPr lang="ja-JP" altLang="en-US" sz="1600" dirty="0">
                <a:latin typeface="ＭＳ Ｐゴシック" panose="020B0600070205080204" pitchFamily="50" charset="-128"/>
                <a:ea typeface="ＭＳ Ｐゴシック" panose="020B0600070205080204" pitchFamily="50" charset="-128"/>
              </a:rPr>
              <a:t>（</a:t>
            </a:r>
            <a:r>
              <a:rPr lang="en-US" altLang="ja-JP" sz="1600" dirty="0">
                <a:latin typeface="ＭＳ Ｐゴシック" panose="020B0600070205080204" pitchFamily="50" charset="-128"/>
                <a:ea typeface="ＭＳ Ｐゴシック" panose="020B0600070205080204" pitchFamily="50" charset="-128"/>
              </a:rPr>
              <a:t>2012</a:t>
            </a:r>
            <a:r>
              <a:rPr lang="ja-JP" altLang="en-US" sz="1600" dirty="0">
                <a:latin typeface="ＭＳ Ｐゴシック" panose="020B0600070205080204" pitchFamily="50" charset="-128"/>
                <a:ea typeface="ＭＳ Ｐゴシック" panose="020B0600070205080204" pitchFamily="50" charset="-128"/>
              </a:rPr>
              <a:t>）</a:t>
            </a:r>
            <a:r>
              <a:rPr lang="en-US" altLang="ja-JP" sz="1600" dirty="0">
                <a:latin typeface="ＭＳ Ｐゴシック" panose="020B0600070205080204" pitchFamily="50" charset="-128"/>
                <a:ea typeface="ＭＳ Ｐゴシック" panose="020B0600070205080204" pitchFamily="50" charset="-128"/>
              </a:rPr>
              <a:t>.</a:t>
            </a:r>
            <a:r>
              <a:rPr lang="ja-JP" altLang="en-US" sz="1600" dirty="0">
                <a:latin typeface="ＭＳ Ｐゴシック" panose="020B0600070205080204" pitchFamily="50" charset="-128"/>
                <a:ea typeface="ＭＳ Ｐゴシック" panose="020B0600070205080204" pitchFamily="50" charset="-128"/>
              </a:rPr>
              <a:t> </a:t>
            </a:r>
            <a:r>
              <a:rPr lang="en-US" altLang="ja-JP" sz="1600" dirty="0">
                <a:latin typeface="ＭＳ Ｐゴシック" panose="020B0600070205080204" pitchFamily="50" charset="-128"/>
                <a:ea typeface="ＭＳ Ｐゴシック" panose="020B0600070205080204" pitchFamily="50" charset="-128"/>
              </a:rPr>
              <a:t>What We Know and Don‘t Know About Online Word-of-Mouth: A Review and Synthesis of the Literature. </a:t>
            </a:r>
            <a:r>
              <a:rPr lang="en-US" altLang="ja-JP" sz="1600" i="1" dirty="0">
                <a:latin typeface="ＭＳ Ｐゴシック" panose="020B0600070205080204" pitchFamily="50" charset="-128"/>
                <a:ea typeface="ＭＳ Ｐゴシック" panose="020B0600070205080204" pitchFamily="50" charset="-128"/>
              </a:rPr>
              <a:t>Journal of Interactive Marketing, </a:t>
            </a:r>
            <a:r>
              <a:rPr lang="en-US" altLang="ja-JP" sz="1600" dirty="0">
                <a:latin typeface="ＭＳ Ｐゴシック" panose="020B0600070205080204" pitchFamily="50" charset="-128"/>
                <a:ea typeface="ＭＳ Ｐゴシック" panose="020B0600070205080204" pitchFamily="50" charset="-128"/>
              </a:rPr>
              <a:t>28(3), 167-183.</a:t>
            </a:r>
          </a:p>
          <a:p>
            <a:pPr marL="0" indent="0">
              <a:lnSpc>
                <a:spcPct val="100000"/>
              </a:lnSpc>
              <a:spcBef>
                <a:spcPts val="0"/>
              </a:spcBef>
              <a:buNone/>
            </a:pPr>
            <a:r>
              <a:rPr lang="ja-JP" altLang="en-US" sz="1600" dirty="0">
                <a:latin typeface="ＭＳ Ｐゴシック" panose="020B0600070205080204" pitchFamily="50" charset="-128"/>
                <a:ea typeface="ＭＳ Ｐゴシック" panose="020B0600070205080204" pitchFamily="50" charset="-128"/>
              </a:rPr>
              <a:t>･</a:t>
            </a:r>
            <a:r>
              <a:rPr lang="en-US" altLang="ja-JP" sz="1600" dirty="0" err="1">
                <a:latin typeface="ＭＳ Ｐゴシック" panose="020B0600070205080204" pitchFamily="50" charset="-128"/>
                <a:ea typeface="ＭＳ Ｐゴシック" panose="020B0600070205080204" pitchFamily="50" charset="-128"/>
              </a:rPr>
              <a:t>Tirunillai</a:t>
            </a:r>
            <a:r>
              <a:rPr lang="en-US" altLang="ja-JP" sz="1600" dirty="0">
                <a:latin typeface="ＭＳ Ｐゴシック" panose="020B0600070205080204" pitchFamily="50" charset="-128"/>
                <a:ea typeface="ＭＳ Ｐゴシック" panose="020B0600070205080204" pitchFamily="50" charset="-128"/>
              </a:rPr>
              <a:t>, S., &amp; </a:t>
            </a:r>
            <a:r>
              <a:rPr lang="en-US" altLang="ja-JP" sz="1600" dirty="0" err="1">
                <a:latin typeface="ＭＳ Ｐゴシック" panose="020B0600070205080204" pitchFamily="50" charset="-128"/>
                <a:ea typeface="ＭＳ Ｐゴシック" panose="020B0600070205080204" pitchFamily="50" charset="-128"/>
              </a:rPr>
              <a:t>Tellis</a:t>
            </a:r>
            <a:r>
              <a:rPr lang="en-US" altLang="ja-JP" sz="1600" dirty="0">
                <a:latin typeface="ＭＳ Ｐゴシック" panose="020B0600070205080204" pitchFamily="50" charset="-128"/>
                <a:ea typeface="ＭＳ Ｐゴシック" panose="020B0600070205080204" pitchFamily="50" charset="-128"/>
              </a:rPr>
              <a:t>, G. J. (2012). Does chatter really matter? Dynamics of user-generated </a:t>
            </a:r>
            <a:r>
              <a:rPr lang="en-US" altLang="ja-JP" sz="1600" dirty="0" err="1">
                <a:latin typeface="ＭＳ Ｐゴシック" panose="020B0600070205080204" pitchFamily="50" charset="-128"/>
                <a:ea typeface="ＭＳ Ｐゴシック" panose="020B0600070205080204" pitchFamily="50" charset="-128"/>
              </a:rPr>
              <a:t>contentand</a:t>
            </a:r>
            <a:r>
              <a:rPr lang="en-US" altLang="ja-JP" sz="1600" dirty="0">
                <a:latin typeface="ＭＳ Ｐゴシック" panose="020B0600070205080204" pitchFamily="50" charset="-128"/>
                <a:ea typeface="ＭＳ Ｐゴシック" panose="020B0600070205080204" pitchFamily="50" charset="-128"/>
              </a:rPr>
              <a:t> stock performance. </a:t>
            </a:r>
            <a:r>
              <a:rPr lang="en-US" altLang="ja-JP" sz="1600" i="1" dirty="0">
                <a:latin typeface="ＭＳ Ｐゴシック" panose="020B0600070205080204" pitchFamily="50" charset="-128"/>
                <a:ea typeface="ＭＳ Ｐゴシック" panose="020B0600070205080204" pitchFamily="50" charset="-128"/>
              </a:rPr>
              <a:t>Marketing Science</a:t>
            </a:r>
            <a:r>
              <a:rPr lang="en-US" altLang="ja-JP" sz="1600" dirty="0">
                <a:latin typeface="ＭＳ Ｐゴシック" panose="020B0600070205080204" pitchFamily="50" charset="-128"/>
                <a:ea typeface="ＭＳ Ｐゴシック" panose="020B0600070205080204" pitchFamily="50" charset="-128"/>
              </a:rPr>
              <a:t>, 31(2), 198–215.</a:t>
            </a:r>
            <a:endParaRPr lang="en-US" altLang="ja-JP" sz="1600" dirty="0">
              <a:solidFill>
                <a:prstClr val="black"/>
              </a:solidFill>
              <a:latin typeface="ＭＳ Ｐゴシック" panose="020B0600070205080204" pitchFamily="50" charset="-128"/>
              <a:ea typeface="ＭＳ Ｐゴシック" panose="020B0600070205080204" pitchFamily="50" charset="-128"/>
            </a:endParaRPr>
          </a:p>
          <a:p>
            <a:pPr marL="0" lvl="0" indent="0">
              <a:lnSpc>
                <a:spcPct val="100000"/>
              </a:lnSpc>
              <a:spcBef>
                <a:spcPts val="0"/>
              </a:spcBef>
              <a:buNone/>
            </a:pPr>
            <a:r>
              <a:rPr lang="ja-JP" altLang="en-US" sz="1600" dirty="0">
                <a:solidFill>
                  <a:prstClr val="black"/>
                </a:solidFill>
                <a:latin typeface="ＭＳ Ｐゴシック" panose="020B0600070205080204" pitchFamily="50" charset="-128"/>
                <a:ea typeface="ＭＳ Ｐゴシック" panose="020B0600070205080204" pitchFamily="50" charset="-128"/>
              </a:rPr>
              <a:t>･</a:t>
            </a:r>
            <a:r>
              <a:rPr lang="en-US" altLang="ja-JP" sz="1600" dirty="0">
                <a:solidFill>
                  <a:prstClr val="black"/>
                </a:solidFill>
                <a:latin typeface="ＭＳ Ｐゴシック" panose="020B0600070205080204" pitchFamily="50" charset="-128"/>
                <a:ea typeface="ＭＳ Ｐゴシック" panose="020B0600070205080204" pitchFamily="50" charset="-128"/>
              </a:rPr>
              <a:t>Wang, M., Liu, Q. Robert, C &amp; Shi, W.</a:t>
            </a:r>
            <a:r>
              <a:rPr lang="ja-JP" altLang="en-US" sz="1600" dirty="0">
                <a:solidFill>
                  <a:prstClr val="black"/>
                </a:solidFill>
                <a:latin typeface="ＭＳ Ｐゴシック" panose="020B0600070205080204" pitchFamily="50" charset="-128"/>
                <a:ea typeface="ＭＳ Ｐゴシック" panose="020B0600070205080204" pitchFamily="50" charset="-128"/>
              </a:rPr>
              <a:t>（</a:t>
            </a:r>
            <a:r>
              <a:rPr lang="en-US" altLang="ja-JP" sz="1600" dirty="0">
                <a:solidFill>
                  <a:prstClr val="black"/>
                </a:solidFill>
                <a:latin typeface="ＭＳ Ｐゴシック" panose="020B0600070205080204" pitchFamily="50" charset="-128"/>
                <a:ea typeface="ＭＳ Ｐゴシック" panose="020B0600070205080204" pitchFamily="50" charset="-128"/>
              </a:rPr>
              <a:t>2015</a:t>
            </a:r>
            <a:r>
              <a:rPr lang="ja-JP" altLang="en-US" sz="1600" dirty="0">
                <a:solidFill>
                  <a:prstClr val="black"/>
                </a:solidFill>
                <a:latin typeface="ＭＳ Ｐゴシック" panose="020B0600070205080204" pitchFamily="50" charset="-128"/>
                <a:ea typeface="ＭＳ Ｐゴシック" panose="020B0600070205080204" pitchFamily="50" charset="-128"/>
              </a:rPr>
              <a:t>）</a:t>
            </a:r>
            <a:r>
              <a:rPr lang="en-US" altLang="ja-JP" sz="1600" dirty="0">
                <a:solidFill>
                  <a:prstClr val="black"/>
                </a:solidFill>
                <a:latin typeface="ＭＳ Ｐゴシック" panose="020B0600070205080204" pitchFamily="50" charset="-128"/>
                <a:ea typeface="ＭＳ Ｐゴシック" panose="020B0600070205080204" pitchFamily="50" charset="-128"/>
              </a:rPr>
              <a:t>. How Word of Mouth Moderates Room Price and Hotel Stars for Online</a:t>
            </a:r>
          </a:p>
          <a:p>
            <a:pPr marL="0" lvl="0" indent="0">
              <a:lnSpc>
                <a:spcPct val="100000"/>
              </a:lnSpc>
              <a:spcBef>
                <a:spcPts val="0"/>
              </a:spcBef>
              <a:buNone/>
            </a:pPr>
            <a:r>
              <a:rPr lang="en-US" altLang="ja-JP" sz="1600" dirty="0">
                <a:solidFill>
                  <a:prstClr val="black"/>
                </a:solidFill>
                <a:latin typeface="ＭＳ Ｐゴシック" panose="020B0600070205080204" pitchFamily="50" charset="-128"/>
                <a:ea typeface="ＭＳ Ｐゴシック" panose="020B0600070205080204" pitchFamily="50" charset="-128"/>
              </a:rPr>
              <a:t>Hotel Booking, An Empirical Investigation with Expedia Data. </a:t>
            </a:r>
            <a:r>
              <a:rPr lang="en-US" altLang="ja-JP" sz="1600" i="1" dirty="0">
                <a:solidFill>
                  <a:prstClr val="black"/>
                </a:solidFill>
                <a:latin typeface="ＭＳ Ｐゴシック" panose="020B0600070205080204" pitchFamily="50" charset="-128"/>
                <a:ea typeface="ＭＳ Ｐゴシック" panose="020B0600070205080204" pitchFamily="50" charset="-128"/>
              </a:rPr>
              <a:t>Journal of Electronic Commerce Re- search</a:t>
            </a:r>
            <a:r>
              <a:rPr lang="en-US" altLang="ja-JP" sz="1600" dirty="0">
                <a:solidFill>
                  <a:prstClr val="black"/>
                </a:solidFill>
                <a:latin typeface="ＭＳ Ｐゴシック" panose="020B0600070205080204" pitchFamily="50" charset="-128"/>
                <a:ea typeface="ＭＳ Ｐゴシック" panose="020B0600070205080204" pitchFamily="50" charset="-128"/>
              </a:rPr>
              <a:t>, 16(1), 72-80. </a:t>
            </a:r>
          </a:p>
          <a:p>
            <a:pPr marL="0" lvl="0" indent="0">
              <a:lnSpc>
                <a:spcPct val="100000"/>
              </a:lnSpc>
              <a:spcBef>
                <a:spcPts val="0"/>
              </a:spcBef>
              <a:buNone/>
            </a:pPr>
            <a:r>
              <a:rPr lang="ja-JP" altLang="en-US" sz="1600" dirty="0">
                <a:solidFill>
                  <a:prstClr val="black"/>
                </a:solidFill>
                <a:latin typeface="ＭＳ Ｐゴシック" panose="020B0600070205080204" pitchFamily="50" charset="-128"/>
                <a:ea typeface="ＭＳ Ｐゴシック" panose="020B0600070205080204" pitchFamily="50" charset="-128"/>
              </a:rPr>
              <a:t>･</a:t>
            </a:r>
            <a:r>
              <a:rPr lang="en-US" altLang="ja-JP" sz="1600" dirty="0">
                <a:solidFill>
                  <a:prstClr val="black"/>
                </a:solidFill>
                <a:latin typeface="ＭＳ Ｐゴシック" panose="020B0600070205080204" pitchFamily="50" charset="-128"/>
                <a:ea typeface="ＭＳ Ｐゴシック" panose="020B0600070205080204" pitchFamily="50" charset="-128"/>
              </a:rPr>
              <a:t>Zhang, Z. Zhang, Z &amp; Law, R.</a:t>
            </a:r>
            <a:r>
              <a:rPr lang="ja-JP" altLang="en-US" sz="1600" dirty="0">
                <a:solidFill>
                  <a:prstClr val="black"/>
                </a:solidFill>
                <a:latin typeface="ＭＳ Ｐゴシック" panose="020B0600070205080204" pitchFamily="50" charset="-128"/>
                <a:ea typeface="ＭＳ Ｐゴシック" panose="020B0600070205080204" pitchFamily="50" charset="-128"/>
              </a:rPr>
              <a:t>（</a:t>
            </a:r>
            <a:r>
              <a:rPr lang="en-US" altLang="ja-JP" sz="1600" dirty="0">
                <a:solidFill>
                  <a:prstClr val="black"/>
                </a:solidFill>
                <a:latin typeface="ＭＳ Ｐゴシック" panose="020B0600070205080204" pitchFamily="50" charset="-128"/>
                <a:ea typeface="ＭＳ Ｐゴシック" panose="020B0600070205080204" pitchFamily="50" charset="-128"/>
              </a:rPr>
              <a:t>2014</a:t>
            </a:r>
            <a:r>
              <a:rPr lang="ja-JP" altLang="en-US" sz="1600" dirty="0">
                <a:solidFill>
                  <a:prstClr val="black"/>
                </a:solidFill>
                <a:latin typeface="ＭＳ Ｐゴシック" panose="020B0600070205080204" pitchFamily="50" charset="-128"/>
                <a:ea typeface="ＭＳ Ｐゴシック" panose="020B0600070205080204" pitchFamily="50" charset="-128"/>
              </a:rPr>
              <a:t>）</a:t>
            </a:r>
            <a:r>
              <a:rPr lang="en-US" altLang="ja-JP" sz="1600" dirty="0">
                <a:solidFill>
                  <a:prstClr val="black"/>
                </a:solidFill>
                <a:latin typeface="ＭＳ Ｐゴシック" panose="020B0600070205080204" pitchFamily="50" charset="-128"/>
                <a:ea typeface="ＭＳ Ｐゴシック" panose="020B0600070205080204" pitchFamily="50" charset="-128"/>
              </a:rPr>
              <a:t>. Positive and negative word of mouth about restaurants: Exploring the asymmetric impact of the performance of attributes. </a:t>
            </a:r>
            <a:r>
              <a:rPr lang="en-US" altLang="ja-JP" sz="1600" i="1" dirty="0">
                <a:solidFill>
                  <a:prstClr val="black"/>
                </a:solidFill>
                <a:latin typeface="ＭＳ Ｐゴシック" panose="020B0600070205080204" pitchFamily="50" charset="-128"/>
                <a:ea typeface="ＭＳ Ｐゴシック" panose="020B0600070205080204" pitchFamily="50" charset="-128"/>
              </a:rPr>
              <a:t>Asia Pacific Journal of Tourism Research</a:t>
            </a:r>
            <a:r>
              <a:rPr lang="en-US" altLang="ja-JP" sz="1600" dirty="0">
                <a:solidFill>
                  <a:prstClr val="black"/>
                </a:solidFill>
                <a:latin typeface="ＭＳ Ｐゴシック" panose="020B0600070205080204" pitchFamily="50" charset="-128"/>
                <a:ea typeface="ＭＳ Ｐゴシック" panose="020B0600070205080204" pitchFamily="50" charset="-128"/>
              </a:rPr>
              <a:t>, 19(2), 162-180.</a:t>
            </a:r>
          </a:p>
          <a:p>
            <a:pPr marL="0" lvl="0" indent="0">
              <a:lnSpc>
                <a:spcPct val="100000"/>
              </a:lnSpc>
              <a:spcBef>
                <a:spcPts val="0"/>
              </a:spcBef>
              <a:buNone/>
            </a:pPr>
            <a:r>
              <a:rPr lang="ja-JP" altLang="en-US" sz="1600" dirty="0">
                <a:solidFill>
                  <a:prstClr val="black"/>
                </a:solidFill>
                <a:latin typeface="ＭＳ Ｐゴシック" panose="020B0600070205080204" pitchFamily="50" charset="-128"/>
                <a:ea typeface="ＭＳ Ｐゴシック" panose="020B0600070205080204" pitchFamily="50" charset="-128"/>
              </a:rPr>
              <a:t>･</a:t>
            </a:r>
            <a:r>
              <a:rPr lang="en-US" altLang="ja-JP" sz="1600" dirty="0">
                <a:solidFill>
                  <a:prstClr val="black"/>
                </a:solidFill>
                <a:latin typeface="ＭＳ Ｐゴシック" panose="020B0600070205080204" pitchFamily="50" charset="-128"/>
                <a:ea typeface="ＭＳ Ｐゴシック" panose="020B0600070205080204" pitchFamily="50" charset="-128"/>
              </a:rPr>
              <a:t>Zhen, L. &amp; Shimizu, A.</a:t>
            </a:r>
            <a:r>
              <a:rPr lang="ja-JP" altLang="en-US" sz="1600" dirty="0">
                <a:solidFill>
                  <a:prstClr val="black"/>
                </a:solidFill>
                <a:latin typeface="ＭＳ Ｐゴシック" panose="020B0600070205080204" pitchFamily="50" charset="-128"/>
                <a:ea typeface="ＭＳ Ｐゴシック" panose="020B0600070205080204" pitchFamily="50" charset="-128"/>
              </a:rPr>
              <a:t>（</a:t>
            </a:r>
            <a:r>
              <a:rPr lang="en-US" altLang="ja-JP" sz="1600" dirty="0">
                <a:solidFill>
                  <a:prstClr val="black"/>
                </a:solidFill>
                <a:latin typeface="ＭＳ Ｐゴシック" panose="020B0600070205080204" pitchFamily="50" charset="-128"/>
                <a:ea typeface="ＭＳ Ｐゴシック" panose="020B0600070205080204" pitchFamily="50" charset="-128"/>
              </a:rPr>
              <a:t>2018</a:t>
            </a:r>
            <a:r>
              <a:rPr lang="ja-JP" altLang="en-US" sz="1600" dirty="0">
                <a:solidFill>
                  <a:prstClr val="black"/>
                </a:solidFill>
                <a:latin typeface="ＭＳ Ｐゴシック" panose="020B0600070205080204" pitchFamily="50" charset="-128"/>
                <a:ea typeface="ＭＳ Ｐゴシック" panose="020B0600070205080204" pitchFamily="50" charset="-128"/>
              </a:rPr>
              <a:t>）</a:t>
            </a:r>
            <a:r>
              <a:rPr lang="en-US" altLang="ja-JP" sz="1600" dirty="0">
                <a:solidFill>
                  <a:prstClr val="black"/>
                </a:solidFill>
                <a:latin typeface="ＭＳ Ｐゴシック" panose="020B0600070205080204" pitchFamily="50" charset="-128"/>
                <a:ea typeface="ＭＳ Ｐゴシック" panose="020B0600070205080204" pitchFamily="50" charset="-128"/>
              </a:rPr>
              <a:t>. Impact of Online Customer Reviews on Sales Outcomes: An Empirical Study Based on Prospect Theory.</a:t>
            </a:r>
          </a:p>
          <a:p>
            <a:pPr marL="0" lvl="0" indent="0">
              <a:lnSpc>
                <a:spcPct val="100000"/>
              </a:lnSpc>
              <a:spcBef>
                <a:spcPts val="0"/>
              </a:spcBef>
              <a:buNone/>
            </a:pPr>
            <a:r>
              <a:rPr lang="en-US" altLang="ja-JP" sz="1600" i="1" dirty="0">
                <a:solidFill>
                  <a:prstClr val="black"/>
                </a:solidFill>
                <a:latin typeface="ＭＳ Ｐゴシック" panose="020B0600070205080204" pitchFamily="50" charset="-128"/>
                <a:ea typeface="ＭＳ Ｐゴシック" panose="020B0600070205080204" pitchFamily="50" charset="-128"/>
              </a:rPr>
              <a:t>The Review of </a:t>
            </a:r>
            <a:r>
              <a:rPr lang="en-US" altLang="ja-JP" sz="1600" i="1" dirty="0" err="1">
                <a:solidFill>
                  <a:prstClr val="black"/>
                </a:solidFill>
                <a:latin typeface="ＭＳ Ｐゴシック" panose="020B0600070205080204" pitchFamily="50" charset="-128"/>
                <a:ea typeface="ＭＳ Ｐゴシック" panose="020B0600070205080204" pitchFamily="50" charset="-128"/>
              </a:rPr>
              <a:t>Socionetwork</a:t>
            </a:r>
            <a:r>
              <a:rPr lang="en-US" altLang="ja-JP" sz="1600" i="1" dirty="0">
                <a:solidFill>
                  <a:prstClr val="black"/>
                </a:solidFill>
                <a:latin typeface="ＭＳ Ｐゴシック" panose="020B0600070205080204" pitchFamily="50" charset="-128"/>
                <a:ea typeface="ＭＳ Ｐゴシック" panose="020B0600070205080204" pitchFamily="50" charset="-128"/>
              </a:rPr>
              <a:t> Strategies</a:t>
            </a:r>
            <a:r>
              <a:rPr lang="en-US" altLang="ja-JP" sz="1600" dirty="0">
                <a:solidFill>
                  <a:prstClr val="black"/>
                </a:solidFill>
                <a:latin typeface="ＭＳ Ｐゴシック" panose="020B0600070205080204" pitchFamily="50" charset="-128"/>
                <a:ea typeface="ＭＳ Ｐゴシック" panose="020B0600070205080204" pitchFamily="50" charset="-128"/>
              </a:rPr>
              <a:t>, 12, 135-151.</a:t>
            </a:r>
          </a:p>
          <a:p>
            <a:pPr marL="0" lvl="0" indent="0">
              <a:lnSpc>
                <a:spcPct val="100000"/>
              </a:lnSpc>
              <a:spcBef>
                <a:spcPts val="0"/>
              </a:spcBef>
              <a:buNone/>
            </a:pPr>
            <a:r>
              <a:rPr lang="ja-JP" altLang="en-US" sz="1600" dirty="0">
                <a:solidFill>
                  <a:prstClr val="black"/>
                </a:solidFill>
                <a:latin typeface="ＭＳ Ｐゴシック" panose="020B0600070205080204" pitchFamily="50" charset="-128"/>
                <a:ea typeface="ＭＳ Ｐゴシック" panose="020B0600070205080204" pitchFamily="50" charset="-128"/>
              </a:rPr>
              <a:t>･</a:t>
            </a:r>
            <a:r>
              <a:rPr lang="en-US" altLang="ja-JP" sz="1600" dirty="0" err="1">
                <a:solidFill>
                  <a:prstClr val="black"/>
                </a:solidFill>
                <a:latin typeface="ＭＳ Ｐゴシック" panose="020B0600070205080204" pitchFamily="50" charset="-128"/>
                <a:ea typeface="ＭＳ Ｐゴシック" panose="020B0600070205080204" pitchFamily="50" charset="-128"/>
              </a:rPr>
              <a:t>Zhen.L</a:t>
            </a:r>
            <a:r>
              <a:rPr lang="en-US" altLang="ja-JP" sz="1600" dirty="0">
                <a:solidFill>
                  <a:prstClr val="black"/>
                </a:solidFill>
                <a:latin typeface="ＭＳ Ｐゴシック" panose="020B0600070205080204" pitchFamily="50" charset="-128"/>
                <a:ea typeface="ＭＳ Ｐゴシック" panose="020B0600070205080204" pitchFamily="50" charset="-128"/>
              </a:rPr>
              <a:t>, </a:t>
            </a:r>
            <a:r>
              <a:rPr lang="en-US" altLang="ja-JP" sz="1600" dirty="0" err="1">
                <a:solidFill>
                  <a:prstClr val="black"/>
                </a:solidFill>
                <a:latin typeface="ＭＳ Ｐゴシック" panose="020B0600070205080204" pitchFamily="50" charset="-128"/>
                <a:ea typeface="ＭＳ Ｐゴシック" panose="020B0600070205080204" pitchFamily="50" charset="-128"/>
              </a:rPr>
              <a:t>Fangzhou.L</a:t>
            </a:r>
            <a:r>
              <a:rPr lang="en-US" altLang="ja-JP" sz="1600" dirty="0">
                <a:solidFill>
                  <a:prstClr val="black"/>
                </a:solidFill>
                <a:latin typeface="ＭＳ Ｐゴシック" panose="020B0600070205080204" pitchFamily="50" charset="-128"/>
                <a:ea typeface="ＭＳ Ｐゴシック" panose="020B0600070205080204" pitchFamily="50" charset="-128"/>
              </a:rPr>
              <a:t>, </a:t>
            </a:r>
            <a:r>
              <a:rPr lang="en-US" altLang="ja-JP" sz="1600" dirty="0" err="1">
                <a:solidFill>
                  <a:prstClr val="black"/>
                </a:solidFill>
                <a:latin typeface="ＭＳ Ｐゴシック" panose="020B0600070205080204" pitchFamily="50" charset="-128"/>
                <a:ea typeface="ＭＳ Ｐゴシック" panose="020B0600070205080204" pitchFamily="50" charset="-128"/>
              </a:rPr>
              <a:t>Jing.X</a:t>
            </a:r>
            <a:r>
              <a:rPr lang="en-US" altLang="ja-JP" sz="1600" dirty="0">
                <a:solidFill>
                  <a:prstClr val="black"/>
                </a:solidFill>
                <a:latin typeface="ＭＳ Ｐゴシック" panose="020B0600070205080204" pitchFamily="50" charset="-128"/>
                <a:ea typeface="ＭＳ Ｐゴシック" panose="020B0600070205080204" pitchFamily="50" charset="-128"/>
              </a:rPr>
              <a:t>, </a:t>
            </a:r>
            <a:r>
              <a:rPr lang="en-US" altLang="ja-JP" sz="1600" dirty="0" err="1">
                <a:solidFill>
                  <a:prstClr val="black"/>
                </a:solidFill>
                <a:latin typeface="ＭＳ Ｐゴシック" panose="020B0600070205080204" pitchFamily="50" charset="-128"/>
                <a:ea typeface="ＭＳ Ｐゴシック" panose="020B0600070205080204" pitchFamily="50" charset="-128"/>
              </a:rPr>
              <a:t>Yang.Z</a:t>
            </a:r>
            <a:r>
              <a:rPr lang="en-US" altLang="ja-JP" sz="1600" dirty="0">
                <a:solidFill>
                  <a:prstClr val="black"/>
                </a:solidFill>
                <a:latin typeface="ＭＳ Ｐゴシック" panose="020B0600070205080204" pitchFamily="50" charset="-128"/>
                <a:ea typeface="ＭＳ Ｐゴシック" panose="020B0600070205080204" pitchFamily="50" charset="-128"/>
              </a:rPr>
              <a:t>.(2019). Topic Features in Negative Customer Reviews: Evidence Based on Text Data Mining. </a:t>
            </a:r>
            <a:r>
              <a:rPr lang="en-US" altLang="ja-JP" sz="1600" i="1" dirty="0">
                <a:solidFill>
                  <a:prstClr val="black"/>
                </a:solidFill>
                <a:latin typeface="ＭＳ Ｐゴシック" panose="020B0600070205080204" pitchFamily="50" charset="-128"/>
                <a:ea typeface="ＭＳ Ｐゴシック" panose="020B0600070205080204" pitchFamily="50" charset="-128"/>
              </a:rPr>
              <a:t>The Review of </a:t>
            </a:r>
            <a:r>
              <a:rPr lang="en-US" altLang="ja-JP" sz="1600" i="1" dirty="0" err="1">
                <a:solidFill>
                  <a:prstClr val="black"/>
                </a:solidFill>
                <a:latin typeface="ＭＳ Ｐゴシック" panose="020B0600070205080204" pitchFamily="50" charset="-128"/>
                <a:ea typeface="ＭＳ Ｐゴシック" panose="020B0600070205080204" pitchFamily="50" charset="-128"/>
              </a:rPr>
              <a:t>Socionetwork</a:t>
            </a:r>
            <a:r>
              <a:rPr lang="en-US" altLang="ja-JP" sz="1600" i="1" dirty="0">
                <a:solidFill>
                  <a:prstClr val="black"/>
                </a:solidFill>
                <a:latin typeface="ＭＳ Ｐゴシック" panose="020B0600070205080204" pitchFamily="50" charset="-128"/>
                <a:ea typeface="ＭＳ Ｐゴシック" panose="020B0600070205080204" pitchFamily="50" charset="-128"/>
              </a:rPr>
              <a:t> Strategies, </a:t>
            </a:r>
            <a:r>
              <a:rPr lang="en-US" altLang="ja-JP" sz="1600" dirty="0">
                <a:solidFill>
                  <a:prstClr val="black"/>
                </a:solidFill>
                <a:latin typeface="ＭＳ Ｐゴシック" panose="020B0600070205080204" pitchFamily="50" charset="-128"/>
                <a:ea typeface="ＭＳ Ｐゴシック" panose="020B0600070205080204" pitchFamily="50" charset="-128"/>
              </a:rPr>
              <a:t>1-22.</a:t>
            </a:r>
            <a:endParaRPr kumimoji="1" lang="ja-JP" altLang="en-US" dirty="0"/>
          </a:p>
        </p:txBody>
      </p:sp>
      <p:sp>
        <p:nvSpPr>
          <p:cNvPr id="4" name="スライド番号プレースホルダー 3">
            <a:extLst>
              <a:ext uri="{FF2B5EF4-FFF2-40B4-BE49-F238E27FC236}">
                <a16:creationId xmlns:a16="http://schemas.microsoft.com/office/drawing/2014/main" xmlns="" id="{BB407992-5F65-4C1F-B93E-E0D76545232E}"/>
              </a:ext>
            </a:extLst>
          </p:cNvPr>
          <p:cNvSpPr>
            <a:spLocks noGrp="1"/>
          </p:cNvSpPr>
          <p:nvPr>
            <p:ph type="sldNum" sz="quarter" idx="12"/>
          </p:nvPr>
        </p:nvSpPr>
        <p:spPr/>
        <p:txBody>
          <a:bodyPr/>
          <a:lstStyle/>
          <a:p>
            <a:fld id="{5620E6CF-7497-4561-96CF-47B14CA33FFA}" type="slidenum">
              <a:rPr kumimoji="1" lang="ja-JP" altLang="en-US" smtClean="0"/>
              <a:t>38</a:t>
            </a:fld>
            <a:endParaRPr kumimoji="1" lang="ja-JP" altLang="en-US"/>
          </a:p>
        </p:txBody>
      </p:sp>
      <p:cxnSp>
        <p:nvCxnSpPr>
          <p:cNvPr id="5" name="直線コネクタ 4">
            <a:extLst>
              <a:ext uri="{FF2B5EF4-FFF2-40B4-BE49-F238E27FC236}">
                <a16:creationId xmlns:a16="http://schemas.microsoft.com/office/drawing/2014/main" xmlns="" id="{AEC7D3CF-DC98-403F-A2DC-968FC418B2FA}"/>
              </a:ext>
            </a:extLst>
          </p:cNvPr>
          <p:cNvCxnSpPr>
            <a:cxnSpLocks/>
          </p:cNvCxnSpPr>
          <p:nvPr/>
        </p:nvCxnSpPr>
        <p:spPr>
          <a:xfrm>
            <a:off x="614597" y="616757"/>
            <a:ext cx="0" cy="839449"/>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9884268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FB60E60F-8334-4349-954C-B676FBB066FA}"/>
              </a:ext>
            </a:extLst>
          </p:cNvPr>
          <p:cNvSpPr>
            <a:spLocks noGrp="1"/>
          </p:cNvSpPr>
          <p:nvPr>
            <p:ph type="title"/>
          </p:nvPr>
        </p:nvSpPr>
        <p:spPr/>
        <p:txBody>
          <a:bodyPr/>
          <a:lstStyle/>
          <a:p>
            <a:r>
              <a:rPr kumimoji="1" lang="ja-JP" altLang="en-US" dirty="0">
                <a:latin typeface="ＭＳ Ｐゴシック" panose="020B0600070205080204" pitchFamily="50" charset="-128"/>
                <a:ea typeface="ＭＳ Ｐゴシック" panose="020B0600070205080204" pitchFamily="50" charset="-128"/>
              </a:rPr>
              <a:t>参考文献･</a:t>
            </a:r>
            <a:r>
              <a:rPr kumimoji="1" lang="en-US" altLang="ja-JP" dirty="0">
                <a:latin typeface="ＭＳ Ｐゴシック" panose="020B0600070205080204" pitchFamily="50" charset="-128"/>
                <a:ea typeface="ＭＳ Ｐゴシック" panose="020B0600070205080204" pitchFamily="50" charset="-128"/>
              </a:rPr>
              <a:t>URL</a:t>
            </a:r>
            <a:endParaRPr kumimoji="1" lang="ja-JP" altLang="en-US" dirty="0">
              <a:latin typeface="ＭＳ Ｐゴシック" panose="020B0600070205080204" pitchFamily="50" charset="-128"/>
              <a:ea typeface="ＭＳ Ｐゴシック" panose="020B0600070205080204" pitchFamily="50" charset="-128"/>
            </a:endParaRPr>
          </a:p>
        </p:txBody>
      </p:sp>
      <p:sp>
        <p:nvSpPr>
          <p:cNvPr id="3" name="コンテンツ プレースホルダー 2">
            <a:extLst>
              <a:ext uri="{FF2B5EF4-FFF2-40B4-BE49-F238E27FC236}">
                <a16:creationId xmlns:a16="http://schemas.microsoft.com/office/drawing/2014/main" xmlns="" id="{69E42B5C-6CDC-4CF9-B1BE-79B316FB6F3C}"/>
              </a:ext>
            </a:extLst>
          </p:cNvPr>
          <p:cNvSpPr>
            <a:spLocks noGrp="1"/>
          </p:cNvSpPr>
          <p:nvPr>
            <p:ph idx="1"/>
          </p:nvPr>
        </p:nvSpPr>
        <p:spPr/>
        <p:txBody>
          <a:bodyPr>
            <a:normAutofit lnSpcReduction="10000"/>
          </a:bodyPr>
          <a:lstStyle/>
          <a:p>
            <a:pPr marL="0" lvl="0" indent="0">
              <a:lnSpc>
                <a:spcPct val="100000"/>
              </a:lnSpc>
              <a:spcBef>
                <a:spcPts val="0"/>
              </a:spcBef>
              <a:buNone/>
            </a:pPr>
            <a:r>
              <a:rPr lang="ja-JP" altLang="en-US" sz="1400" dirty="0">
                <a:solidFill>
                  <a:prstClr val="black"/>
                </a:solidFill>
                <a:latin typeface="ＭＳ Ｐゴシック" panose="020B0600070205080204" pitchFamily="50" charset="-128"/>
                <a:ea typeface="ＭＳ Ｐゴシック" panose="020B0600070205080204" pitchFamily="50" charset="-128"/>
              </a:rPr>
              <a:t>･中川正悦郎</a:t>
            </a:r>
            <a:r>
              <a:rPr lang="en-US" altLang="ja-JP" sz="1400" dirty="0">
                <a:solidFill>
                  <a:prstClr val="black"/>
                </a:solidFill>
                <a:latin typeface="ＭＳ Ｐゴシック" panose="020B0600070205080204" pitchFamily="50" charset="-128"/>
                <a:ea typeface="ＭＳ Ｐゴシック" panose="020B0600070205080204" pitchFamily="50" charset="-128"/>
              </a:rPr>
              <a:t>(2015)</a:t>
            </a:r>
            <a:r>
              <a:rPr lang="ja-JP" altLang="en-US" sz="1400" dirty="0">
                <a:solidFill>
                  <a:prstClr val="black"/>
                </a:solidFill>
                <a:latin typeface="ＭＳ Ｐゴシック" panose="020B0600070205080204" pitchFamily="50" charset="-128"/>
                <a:ea typeface="ＭＳ Ｐゴシック" panose="020B0600070205080204" pitchFamily="50" charset="-128"/>
              </a:rPr>
              <a:t>「飲食店検索サイトに対する</a:t>
            </a:r>
            <a:r>
              <a:rPr lang="en-US" altLang="ja-JP" sz="1400" dirty="0">
                <a:solidFill>
                  <a:prstClr val="black"/>
                </a:solidFill>
                <a:latin typeface="ＭＳ Ｐゴシック" panose="020B0600070205080204" pitchFamily="50" charset="-128"/>
                <a:ea typeface="ＭＳ Ｐゴシック" panose="020B0600070205080204" pitchFamily="50" charset="-128"/>
              </a:rPr>
              <a:t>e</a:t>
            </a:r>
            <a:r>
              <a:rPr lang="ja-JP" altLang="en-US" sz="1400" dirty="0">
                <a:solidFill>
                  <a:prstClr val="black"/>
                </a:solidFill>
                <a:latin typeface="ＭＳ Ｐゴシック" panose="020B0600070205080204" pitchFamily="50" charset="-128"/>
                <a:ea typeface="ＭＳ Ｐゴシック" panose="020B0600070205080204" pitchFamily="50" charset="-128"/>
              </a:rPr>
              <a:t>ロイヤルティの形成要因に関する研究</a:t>
            </a:r>
            <a:r>
              <a:rPr lang="en-US" altLang="ja-JP" sz="1400" dirty="0">
                <a:solidFill>
                  <a:prstClr val="black"/>
                </a:solidFill>
                <a:latin typeface="ＭＳ Ｐゴシック" panose="020B0600070205080204" pitchFamily="50" charset="-128"/>
                <a:ea typeface="ＭＳ Ｐゴシック" panose="020B0600070205080204" pitchFamily="50" charset="-128"/>
              </a:rPr>
              <a:t>-</a:t>
            </a:r>
            <a:r>
              <a:rPr lang="ja-JP" altLang="en-US" sz="1400" dirty="0">
                <a:solidFill>
                  <a:prstClr val="black"/>
                </a:solidFill>
                <a:latin typeface="ＭＳ Ｐゴシック" panose="020B0600070205080204" pitchFamily="50" charset="-128"/>
                <a:ea typeface="ＭＳ Ｐゴシック" panose="020B0600070205080204" pitchFamily="50" charset="-128"/>
              </a:rPr>
              <a:t>プラットホーム型サイトにおけるネットワーク効果に注目して</a:t>
            </a:r>
            <a:r>
              <a:rPr lang="en-US" altLang="ja-JP" sz="1400" dirty="0">
                <a:solidFill>
                  <a:prstClr val="black"/>
                </a:solidFill>
                <a:latin typeface="ＭＳ Ｐゴシック" panose="020B0600070205080204" pitchFamily="50" charset="-128"/>
                <a:ea typeface="ＭＳ Ｐゴシック" panose="020B0600070205080204" pitchFamily="50" charset="-128"/>
              </a:rPr>
              <a:t>-</a:t>
            </a:r>
            <a:r>
              <a:rPr lang="ja-JP" altLang="en-US" sz="1400" dirty="0">
                <a:solidFill>
                  <a:prstClr val="black"/>
                </a:solidFill>
                <a:latin typeface="ＭＳ Ｐゴシック" panose="020B0600070205080204" pitchFamily="50" charset="-128"/>
                <a:ea typeface="ＭＳ Ｐゴシック" panose="020B0600070205080204" pitchFamily="50" charset="-128"/>
              </a:rPr>
              <a:t>」</a:t>
            </a:r>
            <a:r>
              <a:rPr lang="en-US" altLang="ja-JP" sz="1400" dirty="0">
                <a:solidFill>
                  <a:prstClr val="black"/>
                </a:solidFill>
                <a:latin typeface="ＭＳ Ｐゴシック" panose="020B0600070205080204" pitchFamily="50" charset="-128"/>
                <a:ea typeface="ＭＳ Ｐゴシック" panose="020B0600070205080204" pitchFamily="50" charset="-128"/>
              </a:rPr>
              <a:t>『</a:t>
            </a:r>
            <a:r>
              <a:rPr lang="ja-JP" altLang="en-US" sz="1400" dirty="0">
                <a:solidFill>
                  <a:prstClr val="black"/>
                </a:solidFill>
                <a:latin typeface="ＭＳ Ｐゴシック" panose="020B0600070205080204" pitchFamily="50" charset="-128"/>
                <a:ea typeface="ＭＳ Ｐゴシック" panose="020B0600070205080204" pitchFamily="50" charset="-128"/>
              </a:rPr>
              <a:t>日本フードサービス学会年報</a:t>
            </a:r>
            <a:r>
              <a:rPr lang="en-US" altLang="ja-JP" sz="1400" dirty="0">
                <a:solidFill>
                  <a:prstClr val="black"/>
                </a:solidFill>
                <a:latin typeface="ＭＳ Ｐゴシック" panose="020B0600070205080204" pitchFamily="50" charset="-128"/>
                <a:ea typeface="ＭＳ Ｐゴシック" panose="020B0600070205080204" pitchFamily="50" charset="-128"/>
              </a:rPr>
              <a:t>』</a:t>
            </a:r>
            <a:r>
              <a:rPr lang="ja-JP" altLang="en-US" sz="1400" dirty="0">
                <a:solidFill>
                  <a:prstClr val="black"/>
                </a:solidFill>
                <a:latin typeface="ＭＳ Ｐゴシック" panose="020B0600070205080204" pitchFamily="50" charset="-128"/>
                <a:ea typeface="ＭＳ Ｐゴシック" panose="020B0600070205080204" pitchFamily="50" charset="-128"/>
              </a:rPr>
              <a:t> </a:t>
            </a:r>
            <a:r>
              <a:rPr lang="en-US" altLang="ja-JP" sz="1400" dirty="0">
                <a:solidFill>
                  <a:prstClr val="black"/>
                </a:solidFill>
                <a:latin typeface="ＭＳ Ｐゴシック" panose="020B0600070205080204" pitchFamily="50" charset="-128"/>
                <a:ea typeface="ＭＳ Ｐゴシック" panose="020B0600070205080204" pitchFamily="50" charset="-128"/>
              </a:rPr>
              <a:t>22-37.</a:t>
            </a:r>
            <a:endParaRPr lang="ja-JP" altLang="en-US" sz="1400" dirty="0">
              <a:solidFill>
                <a:prstClr val="black"/>
              </a:solidFill>
              <a:latin typeface="ＭＳ Ｐゴシック" panose="020B0600070205080204" pitchFamily="50" charset="-128"/>
              <a:ea typeface="ＭＳ Ｐゴシック" panose="020B0600070205080204" pitchFamily="50" charset="-128"/>
            </a:endParaRPr>
          </a:p>
          <a:p>
            <a:pPr marL="0" lvl="0" indent="0">
              <a:lnSpc>
                <a:spcPct val="100000"/>
              </a:lnSpc>
              <a:spcBef>
                <a:spcPts val="0"/>
              </a:spcBef>
              <a:buNone/>
            </a:pPr>
            <a:r>
              <a:rPr lang="ja-JP" altLang="en-US" sz="1400" dirty="0">
                <a:solidFill>
                  <a:prstClr val="black"/>
                </a:solidFill>
                <a:latin typeface="ＭＳ Ｐゴシック" panose="020B0600070205080204" pitchFamily="50" charset="-128"/>
                <a:ea typeface="ＭＳ Ｐゴシック" panose="020B0600070205080204" pitchFamily="50" charset="-128"/>
              </a:rPr>
              <a:t>･長島広太（</a:t>
            </a:r>
            <a:r>
              <a:rPr lang="en-US" altLang="ja-JP" sz="1400" dirty="0">
                <a:solidFill>
                  <a:prstClr val="black"/>
                </a:solidFill>
                <a:latin typeface="ＭＳ Ｐゴシック" panose="020B0600070205080204" pitchFamily="50" charset="-128"/>
                <a:ea typeface="ＭＳ Ｐゴシック" panose="020B0600070205080204" pitchFamily="50" charset="-128"/>
              </a:rPr>
              <a:t>2009</a:t>
            </a:r>
            <a:r>
              <a:rPr lang="ja-JP" altLang="en-US" sz="1400" dirty="0">
                <a:solidFill>
                  <a:prstClr val="black"/>
                </a:solidFill>
                <a:latin typeface="ＭＳ Ｐゴシック" panose="020B0600070205080204" pitchFamily="50" charset="-128"/>
                <a:ea typeface="ＭＳ Ｐゴシック" panose="020B0600070205080204" pitchFamily="50" charset="-128"/>
              </a:rPr>
              <a:t>）</a:t>
            </a:r>
            <a:r>
              <a:rPr lang="en-US" altLang="ja-JP" sz="1400" dirty="0">
                <a:solidFill>
                  <a:prstClr val="black"/>
                </a:solidFill>
                <a:latin typeface="ＭＳ Ｐゴシック" panose="020B0600070205080204" pitchFamily="50" charset="-128"/>
                <a:ea typeface="ＭＳ Ｐゴシック" panose="020B0600070205080204" pitchFamily="50" charset="-128"/>
              </a:rPr>
              <a:t>.</a:t>
            </a:r>
            <a:r>
              <a:rPr lang="ja-JP" altLang="en-US" sz="1400" dirty="0">
                <a:solidFill>
                  <a:prstClr val="black"/>
                </a:solidFill>
                <a:latin typeface="ＭＳ Ｐゴシック" panose="020B0600070205080204" pitchFamily="50" charset="-128"/>
                <a:ea typeface="ＭＳ Ｐゴシック" panose="020B0600070205080204" pitchFamily="50" charset="-128"/>
              </a:rPr>
              <a:t>「サービス商品の選択・評価におけるクチコミの機能</a:t>
            </a:r>
            <a:r>
              <a:rPr lang="en-US" altLang="ja-JP" sz="1400" dirty="0">
                <a:solidFill>
                  <a:prstClr val="black"/>
                </a:solidFill>
                <a:latin typeface="ＭＳ Ｐゴシック" panose="020B0600070205080204" pitchFamily="50" charset="-128"/>
                <a:ea typeface="ＭＳ Ｐゴシック" panose="020B0600070205080204" pitchFamily="50" charset="-128"/>
              </a:rPr>
              <a:t>-</a:t>
            </a:r>
            <a:r>
              <a:rPr lang="ja-JP" altLang="en-US" sz="1400" dirty="0">
                <a:solidFill>
                  <a:prstClr val="black"/>
                </a:solidFill>
                <a:latin typeface="ＭＳ Ｐゴシック" panose="020B0600070205080204" pitchFamily="50" charset="-128"/>
                <a:ea typeface="ＭＳ Ｐゴシック" panose="020B0600070205080204" pitchFamily="50" charset="-128"/>
              </a:rPr>
              <a:t>ホテルサービスの 場合」</a:t>
            </a:r>
            <a:r>
              <a:rPr lang="en-US" altLang="ja-JP" sz="1400" dirty="0">
                <a:solidFill>
                  <a:prstClr val="black"/>
                </a:solidFill>
                <a:latin typeface="ＭＳ Ｐゴシック" panose="020B0600070205080204" pitchFamily="50" charset="-128"/>
                <a:ea typeface="ＭＳ Ｐゴシック" panose="020B0600070205080204" pitchFamily="50" charset="-128"/>
              </a:rPr>
              <a:t>.『</a:t>
            </a:r>
            <a:r>
              <a:rPr lang="ja-JP" altLang="en-US" sz="1400" dirty="0">
                <a:solidFill>
                  <a:prstClr val="black"/>
                </a:solidFill>
                <a:latin typeface="ＭＳ Ｐゴシック" panose="020B0600070205080204" pitchFamily="50" charset="-128"/>
                <a:ea typeface="ＭＳ Ｐゴシック" panose="020B0600070205080204" pitchFamily="50" charset="-128"/>
              </a:rPr>
              <a:t>経営論集</a:t>
            </a:r>
            <a:r>
              <a:rPr lang="en-US" altLang="ja-JP" sz="1400" dirty="0">
                <a:solidFill>
                  <a:prstClr val="black"/>
                </a:solidFill>
                <a:latin typeface="ＭＳ Ｐゴシック" panose="020B0600070205080204" pitchFamily="50" charset="-128"/>
                <a:ea typeface="ＭＳ Ｐゴシック" panose="020B0600070205080204" pitchFamily="50" charset="-128"/>
              </a:rPr>
              <a:t>』,(74),91-108. </a:t>
            </a:r>
          </a:p>
          <a:p>
            <a:pPr marL="0" lvl="0" indent="0">
              <a:lnSpc>
                <a:spcPct val="100000"/>
              </a:lnSpc>
              <a:spcBef>
                <a:spcPts val="0"/>
              </a:spcBef>
              <a:buNone/>
            </a:pPr>
            <a:r>
              <a:rPr lang="ja-JP" altLang="en-US" sz="1400" dirty="0">
                <a:solidFill>
                  <a:prstClr val="black"/>
                </a:solidFill>
                <a:latin typeface="ＭＳ Ｐゴシック" panose="020B0600070205080204" pitchFamily="50" charset="-128"/>
                <a:ea typeface="ＭＳ Ｐゴシック" panose="020B0600070205080204" pitchFamily="50" charset="-128"/>
              </a:rPr>
              <a:t>･宮城 博文（</a:t>
            </a:r>
            <a:r>
              <a:rPr lang="en-US" altLang="ja-JP" sz="1400" dirty="0">
                <a:solidFill>
                  <a:prstClr val="black"/>
                </a:solidFill>
                <a:latin typeface="ＭＳ Ｐゴシック" panose="020B0600070205080204" pitchFamily="50" charset="-128"/>
                <a:ea typeface="ＭＳ Ｐゴシック" panose="020B0600070205080204" pitchFamily="50" charset="-128"/>
              </a:rPr>
              <a:t>2011</a:t>
            </a:r>
            <a:r>
              <a:rPr lang="ja-JP" altLang="en-US" sz="1400" dirty="0">
                <a:solidFill>
                  <a:prstClr val="black"/>
                </a:solidFill>
                <a:latin typeface="ＭＳ Ｐゴシック" panose="020B0600070205080204" pitchFamily="50" charset="-128"/>
                <a:ea typeface="ＭＳ Ｐゴシック" panose="020B0600070205080204" pitchFamily="50" charset="-128"/>
              </a:rPr>
              <a:t>）</a:t>
            </a:r>
            <a:r>
              <a:rPr lang="en-US" altLang="ja-JP" sz="1400" dirty="0">
                <a:solidFill>
                  <a:prstClr val="black"/>
                </a:solidFill>
                <a:latin typeface="ＭＳ Ｐゴシック" panose="020B0600070205080204" pitchFamily="50" charset="-128"/>
                <a:ea typeface="ＭＳ Ｐゴシック" panose="020B0600070205080204" pitchFamily="50" charset="-128"/>
              </a:rPr>
              <a:t>.</a:t>
            </a:r>
            <a:r>
              <a:rPr lang="ja-JP" altLang="en-US" sz="1400" dirty="0">
                <a:solidFill>
                  <a:prstClr val="black"/>
                </a:solidFill>
                <a:latin typeface="ＭＳ Ｐゴシック" panose="020B0600070205080204" pitchFamily="50" charset="-128"/>
                <a:ea typeface="ＭＳ Ｐゴシック" panose="020B0600070205080204" pitchFamily="50" charset="-128"/>
              </a:rPr>
              <a:t>「サービス提供過程における課題に関する一考察</a:t>
            </a:r>
            <a:r>
              <a:rPr lang="en-US" altLang="ja-JP" sz="1400" dirty="0">
                <a:solidFill>
                  <a:prstClr val="black"/>
                </a:solidFill>
                <a:latin typeface="ＭＳ Ｐゴシック" panose="020B0600070205080204" pitchFamily="50" charset="-128"/>
                <a:ea typeface="ＭＳ Ｐゴシック" panose="020B0600070205080204" pitchFamily="50" charset="-128"/>
              </a:rPr>
              <a:t>--</a:t>
            </a:r>
            <a:r>
              <a:rPr lang="ja-JP" altLang="en-US" sz="1400" dirty="0">
                <a:solidFill>
                  <a:prstClr val="black"/>
                </a:solidFill>
                <a:latin typeface="ＭＳ Ｐゴシック" panose="020B0600070205080204" pitchFamily="50" charset="-128"/>
                <a:ea typeface="ＭＳ Ｐゴシック" panose="020B0600070205080204" pitchFamily="50" charset="-128"/>
              </a:rPr>
              <a:t>ホスピタリティ産業との関わりを通じて」</a:t>
            </a:r>
            <a:r>
              <a:rPr lang="en-US" altLang="ja-JP" sz="1400" dirty="0">
                <a:solidFill>
                  <a:prstClr val="black"/>
                </a:solidFill>
                <a:latin typeface="ＭＳ Ｐゴシック" panose="020B0600070205080204" pitchFamily="50" charset="-128"/>
                <a:ea typeface="ＭＳ Ｐゴシック" panose="020B0600070205080204" pitchFamily="50" charset="-128"/>
              </a:rPr>
              <a:t>.『</a:t>
            </a:r>
            <a:r>
              <a:rPr lang="ja-JP" altLang="en-US" sz="1400" dirty="0">
                <a:solidFill>
                  <a:prstClr val="black"/>
                </a:solidFill>
                <a:latin typeface="ＭＳ Ｐゴシック" panose="020B0600070205080204" pitchFamily="50" charset="-128"/>
                <a:ea typeface="ＭＳ Ｐゴシック" panose="020B0600070205080204" pitchFamily="50" charset="-128"/>
              </a:rPr>
              <a:t>立命館大学経営学会 </a:t>
            </a:r>
            <a:r>
              <a:rPr lang="en-US" altLang="ja-JP" sz="1400" dirty="0">
                <a:solidFill>
                  <a:prstClr val="black"/>
                </a:solidFill>
                <a:latin typeface="ＭＳ Ｐゴシック" panose="020B0600070205080204" pitchFamily="50" charset="-128"/>
                <a:ea typeface="ＭＳ Ｐゴシック" panose="020B0600070205080204" pitchFamily="50" charset="-128"/>
              </a:rPr>
              <a:t>』, 49(5), 231</a:t>
            </a:r>
            <a:r>
              <a:rPr lang="ja-JP" altLang="en-US" sz="1400" dirty="0">
                <a:solidFill>
                  <a:prstClr val="black"/>
                </a:solidFill>
                <a:latin typeface="ＭＳ Ｐゴシック" panose="020B0600070205080204" pitchFamily="50" charset="-128"/>
                <a:ea typeface="ＭＳ Ｐゴシック" panose="020B0600070205080204" pitchFamily="50" charset="-128"/>
              </a:rPr>
              <a:t>～</a:t>
            </a:r>
            <a:r>
              <a:rPr lang="en-US" altLang="ja-JP" sz="1400" dirty="0">
                <a:solidFill>
                  <a:prstClr val="black"/>
                </a:solidFill>
                <a:latin typeface="ＭＳ Ｐゴシック" panose="020B0600070205080204" pitchFamily="50" charset="-128"/>
                <a:ea typeface="ＭＳ Ｐゴシック" panose="020B0600070205080204" pitchFamily="50" charset="-128"/>
              </a:rPr>
              <a:t>256. </a:t>
            </a:r>
          </a:p>
          <a:p>
            <a:pPr marL="0" lvl="0" indent="0">
              <a:lnSpc>
                <a:spcPct val="100000"/>
              </a:lnSpc>
              <a:spcBef>
                <a:spcPts val="0"/>
              </a:spcBef>
              <a:buNone/>
            </a:pPr>
            <a:endParaRPr lang="en-US" altLang="ja-JP" sz="1400" dirty="0">
              <a:solidFill>
                <a:prstClr val="black"/>
              </a:solidFill>
              <a:latin typeface="ＭＳ Ｐゴシック" panose="020B0600070205080204" pitchFamily="50" charset="-128"/>
              <a:ea typeface="ＭＳ Ｐゴシック" panose="020B0600070205080204" pitchFamily="50" charset="-128"/>
            </a:endParaRPr>
          </a:p>
          <a:p>
            <a:pPr marL="0" lvl="0" indent="0">
              <a:lnSpc>
                <a:spcPct val="100000"/>
              </a:lnSpc>
              <a:spcBef>
                <a:spcPts val="0"/>
              </a:spcBef>
              <a:buNone/>
            </a:pPr>
            <a:r>
              <a:rPr lang="ja-JP" altLang="en-US" sz="1400" dirty="0">
                <a:solidFill>
                  <a:prstClr val="black"/>
                </a:solidFill>
                <a:latin typeface="ＭＳ Ｐゴシック" panose="020B0600070205080204" pitchFamily="50" charset="-128"/>
                <a:ea typeface="ＭＳ Ｐゴシック" panose="020B0600070205080204" pitchFamily="50" charset="-128"/>
              </a:rPr>
              <a:t>･東京マーケティング本部第一部 調査･編集（</a:t>
            </a:r>
            <a:r>
              <a:rPr lang="en-US" altLang="ja-JP" sz="1400" dirty="0">
                <a:solidFill>
                  <a:prstClr val="black"/>
                </a:solidFill>
                <a:latin typeface="ＭＳ Ｐゴシック" panose="020B0600070205080204" pitchFamily="50" charset="-128"/>
                <a:ea typeface="ＭＳ Ｐゴシック" panose="020B0600070205080204" pitchFamily="50" charset="-128"/>
              </a:rPr>
              <a:t>2017</a:t>
            </a:r>
            <a:r>
              <a:rPr lang="ja-JP" altLang="en-US" sz="1400" dirty="0">
                <a:solidFill>
                  <a:prstClr val="black"/>
                </a:solidFill>
                <a:latin typeface="ＭＳ Ｐゴシック" panose="020B0600070205080204" pitchFamily="50" charset="-128"/>
                <a:ea typeface="ＭＳ Ｐゴシック" panose="020B0600070205080204" pitchFamily="50" charset="-128"/>
              </a:rPr>
              <a:t>）</a:t>
            </a:r>
            <a:r>
              <a:rPr lang="en-US" altLang="ja-JP" sz="1400" dirty="0">
                <a:solidFill>
                  <a:prstClr val="black"/>
                </a:solidFill>
                <a:latin typeface="ＭＳ Ｐゴシック" panose="020B0600070205080204" pitchFamily="50" charset="-128"/>
                <a:ea typeface="ＭＳ Ｐゴシック" panose="020B0600070205080204" pitchFamily="50" charset="-128"/>
              </a:rPr>
              <a:t>『</a:t>
            </a:r>
            <a:r>
              <a:rPr lang="ja-JP" altLang="en-US" sz="1400" dirty="0">
                <a:solidFill>
                  <a:prstClr val="black"/>
                </a:solidFill>
                <a:latin typeface="ＭＳ Ｐゴシック" panose="020B0600070205080204" pitchFamily="50" charset="-128"/>
                <a:ea typeface="ＭＳ Ｐゴシック" panose="020B0600070205080204" pitchFamily="50" charset="-128"/>
              </a:rPr>
              <a:t>外食産業マーケティング便覧</a:t>
            </a:r>
            <a:r>
              <a:rPr lang="en-US" altLang="ja-JP" sz="1400" dirty="0">
                <a:solidFill>
                  <a:prstClr val="black"/>
                </a:solidFill>
                <a:latin typeface="ＭＳ Ｐゴシック" panose="020B0600070205080204" pitchFamily="50" charset="-128"/>
                <a:ea typeface="ＭＳ Ｐゴシック" panose="020B0600070205080204" pitchFamily="50" charset="-128"/>
              </a:rPr>
              <a:t>2017 No.2 </a:t>
            </a:r>
            <a:r>
              <a:rPr lang="ja-JP" altLang="en-US" sz="1400" dirty="0">
                <a:solidFill>
                  <a:prstClr val="black"/>
                </a:solidFill>
                <a:latin typeface="ＭＳ Ｐゴシック" panose="020B0600070205080204" pitchFamily="50" charset="-128"/>
                <a:ea typeface="ＭＳ Ｐゴシック" panose="020B0600070205080204" pitchFamily="50" charset="-128"/>
              </a:rPr>
              <a:t>～ターゲティングの細分化で集客力強化を図る外食産業～</a:t>
            </a:r>
            <a:r>
              <a:rPr lang="en-US" altLang="ja-JP" sz="1400" dirty="0">
                <a:solidFill>
                  <a:prstClr val="black"/>
                </a:solidFill>
                <a:latin typeface="ＭＳ Ｐゴシック" panose="020B0600070205080204" pitchFamily="50" charset="-128"/>
                <a:ea typeface="ＭＳ Ｐゴシック" panose="020B0600070205080204" pitchFamily="50" charset="-128"/>
              </a:rPr>
              <a:t>』,</a:t>
            </a:r>
            <a:r>
              <a:rPr lang="ja-JP" altLang="en-US" sz="1400" dirty="0">
                <a:solidFill>
                  <a:prstClr val="black"/>
                </a:solidFill>
                <a:latin typeface="ＭＳ Ｐゴシック" panose="020B0600070205080204" pitchFamily="50" charset="-128"/>
                <a:ea typeface="ＭＳ Ｐゴシック" panose="020B0600070205080204" pitchFamily="50" charset="-128"/>
              </a:rPr>
              <a:t>　株式会社富士経済</a:t>
            </a:r>
            <a:r>
              <a:rPr lang="en-US" altLang="ja-JP" sz="1400" dirty="0">
                <a:solidFill>
                  <a:prstClr val="black"/>
                </a:solidFill>
                <a:latin typeface="ＭＳ Ｐゴシック" panose="020B0600070205080204" pitchFamily="50" charset="-128"/>
                <a:ea typeface="ＭＳ Ｐゴシック" panose="020B0600070205080204" pitchFamily="50" charset="-128"/>
              </a:rPr>
              <a:t>.</a:t>
            </a:r>
          </a:p>
          <a:p>
            <a:pPr marL="0" lvl="0" indent="0">
              <a:lnSpc>
                <a:spcPct val="100000"/>
              </a:lnSpc>
              <a:spcBef>
                <a:spcPts val="0"/>
              </a:spcBef>
              <a:buNone/>
            </a:pPr>
            <a:r>
              <a:rPr lang="ja-JP" altLang="en-US" sz="1400" dirty="0">
                <a:solidFill>
                  <a:prstClr val="black"/>
                </a:solidFill>
                <a:latin typeface="ＭＳ Ｐゴシック" panose="020B0600070205080204" pitchFamily="50" charset="-128"/>
                <a:ea typeface="ＭＳ Ｐゴシック" panose="020B0600070205080204" pitchFamily="50" charset="-128"/>
              </a:rPr>
              <a:t>･浜岡・里村（</a:t>
            </a:r>
            <a:r>
              <a:rPr lang="en-US" altLang="ja-JP" sz="1400" dirty="0">
                <a:solidFill>
                  <a:prstClr val="black"/>
                </a:solidFill>
                <a:latin typeface="ＭＳ Ｐゴシック" panose="020B0600070205080204" pitchFamily="50" charset="-128"/>
                <a:ea typeface="ＭＳ Ｐゴシック" panose="020B0600070205080204" pitchFamily="50" charset="-128"/>
              </a:rPr>
              <a:t>2009</a:t>
            </a:r>
            <a:r>
              <a:rPr lang="ja-JP" altLang="en-US" sz="1400" dirty="0">
                <a:solidFill>
                  <a:prstClr val="black"/>
                </a:solidFill>
                <a:latin typeface="ＭＳ Ｐゴシック" panose="020B0600070205080204" pitchFamily="50" charset="-128"/>
                <a:ea typeface="ＭＳ Ｐゴシック" panose="020B0600070205080204" pitchFamily="50" charset="-128"/>
              </a:rPr>
              <a:t>）</a:t>
            </a:r>
            <a:r>
              <a:rPr lang="en-US" altLang="ja-JP" sz="1400" dirty="0">
                <a:solidFill>
                  <a:prstClr val="black"/>
                </a:solidFill>
                <a:latin typeface="ＭＳ Ｐゴシック" panose="020B0600070205080204" pitchFamily="50" charset="-128"/>
                <a:ea typeface="ＭＳ Ｐゴシック" panose="020B0600070205080204" pitchFamily="50" charset="-128"/>
              </a:rPr>
              <a:t>.『</a:t>
            </a:r>
            <a:r>
              <a:rPr lang="ja-JP" altLang="en-US" sz="1400" dirty="0">
                <a:solidFill>
                  <a:prstClr val="black"/>
                </a:solidFill>
                <a:latin typeface="ＭＳ Ｐゴシック" panose="020B0600070205080204" pitchFamily="50" charset="-128"/>
                <a:ea typeface="ＭＳ Ｐゴシック" panose="020B0600070205080204" pitchFamily="50" charset="-128"/>
              </a:rPr>
              <a:t>消費者間の相互作用についての基礎研究　クチコミ、</a:t>
            </a:r>
            <a:r>
              <a:rPr lang="en-US" altLang="ja-JP" sz="1400" dirty="0">
                <a:solidFill>
                  <a:prstClr val="black"/>
                </a:solidFill>
                <a:latin typeface="ＭＳ Ｐゴシック" panose="020B0600070205080204" pitchFamily="50" charset="-128"/>
                <a:ea typeface="ＭＳ Ｐゴシック" panose="020B0600070205080204" pitchFamily="50" charset="-128"/>
              </a:rPr>
              <a:t>e</a:t>
            </a:r>
            <a:r>
              <a:rPr lang="ja-JP" altLang="en-US" sz="1400" dirty="0">
                <a:solidFill>
                  <a:prstClr val="black"/>
                </a:solidFill>
                <a:latin typeface="ＭＳ Ｐゴシック" panose="020B0600070205080204" pitchFamily="50" charset="-128"/>
                <a:ea typeface="ＭＳ Ｐゴシック" panose="020B0600070205080204" pitchFamily="50" charset="-128"/>
              </a:rPr>
              <a:t>クチコミを中心に</a:t>
            </a:r>
            <a:r>
              <a:rPr lang="en-US" altLang="ja-JP" sz="1400" dirty="0">
                <a:solidFill>
                  <a:prstClr val="black"/>
                </a:solidFill>
                <a:latin typeface="ＭＳ Ｐゴシック" panose="020B0600070205080204" pitchFamily="50" charset="-128"/>
                <a:ea typeface="ＭＳ Ｐゴシック" panose="020B0600070205080204" pitchFamily="50" charset="-128"/>
              </a:rPr>
              <a:t>』</a:t>
            </a:r>
            <a:r>
              <a:rPr lang="ja-JP" altLang="en-US" sz="1400" dirty="0">
                <a:solidFill>
                  <a:prstClr val="black"/>
                </a:solidFill>
                <a:latin typeface="ＭＳ Ｐゴシック" panose="020B0600070205080204" pitchFamily="50" charset="-128"/>
                <a:ea typeface="ＭＳ Ｐゴシック" panose="020B0600070205080204" pitchFamily="50" charset="-128"/>
              </a:rPr>
              <a:t> 慶應義塾大学出版会</a:t>
            </a:r>
            <a:r>
              <a:rPr lang="en-US" altLang="ja-JP" sz="1400" dirty="0">
                <a:solidFill>
                  <a:prstClr val="black"/>
                </a:solidFill>
                <a:latin typeface="ＭＳ Ｐゴシック" panose="020B0600070205080204" pitchFamily="50" charset="-128"/>
                <a:ea typeface="ＭＳ Ｐゴシック" panose="020B0600070205080204" pitchFamily="50" charset="-128"/>
              </a:rPr>
              <a:t>.</a:t>
            </a:r>
          </a:p>
          <a:p>
            <a:pPr marL="0" lvl="0" indent="0">
              <a:lnSpc>
                <a:spcPct val="100000"/>
              </a:lnSpc>
              <a:spcBef>
                <a:spcPts val="0"/>
              </a:spcBef>
              <a:buNone/>
            </a:pPr>
            <a:endParaRPr lang="en-US" altLang="ja-JP" sz="1400" dirty="0">
              <a:solidFill>
                <a:prstClr val="black"/>
              </a:solidFill>
              <a:latin typeface="ＭＳ Ｐゴシック" panose="020B0600070205080204" pitchFamily="50" charset="-128"/>
              <a:ea typeface="ＭＳ Ｐゴシック" panose="020B0600070205080204" pitchFamily="50" charset="-128"/>
            </a:endParaRPr>
          </a:p>
          <a:p>
            <a:pPr marL="0" lvl="0" indent="0">
              <a:lnSpc>
                <a:spcPct val="100000"/>
              </a:lnSpc>
              <a:spcBef>
                <a:spcPts val="0"/>
              </a:spcBef>
              <a:buNone/>
            </a:pPr>
            <a:r>
              <a:rPr lang="ja-JP" altLang="en-US" sz="1400" dirty="0">
                <a:solidFill>
                  <a:prstClr val="black"/>
                </a:solidFill>
                <a:latin typeface="ＭＳ Ｐゴシック" panose="020B0600070205080204" pitchFamily="50" charset="-128"/>
                <a:ea typeface="ＭＳ Ｐゴシック" panose="020B0600070205080204" pitchFamily="50" charset="-128"/>
              </a:rPr>
              <a:t>･国土交通省（</a:t>
            </a:r>
            <a:r>
              <a:rPr lang="en-US" altLang="ja-JP" sz="1400" dirty="0">
                <a:solidFill>
                  <a:prstClr val="black"/>
                </a:solidFill>
                <a:latin typeface="ＭＳ Ｐゴシック" panose="020B0600070205080204" pitchFamily="50" charset="-128"/>
                <a:ea typeface="ＭＳ Ｐゴシック" panose="020B0600070205080204" pitchFamily="50" charset="-128"/>
              </a:rPr>
              <a:t>2017</a:t>
            </a:r>
            <a:r>
              <a:rPr lang="ja-JP" altLang="en-US" sz="1400" dirty="0">
                <a:solidFill>
                  <a:prstClr val="black"/>
                </a:solidFill>
                <a:latin typeface="ＭＳ Ｐゴシック" panose="020B0600070205080204" pitchFamily="50" charset="-128"/>
                <a:ea typeface="ＭＳ Ｐゴシック" panose="020B0600070205080204" pitchFamily="50" charset="-128"/>
              </a:rPr>
              <a:t>）「平成</a:t>
            </a:r>
            <a:r>
              <a:rPr lang="en-US" altLang="ja-JP" sz="1400" dirty="0">
                <a:solidFill>
                  <a:prstClr val="black"/>
                </a:solidFill>
                <a:latin typeface="ＭＳ Ｐゴシック" panose="020B0600070205080204" pitchFamily="50" charset="-128"/>
                <a:ea typeface="ＭＳ Ｐゴシック" panose="020B0600070205080204" pitchFamily="50" charset="-128"/>
              </a:rPr>
              <a:t>29</a:t>
            </a:r>
            <a:r>
              <a:rPr lang="ja-JP" altLang="en-US" sz="1400" dirty="0">
                <a:solidFill>
                  <a:prstClr val="black"/>
                </a:solidFill>
                <a:latin typeface="ＭＳ Ｐゴシック" panose="020B0600070205080204" pitchFamily="50" charset="-128"/>
                <a:ea typeface="ＭＳ Ｐゴシック" panose="020B0600070205080204" pitchFamily="50" charset="-128"/>
              </a:rPr>
              <a:t>年都市計画現況調査」</a:t>
            </a:r>
            <a:r>
              <a:rPr lang="en-US" altLang="ja-JP" sz="1400" dirty="0">
                <a:solidFill>
                  <a:prstClr val="black"/>
                </a:solidFill>
                <a:latin typeface="ＭＳ Ｐゴシック" panose="020B0600070205080204" pitchFamily="50" charset="-128"/>
                <a:ea typeface="ＭＳ Ｐゴシック" panose="020B0600070205080204" pitchFamily="50" charset="-128"/>
              </a:rPr>
              <a:t>http://www.mlit.go.jp/toshi/tosiko/toshi_tosiko_tk_000044.html</a:t>
            </a:r>
          </a:p>
          <a:p>
            <a:pPr marL="0" lvl="0" indent="0">
              <a:lnSpc>
                <a:spcPct val="100000"/>
              </a:lnSpc>
              <a:spcBef>
                <a:spcPts val="0"/>
              </a:spcBef>
              <a:buNone/>
            </a:pPr>
            <a:r>
              <a:rPr lang="ja-JP" altLang="en-US" sz="1400" dirty="0">
                <a:solidFill>
                  <a:prstClr val="black"/>
                </a:solidFill>
                <a:latin typeface="ＭＳ Ｐゴシック" panose="020B0600070205080204" pitchFamily="50" charset="-128"/>
                <a:ea typeface="ＭＳ Ｐゴシック" panose="020B0600070205080204" pitchFamily="50" charset="-128"/>
              </a:rPr>
              <a:t>･食べログ「正しい晩ごはん 白</a:t>
            </a:r>
            <a:r>
              <a:rPr lang="en-US" altLang="ja-JP" sz="1400" dirty="0">
                <a:solidFill>
                  <a:prstClr val="black"/>
                </a:solidFill>
                <a:latin typeface="ＭＳ Ｐゴシック" panose="020B0600070205080204" pitchFamily="50" charset="-128"/>
                <a:ea typeface="ＭＳ Ｐゴシック" panose="020B0600070205080204" pitchFamily="50" charset="-128"/>
              </a:rPr>
              <a:t>-</a:t>
            </a:r>
            <a:r>
              <a:rPr lang="ja-JP" altLang="en-US" sz="1400" dirty="0">
                <a:solidFill>
                  <a:prstClr val="black"/>
                </a:solidFill>
                <a:latin typeface="ＭＳ Ｐゴシック" panose="020B0600070205080204" pitchFamily="50" charset="-128"/>
                <a:ea typeface="ＭＳ Ｐゴシック" panose="020B0600070205080204" pitchFamily="50" charset="-128"/>
              </a:rPr>
              <a:t>はく</a:t>
            </a:r>
            <a:r>
              <a:rPr lang="en-US" altLang="ja-JP" sz="1400" dirty="0">
                <a:solidFill>
                  <a:prstClr val="black"/>
                </a:solidFill>
                <a:latin typeface="ＭＳ Ｐゴシック" panose="020B0600070205080204" pitchFamily="50" charset="-128"/>
                <a:ea typeface="ＭＳ Ｐゴシック" panose="020B0600070205080204" pitchFamily="50" charset="-128"/>
              </a:rPr>
              <a:t>-</a:t>
            </a:r>
            <a:r>
              <a:rPr lang="ja-JP" altLang="en-US" sz="1400" dirty="0">
                <a:solidFill>
                  <a:prstClr val="black"/>
                </a:solidFill>
                <a:latin typeface="ＭＳ Ｐゴシック" panose="020B0600070205080204" pitchFamily="50" charset="-128"/>
                <a:ea typeface="ＭＳ Ｐゴシック" panose="020B0600070205080204" pitchFamily="50" charset="-128"/>
              </a:rPr>
              <a:t>」</a:t>
            </a:r>
            <a:r>
              <a:rPr lang="en-US" altLang="ja-JP" sz="1400" dirty="0">
                <a:solidFill>
                  <a:prstClr val="black"/>
                </a:solidFill>
                <a:latin typeface="ＭＳ Ｐゴシック" panose="020B0600070205080204" pitchFamily="50" charset="-128"/>
                <a:ea typeface="ＭＳ Ｐゴシック" panose="020B0600070205080204" pitchFamily="50" charset="-128"/>
              </a:rPr>
              <a:t>https://tabelog.com/tokyo/A1305/A130501/13173276/</a:t>
            </a:r>
          </a:p>
          <a:p>
            <a:pPr marL="0" lvl="0" indent="0">
              <a:lnSpc>
                <a:spcPct val="100000"/>
              </a:lnSpc>
              <a:spcBef>
                <a:spcPts val="0"/>
              </a:spcBef>
              <a:buNone/>
            </a:pPr>
            <a:r>
              <a:rPr lang="ja-JP" altLang="en-US" sz="1400" dirty="0">
                <a:solidFill>
                  <a:prstClr val="black"/>
                </a:solidFill>
                <a:latin typeface="ＭＳ Ｐゴシック" panose="020B0600070205080204" pitchFamily="50" charset="-128"/>
                <a:ea typeface="ＭＳ Ｐゴシック" panose="020B0600070205080204" pitchFamily="50" charset="-128"/>
              </a:rPr>
              <a:t>･電通マクロミルインサイト（</a:t>
            </a:r>
            <a:r>
              <a:rPr lang="en-US" altLang="ja-JP" sz="1400" dirty="0">
                <a:solidFill>
                  <a:prstClr val="black"/>
                </a:solidFill>
                <a:latin typeface="ＭＳ Ｐゴシック" panose="020B0600070205080204" pitchFamily="50" charset="-128"/>
                <a:ea typeface="ＭＳ Ｐゴシック" panose="020B0600070205080204" pitchFamily="50" charset="-128"/>
              </a:rPr>
              <a:t>DMI</a:t>
            </a:r>
            <a:r>
              <a:rPr lang="ja-JP" altLang="en-US" sz="1400" dirty="0">
                <a:solidFill>
                  <a:prstClr val="black"/>
                </a:solidFill>
                <a:latin typeface="ＭＳ Ｐゴシック" panose="020B0600070205080204" pitchFamily="50" charset="-128"/>
                <a:ea typeface="ＭＳ Ｐゴシック" panose="020B0600070205080204" pitchFamily="50" charset="-128"/>
              </a:rPr>
              <a:t>）</a:t>
            </a:r>
            <a:r>
              <a:rPr lang="en-US" altLang="ja-JP" sz="1400" dirty="0">
                <a:solidFill>
                  <a:prstClr val="black"/>
                </a:solidFill>
                <a:latin typeface="ＭＳ Ｐゴシック" panose="020B0600070205080204" pitchFamily="50" charset="-128"/>
                <a:ea typeface="ＭＳ Ｐゴシック" panose="020B0600070205080204" pitchFamily="50" charset="-128"/>
              </a:rPr>
              <a:t>.</a:t>
            </a:r>
            <a:r>
              <a:rPr lang="ja-JP" altLang="en-US" sz="1400" dirty="0">
                <a:solidFill>
                  <a:prstClr val="black"/>
                </a:solidFill>
                <a:latin typeface="ＭＳ Ｐゴシック" panose="020B0600070205080204" pitchFamily="50" charset="-128"/>
                <a:ea typeface="ＭＳ Ｐゴシック" panose="020B0600070205080204" pitchFamily="50" charset="-128"/>
              </a:rPr>
              <a:t>「ソーシャルリスニング」 </a:t>
            </a:r>
            <a:r>
              <a:rPr lang="en-US" altLang="ja-JP" sz="1400" dirty="0">
                <a:solidFill>
                  <a:prstClr val="black"/>
                </a:solidFill>
                <a:latin typeface="ＭＳ Ｐゴシック" panose="020B0600070205080204" pitchFamily="50" charset="-128"/>
                <a:ea typeface="ＭＳ Ｐゴシック" panose="020B0600070205080204" pitchFamily="50" charset="-128"/>
              </a:rPr>
              <a:t>https://www.dm-insight.jp/data_analysis/social_listening.html</a:t>
            </a:r>
            <a:r>
              <a:rPr lang="ja-JP" altLang="en-US" sz="1400" dirty="0">
                <a:solidFill>
                  <a:prstClr val="black"/>
                </a:solidFill>
                <a:latin typeface="ＭＳ Ｐゴシック" panose="020B0600070205080204" pitchFamily="50" charset="-128"/>
                <a:ea typeface="ＭＳ Ｐゴシック" panose="020B0600070205080204" pitchFamily="50" charset="-128"/>
              </a:rPr>
              <a:t>　　</a:t>
            </a:r>
          </a:p>
          <a:p>
            <a:pPr marL="0" lvl="0" indent="0">
              <a:lnSpc>
                <a:spcPct val="100000"/>
              </a:lnSpc>
              <a:spcBef>
                <a:spcPts val="0"/>
              </a:spcBef>
              <a:buNone/>
            </a:pPr>
            <a:r>
              <a:rPr lang="ja-JP" altLang="en-US" sz="1400" dirty="0">
                <a:solidFill>
                  <a:prstClr val="black"/>
                </a:solidFill>
                <a:latin typeface="ＭＳ Ｐゴシック" panose="020B0600070205080204" pitchFamily="50" charset="-128"/>
                <a:ea typeface="ＭＳ Ｐゴシック" panose="020B0600070205080204" pitchFamily="50" charset="-128"/>
              </a:rPr>
              <a:t>･東洋経済オンライン（</a:t>
            </a:r>
            <a:r>
              <a:rPr lang="en-US" altLang="ja-JP" sz="1400" dirty="0">
                <a:solidFill>
                  <a:prstClr val="black"/>
                </a:solidFill>
                <a:latin typeface="ＭＳ Ｐゴシック" panose="020B0600070205080204" pitchFamily="50" charset="-128"/>
                <a:ea typeface="ＭＳ Ｐゴシック" panose="020B0600070205080204" pitchFamily="50" charset="-128"/>
              </a:rPr>
              <a:t>2016</a:t>
            </a:r>
            <a:r>
              <a:rPr lang="ja-JP" altLang="en-US" sz="1400" dirty="0">
                <a:solidFill>
                  <a:prstClr val="black"/>
                </a:solidFill>
                <a:latin typeface="ＭＳ Ｐゴシック" panose="020B0600070205080204" pitchFamily="50" charset="-128"/>
                <a:ea typeface="ＭＳ Ｐゴシック" panose="020B0600070205080204" pitchFamily="50" charset="-128"/>
              </a:rPr>
              <a:t>）「東京</a:t>
            </a:r>
            <a:r>
              <a:rPr lang="en-US" altLang="ja-JP" sz="1400" dirty="0">
                <a:solidFill>
                  <a:prstClr val="black"/>
                </a:solidFill>
                <a:latin typeface="ＭＳ Ｐゴシック" panose="020B0600070205080204" pitchFamily="50" charset="-128"/>
                <a:ea typeface="ＭＳ Ｐゴシック" panose="020B0600070205080204" pitchFamily="50" charset="-128"/>
              </a:rPr>
              <a:t>23</a:t>
            </a:r>
            <a:r>
              <a:rPr lang="ja-JP" altLang="en-US" sz="1400" dirty="0">
                <a:solidFill>
                  <a:prstClr val="black"/>
                </a:solidFill>
                <a:latin typeface="ＭＳ Ｐゴシック" panose="020B0600070205080204" pitchFamily="50" charset="-128"/>
                <a:ea typeface="ＭＳ Ｐゴシック" panose="020B0600070205080204" pitchFamily="50" charset="-128"/>
              </a:rPr>
              <a:t>区で飲食店が激しく密集しているのは？」</a:t>
            </a:r>
            <a:r>
              <a:rPr lang="en-US" altLang="ja-JP" sz="1400" dirty="0">
                <a:solidFill>
                  <a:prstClr val="black"/>
                </a:solidFill>
                <a:latin typeface="ＭＳ Ｐゴシック" panose="020B0600070205080204" pitchFamily="50" charset="-128"/>
                <a:ea typeface="ＭＳ Ｐゴシック" panose="020B0600070205080204" pitchFamily="50" charset="-128"/>
              </a:rPr>
              <a:t>https://toyokeizai.net/articles/-/119427</a:t>
            </a:r>
          </a:p>
          <a:p>
            <a:pPr marL="0" lvl="0" indent="0">
              <a:lnSpc>
                <a:spcPct val="100000"/>
              </a:lnSpc>
              <a:spcBef>
                <a:spcPts val="0"/>
              </a:spcBef>
              <a:buNone/>
            </a:pPr>
            <a:r>
              <a:rPr lang="ja-JP" altLang="en-US" sz="1400" dirty="0">
                <a:solidFill>
                  <a:prstClr val="black"/>
                </a:solidFill>
                <a:latin typeface="ＭＳ Ｐゴシック" panose="020B0600070205080204" pitchFamily="50" charset="-128"/>
                <a:ea typeface="ＭＳ Ｐゴシック" panose="020B0600070205080204" pitchFamily="50" charset="-128"/>
              </a:rPr>
              <a:t>･</a:t>
            </a:r>
            <a:r>
              <a:rPr lang="zh-TW" altLang="en-US" sz="1400" dirty="0">
                <a:solidFill>
                  <a:prstClr val="black"/>
                </a:solidFill>
                <a:latin typeface="ＭＳ Ｐゴシック" panose="020B0600070205080204" pitchFamily="50" charset="-128"/>
                <a:ea typeface="ＭＳ Ｐゴシック" panose="020B0600070205080204" pitchFamily="50" charset="-128"/>
              </a:rPr>
              <a:t>日本政策金融公庫 国民生活事業本部 生活衛生融資部（</a:t>
            </a:r>
            <a:r>
              <a:rPr lang="en-US" altLang="zh-TW" sz="1400" dirty="0">
                <a:solidFill>
                  <a:prstClr val="black"/>
                </a:solidFill>
                <a:latin typeface="ＭＳ Ｐゴシック" panose="020B0600070205080204" pitchFamily="50" charset="-128"/>
                <a:ea typeface="ＭＳ Ｐゴシック" panose="020B0600070205080204" pitchFamily="50" charset="-128"/>
              </a:rPr>
              <a:t>2013</a:t>
            </a:r>
            <a:r>
              <a:rPr lang="zh-TW" altLang="en-US" sz="1400" dirty="0">
                <a:solidFill>
                  <a:prstClr val="black"/>
                </a:solidFill>
                <a:latin typeface="ＭＳ Ｐゴシック" panose="020B0600070205080204" pitchFamily="50" charset="-128"/>
                <a:ea typeface="ＭＳ Ｐゴシック" panose="020B0600070205080204" pitchFamily="50" charset="-128"/>
              </a:rPr>
              <a:t>）「外食に関する消費者意識と飲食店の経営実態調査」</a:t>
            </a:r>
            <a:r>
              <a:rPr lang="en-US" altLang="zh-TW" sz="1400" dirty="0">
                <a:solidFill>
                  <a:prstClr val="black"/>
                </a:solidFill>
                <a:latin typeface="ＭＳ Ｐゴシック" panose="020B0600070205080204" pitchFamily="50" charset="-128"/>
                <a:ea typeface="ＭＳ Ｐゴシック" panose="020B0600070205080204" pitchFamily="50" charset="-128"/>
              </a:rPr>
              <a:t>https://www.jfc.go.jp/n/findings/pdf/seikatsu25_1218a.pdf</a:t>
            </a:r>
            <a:endParaRPr lang="en-US" altLang="ja-JP" sz="1400" dirty="0">
              <a:solidFill>
                <a:prstClr val="black"/>
              </a:solidFill>
              <a:latin typeface="ＭＳ Ｐゴシック" panose="020B0600070205080204" pitchFamily="50" charset="-128"/>
              <a:ea typeface="ＭＳ Ｐゴシック" panose="020B0600070205080204" pitchFamily="50" charset="-128"/>
            </a:endParaRPr>
          </a:p>
          <a:p>
            <a:pPr marL="0" lvl="0" indent="0">
              <a:lnSpc>
                <a:spcPct val="100000"/>
              </a:lnSpc>
              <a:spcBef>
                <a:spcPts val="0"/>
              </a:spcBef>
              <a:buNone/>
            </a:pPr>
            <a:r>
              <a:rPr lang="ja-JP" altLang="en-US" sz="1400" dirty="0">
                <a:solidFill>
                  <a:prstClr val="black"/>
                </a:solidFill>
                <a:latin typeface="ＭＳ Ｐゴシック" panose="020B0600070205080204" pitchFamily="50" charset="-128"/>
                <a:ea typeface="ＭＳ Ｐゴシック" panose="020B0600070205080204" pitchFamily="50" charset="-128"/>
              </a:rPr>
              <a:t>･マーケティングリサーチのマクロミル</a:t>
            </a:r>
            <a:r>
              <a:rPr lang="en-US" altLang="ja-JP" sz="1400" dirty="0">
                <a:solidFill>
                  <a:prstClr val="black"/>
                </a:solidFill>
                <a:latin typeface="ＭＳ Ｐゴシック" panose="020B0600070205080204" pitchFamily="50" charset="-128"/>
                <a:ea typeface="ＭＳ Ｐゴシック" panose="020B0600070205080204" pitchFamily="50" charset="-128"/>
              </a:rPr>
              <a:t>｢</a:t>
            </a:r>
            <a:r>
              <a:rPr lang="ja-JP" altLang="en-US" sz="1400" dirty="0">
                <a:solidFill>
                  <a:prstClr val="black"/>
                </a:solidFill>
                <a:latin typeface="ＭＳ Ｐゴシック" panose="020B0600070205080204" pitchFamily="50" charset="-128"/>
                <a:ea typeface="ＭＳ Ｐゴシック" panose="020B0600070205080204" pitchFamily="50" charset="-128"/>
              </a:rPr>
              <a:t>テキストマイニング</a:t>
            </a:r>
            <a:r>
              <a:rPr lang="en-US" altLang="ja-JP" sz="1400" dirty="0">
                <a:solidFill>
                  <a:prstClr val="black"/>
                </a:solidFill>
                <a:latin typeface="ＭＳ Ｐゴシック" panose="020B0600070205080204" pitchFamily="50" charset="-128"/>
                <a:ea typeface="ＭＳ Ｐゴシック" panose="020B0600070205080204" pitchFamily="50" charset="-128"/>
              </a:rPr>
              <a:t>｣https://www.macromill.com/service/data_analysis/text-mining.html</a:t>
            </a:r>
          </a:p>
          <a:p>
            <a:pPr marL="0" lvl="0" indent="0">
              <a:lnSpc>
                <a:spcPct val="100000"/>
              </a:lnSpc>
              <a:spcBef>
                <a:spcPts val="0"/>
              </a:spcBef>
              <a:buNone/>
            </a:pPr>
            <a:r>
              <a:rPr lang="ja-JP" altLang="en-US" sz="1400" dirty="0">
                <a:solidFill>
                  <a:prstClr val="black"/>
                </a:solidFill>
                <a:latin typeface="ＭＳ Ｐゴシック" panose="020B0600070205080204" pitchFamily="50" charset="-128"/>
                <a:ea typeface="ＭＳ Ｐゴシック" panose="020B0600070205080204" pitchFamily="50" charset="-128"/>
              </a:rPr>
              <a:t>･見える化エンジン</a:t>
            </a:r>
            <a:r>
              <a:rPr lang="en-US" altLang="ja-JP" sz="1400" dirty="0">
                <a:solidFill>
                  <a:prstClr val="black"/>
                </a:solidFill>
                <a:latin typeface="ＭＳ Ｐゴシック" panose="020B0600070205080204" pitchFamily="50" charset="-128"/>
                <a:ea typeface="ＭＳ Ｐゴシック" panose="020B0600070205080204" pitchFamily="50" charset="-128"/>
              </a:rPr>
              <a:t>.</a:t>
            </a:r>
            <a:r>
              <a:rPr lang="ja-JP" altLang="en-US" sz="1400" dirty="0">
                <a:solidFill>
                  <a:prstClr val="black"/>
                </a:solidFill>
                <a:latin typeface="ＭＳ Ｐゴシック" panose="020B0600070205080204" pitchFamily="50" charset="-128"/>
                <a:ea typeface="ＭＳ Ｐゴシック" panose="020B0600070205080204" pitchFamily="50" charset="-128"/>
              </a:rPr>
              <a:t>「見える化エンジンの導入事例」 </a:t>
            </a:r>
            <a:r>
              <a:rPr lang="en-US" altLang="ja-JP" sz="1400" dirty="0">
                <a:solidFill>
                  <a:prstClr val="black"/>
                </a:solidFill>
                <a:latin typeface="ＭＳ Ｐゴシック" panose="020B0600070205080204" pitchFamily="50" charset="-128"/>
                <a:ea typeface="ＭＳ Ｐゴシック" panose="020B0600070205080204" pitchFamily="50" charset="-128"/>
              </a:rPr>
              <a:t>https://www.pa-consul.co.jp/mieruka/case/nestle.html</a:t>
            </a:r>
          </a:p>
          <a:p>
            <a:pPr marL="0" lvl="0" indent="0">
              <a:lnSpc>
                <a:spcPct val="100000"/>
              </a:lnSpc>
              <a:spcBef>
                <a:spcPts val="0"/>
              </a:spcBef>
              <a:buNone/>
            </a:pPr>
            <a:r>
              <a:rPr lang="ja-JP" altLang="en-US" sz="1400" dirty="0">
                <a:solidFill>
                  <a:prstClr val="black"/>
                </a:solidFill>
                <a:latin typeface="ＭＳ Ｐゴシック" panose="020B0600070205080204" pitchFamily="50" charset="-128"/>
                <a:ea typeface="ＭＳ Ｐゴシック" panose="020B0600070205080204" pitchFamily="50" charset="-128"/>
              </a:rPr>
              <a:t>･三菱</a:t>
            </a:r>
            <a:r>
              <a:rPr lang="en-US" altLang="ja-JP" sz="1400" dirty="0">
                <a:solidFill>
                  <a:prstClr val="black"/>
                </a:solidFill>
                <a:latin typeface="ＭＳ Ｐゴシック" panose="020B0600070205080204" pitchFamily="50" charset="-128"/>
                <a:ea typeface="ＭＳ Ｐゴシック" panose="020B0600070205080204" pitchFamily="50" charset="-128"/>
              </a:rPr>
              <a:t>UFJ</a:t>
            </a:r>
            <a:r>
              <a:rPr lang="ja-JP" altLang="en-US" sz="1400" dirty="0">
                <a:solidFill>
                  <a:prstClr val="black"/>
                </a:solidFill>
                <a:latin typeface="ＭＳ Ｐゴシック" panose="020B0600070205080204" pitchFamily="50" charset="-128"/>
                <a:ea typeface="ＭＳ Ｐゴシック" panose="020B0600070205080204" pitchFamily="50" charset="-128"/>
              </a:rPr>
              <a:t>リサーチ</a:t>
            </a:r>
            <a:r>
              <a:rPr lang="en-US" altLang="ja-JP" sz="1400" dirty="0">
                <a:solidFill>
                  <a:prstClr val="black"/>
                </a:solidFill>
                <a:latin typeface="ＭＳ Ｐゴシック" panose="020B0600070205080204" pitchFamily="50" charset="-128"/>
                <a:ea typeface="ＭＳ Ｐゴシック" panose="020B0600070205080204" pitchFamily="50" charset="-128"/>
              </a:rPr>
              <a:t>&amp;</a:t>
            </a:r>
            <a:r>
              <a:rPr lang="ja-JP" altLang="en-US" sz="1400" dirty="0">
                <a:solidFill>
                  <a:prstClr val="black"/>
                </a:solidFill>
                <a:latin typeface="ＭＳ Ｐゴシック" panose="020B0600070205080204" pitchFamily="50" charset="-128"/>
                <a:ea typeface="ＭＳ Ｐゴシック" panose="020B0600070205080204" pitchFamily="50" charset="-128"/>
              </a:rPr>
              <a:t>コンサルティング「口コミサイト･インフルエンサーマーケティングに関するアンケート調査」</a:t>
            </a:r>
          </a:p>
          <a:p>
            <a:pPr marL="0" lvl="0" indent="0">
              <a:lnSpc>
                <a:spcPct val="100000"/>
              </a:lnSpc>
              <a:spcBef>
                <a:spcPts val="0"/>
              </a:spcBef>
              <a:buNone/>
            </a:pPr>
            <a:r>
              <a:rPr lang="en-US" altLang="ja-JP" sz="1400" dirty="0">
                <a:solidFill>
                  <a:prstClr val="black"/>
                </a:solidFill>
                <a:latin typeface="ＭＳ Ｐゴシック" panose="020B0600070205080204" pitchFamily="50" charset="-128"/>
                <a:ea typeface="ＭＳ Ｐゴシック" panose="020B0600070205080204" pitchFamily="50" charset="-128"/>
              </a:rPr>
              <a:t>https://www.caa.go.jp/policies/policy/consumer_policy/policy_coordination/internet_committee/pdf/internet_committee_180927_0003.pdf</a:t>
            </a:r>
          </a:p>
          <a:p>
            <a:pPr marL="0" lvl="0" indent="0">
              <a:lnSpc>
                <a:spcPct val="100000"/>
              </a:lnSpc>
              <a:spcBef>
                <a:spcPts val="0"/>
              </a:spcBef>
              <a:buNone/>
            </a:pPr>
            <a:endParaRPr lang="en-US" altLang="ja-JP" sz="1400" dirty="0">
              <a:solidFill>
                <a:prstClr val="black"/>
              </a:solidFill>
              <a:latin typeface="ＭＳ Ｐゴシック" panose="020B0600070205080204" pitchFamily="50" charset="-128"/>
              <a:ea typeface="ＭＳ Ｐゴシック" panose="020B0600070205080204" pitchFamily="50" charset="-128"/>
            </a:endParaRPr>
          </a:p>
          <a:p>
            <a:pPr marL="0" lvl="0" indent="0">
              <a:lnSpc>
                <a:spcPct val="100000"/>
              </a:lnSpc>
              <a:spcBef>
                <a:spcPts val="0"/>
              </a:spcBef>
              <a:buNone/>
            </a:pPr>
            <a:endParaRPr lang="en-US" altLang="ja-JP" sz="1600" dirty="0">
              <a:solidFill>
                <a:prstClr val="black"/>
              </a:solidFill>
              <a:latin typeface="ＭＳ Ｐゴシック" panose="020B0600070205080204" pitchFamily="50" charset="-128"/>
              <a:ea typeface="ＭＳ Ｐゴシック" panose="020B0600070205080204" pitchFamily="50" charset="-128"/>
            </a:endParaRPr>
          </a:p>
          <a:p>
            <a:pPr marL="0" lvl="0" indent="0">
              <a:lnSpc>
                <a:spcPct val="100000"/>
              </a:lnSpc>
              <a:spcBef>
                <a:spcPts val="0"/>
              </a:spcBef>
              <a:buNone/>
            </a:pPr>
            <a:endParaRPr lang="ja-JP" altLang="en-US" sz="1600" dirty="0">
              <a:solidFill>
                <a:prstClr val="black"/>
              </a:solidFill>
              <a:latin typeface="ＭＳ Ｐゴシック" panose="020B0600070205080204" pitchFamily="50" charset="-128"/>
              <a:ea typeface="ＭＳ Ｐゴシック" panose="020B0600070205080204" pitchFamily="50" charset="-128"/>
            </a:endParaRPr>
          </a:p>
          <a:p>
            <a:pPr marL="0" indent="0">
              <a:buNone/>
            </a:pPr>
            <a:endParaRPr kumimoji="1" lang="ja-JP" altLang="en-US" dirty="0"/>
          </a:p>
        </p:txBody>
      </p:sp>
      <p:sp>
        <p:nvSpPr>
          <p:cNvPr id="4" name="スライド番号プレースホルダー 3">
            <a:extLst>
              <a:ext uri="{FF2B5EF4-FFF2-40B4-BE49-F238E27FC236}">
                <a16:creationId xmlns:a16="http://schemas.microsoft.com/office/drawing/2014/main" xmlns="" id="{61B03473-B83C-42B7-99B6-FF27DCCABDB7}"/>
              </a:ext>
            </a:extLst>
          </p:cNvPr>
          <p:cNvSpPr>
            <a:spLocks noGrp="1"/>
          </p:cNvSpPr>
          <p:nvPr>
            <p:ph type="sldNum" sz="quarter" idx="12"/>
          </p:nvPr>
        </p:nvSpPr>
        <p:spPr/>
        <p:txBody>
          <a:bodyPr/>
          <a:lstStyle/>
          <a:p>
            <a:fld id="{5620E6CF-7497-4561-96CF-47B14CA33FFA}" type="slidenum">
              <a:rPr kumimoji="1" lang="ja-JP" altLang="en-US" smtClean="0"/>
              <a:t>39</a:t>
            </a:fld>
            <a:endParaRPr kumimoji="1" lang="ja-JP" altLang="en-US"/>
          </a:p>
        </p:txBody>
      </p:sp>
      <p:cxnSp>
        <p:nvCxnSpPr>
          <p:cNvPr id="5" name="直線コネクタ 4">
            <a:extLst>
              <a:ext uri="{FF2B5EF4-FFF2-40B4-BE49-F238E27FC236}">
                <a16:creationId xmlns:a16="http://schemas.microsoft.com/office/drawing/2014/main" xmlns="" id="{B25486C9-DE97-43F9-8F97-4BE200E1A22E}"/>
              </a:ext>
            </a:extLst>
          </p:cNvPr>
          <p:cNvCxnSpPr>
            <a:cxnSpLocks/>
          </p:cNvCxnSpPr>
          <p:nvPr/>
        </p:nvCxnSpPr>
        <p:spPr>
          <a:xfrm>
            <a:off x="614597" y="616757"/>
            <a:ext cx="0" cy="839449"/>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401478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7A03B055-C330-46C8-B117-D1E259D2D9D3}"/>
              </a:ext>
            </a:extLst>
          </p:cNvPr>
          <p:cNvSpPr>
            <a:spLocks noGrp="1"/>
          </p:cNvSpPr>
          <p:nvPr>
            <p:ph type="title"/>
          </p:nvPr>
        </p:nvSpPr>
        <p:spPr/>
        <p:txBody>
          <a:bodyPr>
            <a:normAutofit/>
          </a:bodyPr>
          <a:lstStyle/>
          <a:p>
            <a:r>
              <a:rPr kumimoji="1" lang="ja-JP" altLang="en-US" dirty="0">
                <a:latin typeface="ＭＳ Ｐゴシック" panose="020B0600070205080204" pitchFamily="50" charset="-128"/>
                <a:ea typeface="ＭＳ Ｐゴシック" panose="020B0600070205080204" pitchFamily="50" charset="-128"/>
              </a:rPr>
              <a:t>はじめに</a:t>
            </a:r>
          </a:p>
        </p:txBody>
      </p:sp>
      <p:sp>
        <p:nvSpPr>
          <p:cNvPr id="8" name="スライド番号プレースホルダー 7">
            <a:extLst>
              <a:ext uri="{FF2B5EF4-FFF2-40B4-BE49-F238E27FC236}">
                <a16:creationId xmlns:a16="http://schemas.microsoft.com/office/drawing/2014/main" xmlns="" id="{366BC53C-48BA-4157-A406-B52656A67401}"/>
              </a:ext>
            </a:extLst>
          </p:cNvPr>
          <p:cNvSpPr>
            <a:spLocks noGrp="1"/>
          </p:cNvSpPr>
          <p:nvPr>
            <p:ph type="sldNum" sz="quarter" idx="12"/>
          </p:nvPr>
        </p:nvSpPr>
        <p:spPr/>
        <p:txBody>
          <a:bodyPr/>
          <a:lstStyle/>
          <a:p>
            <a:fld id="{E4845D58-09BD-4429-8409-4C69DA5E8300}" type="slidenum">
              <a:rPr kumimoji="1" lang="ja-JP" altLang="en-US" smtClean="0"/>
              <a:t>4</a:t>
            </a:fld>
            <a:endParaRPr kumimoji="1" lang="ja-JP" altLang="en-US"/>
          </a:p>
        </p:txBody>
      </p:sp>
      <p:pic>
        <p:nvPicPr>
          <p:cNvPr id="5" name="コンテンツ プレースホルダー 4" descr="internet_committee_180927_0003.pdf - Google Chrome">
            <a:extLst>
              <a:ext uri="{FF2B5EF4-FFF2-40B4-BE49-F238E27FC236}">
                <a16:creationId xmlns:a16="http://schemas.microsoft.com/office/drawing/2014/main" xmlns="" id="{34E1ACF6-E526-485D-A126-92C2270C9471}"/>
              </a:ext>
            </a:extLst>
          </p:cNvPr>
          <p:cNvPicPr>
            <a:picLocks noGrp="1" noChangeAspect="1"/>
          </p:cNvPicPr>
          <p:nvPr>
            <p:ph idx="4294967295"/>
          </p:nvPr>
        </p:nvPicPr>
        <p:blipFill rotWithShape="1">
          <a:blip r:embed="rId2">
            <a:extLst>
              <a:ext uri="{28A0092B-C50C-407E-A947-70E740481C1C}">
                <a14:useLocalDpi xmlns:a14="http://schemas.microsoft.com/office/drawing/2010/main" val="0"/>
              </a:ext>
            </a:extLst>
          </a:blip>
          <a:srcRect l="16436" t="13729" r="18249" b="9951"/>
          <a:stretch/>
        </p:blipFill>
        <p:spPr>
          <a:xfrm>
            <a:off x="840410" y="1612969"/>
            <a:ext cx="5725532" cy="4759788"/>
          </a:xfrm>
        </p:spPr>
      </p:pic>
      <p:sp>
        <p:nvSpPr>
          <p:cNvPr id="6" name="テキスト ボックス 5">
            <a:extLst>
              <a:ext uri="{FF2B5EF4-FFF2-40B4-BE49-F238E27FC236}">
                <a16:creationId xmlns:a16="http://schemas.microsoft.com/office/drawing/2014/main" xmlns="" id="{32346722-8657-4ECC-BF39-5C120092EA93}"/>
              </a:ext>
            </a:extLst>
          </p:cNvPr>
          <p:cNvSpPr txBox="1"/>
          <p:nvPr/>
        </p:nvSpPr>
        <p:spPr>
          <a:xfrm flipH="1">
            <a:off x="748292" y="6295038"/>
            <a:ext cx="10383533" cy="523220"/>
          </a:xfrm>
          <a:prstGeom prst="rect">
            <a:avLst/>
          </a:prstGeom>
          <a:noFill/>
        </p:spPr>
        <p:txBody>
          <a:bodyPr wrap="square" rtlCol="0">
            <a:spAutoFit/>
          </a:bodyPr>
          <a:lstStyle/>
          <a:p>
            <a:r>
              <a:rPr lang="ja-JP" altLang="en-US" sz="1400" dirty="0">
                <a:solidFill>
                  <a:schemeClr val="bg1">
                    <a:lumMod val="50000"/>
                  </a:schemeClr>
                </a:solidFill>
                <a:latin typeface="ＭＳ Ｐゴシック" panose="020B0600070205080204" pitchFamily="50" charset="-128"/>
                <a:ea typeface="ＭＳ Ｐゴシック" panose="020B0600070205080204" pitchFamily="50" charset="-128"/>
              </a:rPr>
              <a:t>三菱</a:t>
            </a:r>
            <a:r>
              <a:rPr lang="en-US" altLang="ja-JP" sz="1400" dirty="0">
                <a:solidFill>
                  <a:schemeClr val="bg1">
                    <a:lumMod val="50000"/>
                  </a:schemeClr>
                </a:solidFill>
                <a:latin typeface="ＭＳ Ｐゴシック" panose="020B0600070205080204" pitchFamily="50" charset="-128"/>
                <a:ea typeface="ＭＳ Ｐゴシック" panose="020B0600070205080204" pitchFamily="50" charset="-128"/>
              </a:rPr>
              <a:t>UFJ</a:t>
            </a:r>
            <a:r>
              <a:rPr lang="ja-JP" altLang="en-US" sz="1400" dirty="0">
                <a:solidFill>
                  <a:schemeClr val="bg1">
                    <a:lumMod val="50000"/>
                  </a:schemeClr>
                </a:solidFill>
                <a:latin typeface="ＭＳ Ｐゴシック" panose="020B0600070205080204" pitchFamily="50" charset="-128"/>
                <a:ea typeface="ＭＳ Ｐゴシック" panose="020B0600070205080204" pitchFamily="50" charset="-128"/>
              </a:rPr>
              <a:t>リサーチ</a:t>
            </a:r>
            <a:r>
              <a:rPr lang="en-US" altLang="ja-JP" sz="1400" dirty="0">
                <a:solidFill>
                  <a:schemeClr val="bg1">
                    <a:lumMod val="50000"/>
                  </a:schemeClr>
                </a:solidFill>
                <a:latin typeface="ＭＳ Ｐゴシック" panose="020B0600070205080204" pitchFamily="50" charset="-128"/>
                <a:ea typeface="ＭＳ Ｐゴシック" panose="020B0600070205080204" pitchFamily="50" charset="-128"/>
              </a:rPr>
              <a:t>&amp;</a:t>
            </a:r>
            <a:r>
              <a:rPr lang="ja-JP" altLang="en-US" sz="1400" dirty="0">
                <a:solidFill>
                  <a:schemeClr val="bg1">
                    <a:lumMod val="50000"/>
                  </a:schemeClr>
                </a:solidFill>
                <a:latin typeface="ＭＳ Ｐゴシック" panose="020B0600070205080204" pitchFamily="50" charset="-128"/>
                <a:ea typeface="ＭＳ Ｐゴシック" panose="020B0600070205080204" pitchFamily="50" charset="-128"/>
              </a:rPr>
              <a:t>コンサルティング「口コミサイト･インフルエンサーマーケティングに関するアンケート調査」</a:t>
            </a:r>
            <a:endParaRPr lang="en-US" altLang="ja-JP" sz="1400" dirty="0">
              <a:solidFill>
                <a:schemeClr val="bg1">
                  <a:lumMod val="50000"/>
                </a:schemeClr>
              </a:solidFill>
              <a:latin typeface="ＭＳ Ｐゴシック" panose="020B0600070205080204" pitchFamily="50" charset="-128"/>
              <a:ea typeface="ＭＳ Ｐゴシック" panose="020B0600070205080204" pitchFamily="50" charset="-128"/>
            </a:endParaRPr>
          </a:p>
          <a:p>
            <a:r>
              <a:rPr lang="en-US" altLang="ja-JP" sz="1400" dirty="0">
                <a:solidFill>
                  <a:schemeClr val="bg1">
                    <a:lumMod val="50000"/>
                  </a:schemeClr>
                </a:solidFill>
                <a:latin typeface="ＭＳ Ｐゴシック" panose="020B0600070205080204" pitchFamily="50" charset="-128"/>
                <a:ea typeface="ＭＳ Ｐゴシック" panose="020B0600070205080204" pitchFamily="50" charset="-128"/>
              </a:rPr>
              <a:t>https://www.caa.go.jp/policies/policy/consumer_policy/policy_coordination/internet_committee/pdf/internet_committee_180927_0003.pdf</a:t>
            </a:r>
            <a:endParaRPr kumimoji="1" lang="ja-JP" altLang="en-US" sz="1400" dirty="0">
              <a:solidFill>
                <a:schemeClr val="bg1">
                  <a:lumMod val="50000"/>
                </a:schemeClr>
              </a:solidFill>
              <a:latin typeface="ＭＳ Ｐゴシック" panose="020B0600070205080204" pitchFamily="50" charset="-128"/>
              <a:ea typeface="ＭＳ Ｐゴシック" panose="020B0600070205080204" pitchFamily="50" charset="-128"/>
            </a:endParaRPr>
          </a:p>
        </p:txBody>
      </p:sp>
      <p:sp>
        <p:nvSpPr>
          <p:cNvPr id="3" name="四角形: 角を丸くする 2">
            <a:extLst>
              <a:ext uri="{FF2B5EF4-FFF2-40B4-BE49-F238E27FC236}">
                <a16:creationId xmlns:a16="http://schemas.microsoft.com/office/drawing/2014/main" xmlns="" id="{2F667C4A-699F-4D16-BFC4-7CAE34E482E2}"/>
              </a:ext>
            </a:extLst>
          </p:cNvPr>
          <p:cNvSpPr/>
          <p:nvPr/>
        </p:nvSpPr>
        <p:spPr>
          <a:xfrm>
            <a:off x="841019" y="3235609"/>
            <a:ext cx="5809090" cy="276999"/>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2" name="直線コネクタ 11">
            <a:extLst>
              <a:ext uri="{FF2B5EF4-FFF2-40B4-BE49-F238E27FC236}">
                <a16:creationId xmlns:a16="http://schemas.microsoft.com/office/drawing/2014/main" xmlns="" id="{DCD6E4CE-7963-4AF4-A405-18E5D5E8BA71}"/>
              </a:ext>
            </a:extLst>
          </p:cNvPr>
          <p:cNvCxnSpPr>
            <a:cxnSpLocks/>
          </p:cNvCxnSpPr>
          <p:nvPr/>
        </p:nvCxnSpPr>
        <p:spPr>
          <a:xfrm>
            <a:off x="614597" y="616757"/>
            <a:ext cx="0" cy="839449"/>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sp>
        <p:nvSpPr>
          <p:cNvPr id="7" name="二等辺三角形 6">
            <a:extLst>
              <a:ext uri="{FF2B5EF4-FFF2-40B4-BE49-F238E27FC236}">
                <a16:creationId xmlns:a16="http://schemas.microsoft.com/office/drawing/2014/main" xmlns="" id="{98CFB113-C756-4DB8-8171-3C001641DD6B}"/>
              </a:ext>
            </a:extLst>
          </p:cNvPr>
          <p:cNvSpPr/>
          <p:nvPr/>
        </p:nvSpPr>
        <p:spPr>
          <a:xfrm rot="5400000">
            <a:off x="6432120" y="4516549"/>
            <a:ext cx="615185" cy="353292"/>
          </a:xfrm>
          <a:prstGeom prst="triangle">
            <a:avLst/>
          </a:prstGeom>
          <a:solidFill>
            <a:schemeClr val="accent1"/>
          </a:solid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3" name="テキスト ボックス 12">
            <a:extLst>
              <a:ext uri="{FF2B5EF4-FFF2-40B4-BE49-F238E27FC236}">
                <a16:creationId xmlns:a16="http://schemas.microsoft.com/office/drawing/2014/main" xmlns="" id="{2D98E800-28A7-41FF-BD56-E8B56A5B1752}"/>
              </a:ext>
            </a:extLst>
          </p:cNvPr>
          <p:cNvSpPr txBox="1"/>
          <p:nvPr/>
        </p:nvSpPr>
        <p:spPr>
          <a:xfrm>
            <a:off x="7023785" y="4215218"/>
            <a:ext cx="4330015" cy="830997"/>
          </a:xfrm>
          <a:prstGeom prst="rect">
            <a:avLst/>
          </a:prstGeom>
          <a:solidFill>
            <a:schemeClr val="bg1"/>
          </a:solidFill>
        </p:spPr>
        <p:txBody>
          <a:bodyPr wrap="square" rtlCol="0">
            <a:spAutoFit/>
          </a:bodyPr>
          <a:lstStyle/>
          <a:p>
            <a:r>
              <a:rPr kumimoji="1" lang="ja-JP" altLang="en-US" sz="2400" dirty="0">
                <a:latin typeface="ＭＳ Ｐゴシック" panose="020B0600070205080204" pitchFamily="50" charset="-128"/>
                <a:ea typeface="ＭＳ Ｐゴシック" panose="020B0600070205080204" pitchFamily="50" charset="-128"/>
              </a:rPr>
              <a:t>クチコミは消費者にとって身近な意思決定のツールとなっている</a:t>
            </a:r>
            <a:endParaRPr kumimoji="1" lang="en-US" altLang="ja-JP" sz="2400" dirty="0">
              <a:latin typeface="ＭＳ Ｐゴシック" panose="020B0600070205080204" pitchFamily="50" charset="-128"/>
              <a:ea typeface="ＭＳ Ｐゴシック" panose="020B0600070205080204" pitchFamily="50" charset="-128"/>
            </a:endParaRPr>
          </a:p>
        </p:txBody>
      </p:sp>
      <p:pic>
        <p:nvPicPr>
          <p:cNvPr id="10" name="グラフィックス 9" descr="ショッピング カート">
            <a:extLst>
              <a:ext uri="{FF2B5EF4-FFF2-40B4-BE49-F238E27FC236}">
                <a16:creationId xmlns:a16="http://schemas.microsoft.com/office/drawing/2014/main" xmlns="" id="{EACD671C-01D1-46B1-8F6B-59C38D43947E}"/>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xmlns="" r:embed="rId4"/>
              </a:ext>
            </a:extLst>
          </a:blip>
          <a:stretch>
            <a:fillRect/>
          </a:stretch>
        </p:blipFill>
        <p:spPr>
          <a:xfrm>
            <a:off x="9564368" y="2002645"/>
            <a:ext cx="1355562" cy="1355562"/>
          </a:xfrm>
          <a:prstGeom prst="rect">
            <a:avLst/>
          </a:prstGeom>
        </p:spPr>
      </p:pic>
      <p:pic>
        <p:nvPicPr>
          <p:cNvPr id="14" name="グラフィックス 13" descr="チャット">
            <a:extLst>
              <a:ext uri="{FF2B5EF4-FFF2-40B4-BE49-F238E27FC236}">
                <a16:creationId xmlns:a16="http://schemas.microsoft.com/office/drawing/2014/main" xmlns="" id="{AAB1A187-E2C2-4D2B-AA9E-0CC92BDFBE42}"/>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xmlns="" r:embed="rId6"/>
              </a:ext>
            </a:extLst>
          </a:blip>
          <a:stretch>
            <a:fillRect/>
          </a:stretch>
        </p:blipFill>
        <p:spPr>
          <a:xfrm>
            <a:off x="6924896" y="1884681"/>
            <a:ext cx="1723785" cy="1723785"/>
          </a:xfrm>
          <a:prstGeom prst="rect">
            <a:avLst/>
          </a:prstGeom>
          <a:noFill/>
        </p:spPr>
      </p:pic>
      <p:sp>
        <p:nvSpPr>
          <p:cNvPr id="15" name="二等辺三角形 14">
            <a:extLst>
              <a:ext uri="{FF2B5EF4-FFF2-40B4-BE49-F238E27FC236}">
                <a16:creationId xmlns:a16="http://schemas.microsoft.com/office/drawing/2014/main" xmlns="" id="{E423C407-CA60-4FEA-A521-1F74F37FFDC9}"/>
              </a:ext>
            </a:extLst>
          </p:cNvPr>
          <p:cNvSpPr/>
          <p:nvPr/>
        </p:nvSpPr>
        <p:spPr>
          <a:xfrm rot="5400000">
            <a:off x="8786128" y="2500854"/>
            <a:ext cx="640793" cy="359145"/>
          </a:xfrm>
          <a:prstGeom prst="triangle">
            <a:avLst>
              <a:gd name="adj" fmla="val 49340"/>
            </a:avLst>
          </a:prstGeom>
          <a:solidFill>
            <a:schemeClr val="bg1">
              <a:lumMod val="50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8762312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500"/>
                                        <p:tgtEl>
                                          <p:spTgt spid="7"/>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animBg="1"/>
      <p:bldP spid="13"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xmlns="" id="{54BC1A54-2020-43DC-9EAD-D6435DDE509C}"/>
              </a:ext>
            </a:extLst>
          </p:cNvPr>
          <p:cNvSpPr>
            <a:spLocks noGrp="1"/>
          </p:cNvSpPr>
          <p:nvPr>
            <p:ph type="sldNum" sz="quarter" idx="12"/>
          </p:nvPr>
        </p:nvSpPr>
        <p:spPr/>
        <p:txBody>
          <a:bodyPr/>
          <a:lstStyle/>
          <a:p>
            <a:fld id="{5620E6CF-7497-4561-96CF-47B14CA33FFA}" type="slidenum">
              <a:rPr kumimoji="1" lang="ja-JP" altLang="en-US" smtClean="0"/>
              <a:t>40</a:t>
            </a:fld>
            <a:endParaRPr kumimoji="1" lang="ja-JP" altLang="en-US"/>
          </a:p>
        </p:txBody>
      </p:sp>
      <p:sp>
        <p:nvSpPr>
          <p:cNvPr id="4" name="テキスト ボックス 3">
            <a:extLst>
              <a:ext uri="{FF2B5EF4-FFF2-40B4-BE49-F238E27FC236}">
                <a16:creationId xmlns:a16="http://schemas.microsoft.com/office/drawing/2014/main" xmlns="" id="{2767D162-AA55-4AD2-8EF2-2A80BAD7415D}"/>
              </a:ext>
            </a:extLst>
          </p:cNvPr>
          <p:cNvSpPr txBox="1"/>
          <p:nvPr/>
        </p:nvSpPr>
        <p:spPr>
          <a:xfrm>
            <a:off x="2835965" y="3075057"/>
            <a:ext cx="6520069" cy="707886"/>
          </a:xfrm>
          <a:prstGeom prst="rect">
            <a:avLst/>
          </a:prstGeom>
          <a:noFill/>
        </p:spPr>
        <p:txBody>
          <a:bodyPr wrap="square" rtlCol="0">
            <a:spAutoFit/>
          </a:bodyPr>
          <a:lstStyle/>
          <a:p>
            <a:pPr algn="ctr"/>
            <a:r>
              <a:rPr kumimoji="1" lang="ja-JP" altLang="en-US" sz="4000" dirty="0">
                <a:latin typeface="ＭＳ Ｐゴシック" panose="020B0600070205080204" pitchFamily="50" charset="-128"/>
                <a:ea typeface="ＭＳ Ｐゴシック" panose="020B0600070205080204" pitchFamily="50" charset="-128"/>
              </a:rPr>
              <a:t>ご静聴ありがとうございました</a:t>
            </a:r>
          </a:p>
        </p:txBody>
      </p:sp>
    </p:spTree>
    <p:extLst>
      <p:ext uri="{BB962C8B-B14F-4D97-AF65-F5344CB8AC3E}">
        <p14:creationId xmlns:p14="http://schemas.microsoft.com/office/powerpoint/2010/main" val="8670997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E359C5E1-1B1B-4C50-9799-8C21616F9A2E}"/>
              </a:ext>
            </a:extLst>
          </p:cNvPr>
          <p:cNvSpPr>
            <a:spLocks noGrp="1"/>
          </p:cNvSpPr>
          <p:nvPr>
            <p:ph type="title"/>
          </p:nvPr>
        </p:nvSpPr>
        <p:spPr/>
        <p:txBody>
          <a:bodyPr/>
          <a:lstStyle/>
          <a:p>
            <a:r>
              <a:rPr kumimoji="1" lang="ja-JP" altLang="en-US" dirty="0">
                <a:latin typeface="ＭＳ Ｐゴシック" panose="020B0600070205080204" pitchFamily="50" charset="-128"/>
                <a:ea typeface="ＭＳ Ｐゴシック" panose="020B0600070205080204" pitchFamily="50" charset="-128"/>
              </a:rPr>
              <a:t>はじめに</a:t>
            </a:r>
          </a:p>
        </p:txBody>
      </p:sp>
      <p:sp>
        <p:nvSpPr>
          <p:cNvPr id="3" name="スライド番号プレースホルダー 2">
            <a:extLst>
              <a:ext uri="{FF2B5EF4-FFF2-40B4-BE49-F238E27FC236}">
                <a16:creationId xmlns:a16="http://schemas.microsoft.com/office/drawing/2014/main" xmlns="" id="{BB857E92-389E-4C3E-81D4-1E3A8C5EBC9E}"/>
              </a:ext>
            </a:extLst>
          </p:cNvPr>
          <p:cNvSpPr>
            <a:spLocks noGrp="1"/>
          </p:cNvSpPr>
          <p:nvPr>
            <p:ph type="sldNum" sz="quarter" idx="12"/>
          </p:nvPr>
        </p:nvSpPr>
        <p:spPr/>
        <p:txBody>
          <a:bodyPr/>
          <a:lstStyle/>
          <a:p>
            <a:fld id="{5620E6CF-7497-4561-96CF-47B14CA33FFA}" type="slidenum">
              <a:rPr kumimoji="1" lang="ja-JP" altLang="en-US" smtClean="0"/>
              <a:t>5</a:t>
            </a:fld>
            <a:endParaRPr kumimoji="1" lang="ja-JP" altLang="en-US"/>
          </a:p>
        </p:txBody>
      </p:sp>
      <p:cxnSp>
        <p:nvCxnSpPr>
          <p:cNvPr id="4" name="直線コネクタ 3">
            <a:extLst>
              <a:ext uri="{FF2B5EF4-FFF2-40B4-BE49-F238E27FC236}">
                <a16:creationId xmlns:a16="http://schemas.microsoft.com/office/drawing/2014/main" xmlns="" id="{6FB46BBD-0F53-46BD-9E46-F848E46518E8}"/>
              </a:ext>
            </a:extLst>
          </p:cNvPr>
          <p:cNvCxnSpPr>
            <a:cxnSpLocks/>
          </p:cNvCxnSpPr>
          <p:nvPr/>
        </p:nvCxnSpPr>
        <p:spPr>
          <a:xfrm>
            <a:off x="614597" y="616757"/>
            <a:ext cx="0" cy="839449"/>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sp>
        <p:nvSpPr>
          <p:cNvPr id="15" name="テキスト ボックス 14">
            <a:extLst>
              <a:ext uri="{FF2B5EF4-FFF2-40B4-BE49-F238E27FC236}">
                <a16:creationId xmlns:a16="http://schemas.microsoft.com/office/drawing/2014/main" xmlns="" id="{A443AD65-0F08-43BA-94EC-E55C4117083F}"/>
              </a:ext>
            </a:extLst>
          </p:cNvPr>
          <p:cNvSpPr txBox="1"/>
          <p:nvPr/>
        </p:nvSpPr>
        <p:spPr>
          <a:xfrm>
            <a:off x="838200" y="1690688"/>
            <a:ext cx="2527092" cy="400110"/>
          </a:xfrm>
          <a:prstGeom prst="rect">
            <a:avLst/>
          </a:prstGeom>
          <a:noFill/>
        </p:spPr>
        <p:txBody>
          <a:bodyPr wrap="square" rtlCol="0">
            <a:spAutoFit/>
          </a:bodyPr>
          <a:lstStyle/>
          <a:p>
            <a:pPr marL="342900" indent="-342900">
              <a:buFont typeface="Wingdings" panose="05000000000000000000" pitchFamily="2" charset="2"/>
              <a:buChar char="l"/>
            </a:pPr>
            <a:r>
              <a:rPr kumimoji="1" lang="ja-JP" altLang="en-US" sz="2000" dirty="0">
                <a:latin typeface="ＭＳ Ｐゴシック" panose="020B0600070205080204" pitchFamily="50" charset="-128"/>
                <a:ea typeface="ＭＳ Ｐゴシック" panose="020B0600070205080204" pitchFamily="50" charset="-128"/>
              </a:rPr>
              <a:t>クチコミの実体験</a:t>
            </a:r>
          </a:p>
        </p:txBody>
      </p:sp>
      <p:grpSp>
        <p:nvGrpSpPr>
          <p:cNvPr id="16" name="グループ化 15">
            <a:extLst>
              <a:ext uri="{FF2B5EF4-FFF2-40B4-BE49-F238E27FC236}">
                <a16:creationId xmlns:a16="http://schemas.microsoft.com/office/drawing/2014/main" xmlns="" id="{10DA3BC6-1674-4304-894E-7EE3F1ADF280}"/>
              </a:ext>
            </a:extLst>
          </p:cNvPr>
          <p:cNvGrpSpPr/>
          <p:nvPr/>
        </p:nvGrpSpPr>
        <p:grpSpPr>
          <a:xfrm>
            <a:off x="838200" y="2090797"/>
            <a:ext cx="9665475" cy="1160828"/>
            <a:chOff x="838200" y="2090797"/>
            <a:chExt cx="9665475" cy="1160828"/>
          </a:xfrm>
        </p:grpSpPr>
        <p:sp>
          <p:nvSpPr>
            <p:cNvPr id="5" name="吹き出し: 角を丸めた四角形 4">
              <a:extLst>
                <a:ext uri="{FF2B5EF4-FFF2-40B4-BE49-F238E27FC236}">
                  <a16:creationId xmlns:a16="http://schemas.microsoft.com/office/drawing/2014/main" xmlns="" id="{4193E1C8-897A-4FD9-9250-EBF6AEF99C4D}"/>
                </a:ext>
              </a:extLst>
            </p:cNvPr>
            <p:cNvSpPr/>
            <p:nvPr/>
          </p:nvSpPr>
          <p:spPr>
            <a:xfrm>
              <a:off x="838202" y="2090797"/>
              <a:ext cx="9665473" cy="1160828"/>
            </a:xfrm>
            <a:prstGeom prst="wedgeRoundRectCallout">
              <a:avLst>
                <a:gd name="adj1" fmla="val 35212"/>
                <a:gd name="adj2" fmla="val 70313"/>
                <a:gd name="adj3" fmla="val 16667"/>
              </a:avLst>
            </a:prstGeom>
            <a:solidFill>
              <a:schemeClr val="bg1">
                <a:lumMod val="9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a:extLst>
                <a:ext uri="{FF2B5EF4-FFF2-40B4-BE49-F238E27FC236}">
                  <a16:creationId xmlns:a16="http://schemas.microsoft.com/office/drawing/2014/main" xmlns="" id="{31DDA67D-53F1-4BDF-8752-442B02F59A23}"/>
                </a:ext>
              </a:extLst>
            </p:cNvPr>
            <p:cNvSpPr txBox="1"/>
            <p:nvPr/>
          </p:nvSpPr>
          <p:spPr>
            <a:xfrm>
              <a:off x="9207613" y="2809223"/>
              <a:ext cx="1176794" cy="369332"/>
            </a:xfrm>
            <a:prstGeom prst="rect">
              <a:avLst/>
            </a:prstGeom>
            <a:noFill/>
          </p:spPr>
          <p:txBody>
            <a:bodyPr wrap="square" rtlCol="0">
              <a:spAutoFit/>
            </a:bodyPr>
            <a:lstStyle/>
            <a:p>
              <a:r>
                <a:rPr kumimoji="1" lang="en-US" altLang="ja-JP" dirty="0">
                  <a:solidFill>
                    <a:schemeClr val="bg1">
                      <a:lumMod val="50000"/>
                    </a:schemeClr>
                  </a:solidFill>
                  <a:latin typeface="ＭＳ Ｐゴシック" panose="020B0600070205080204" pitchFamily="50" charset="-128"/>
                  <a:ea typeface="ＭＳ Ｐゴシック" panose="020B0600070205080204" pitchFamily="50" charset="-128"/>
                </a:rPr>
                <a:t>20</a:t>
              </a:r>
              <a:r>
                <a:rPr kumimoji="1" lang="ja-JP" altLang="en-US" dirty="0">
                  <a:solidFill>
                    <a:schemeClr val="bg1">
                      <a:lumMod val="50000"/>
                    </a:schemeClr>
                  </a:solidFill>
                  <a:latin typeface="ＭＳ Ｐゴシック" panose="020B0600070205080204" pitchFamily="50" charset="-128"/>
                  <a:ea typeface="ＭＳ Ｐゴシック" panose="020B0600070205080204" pitchFamily="50" charset="-128"/>
                </a:rPr>
                <a:t>代</a:t>
              </a:r>
              <a:r>
                <a:rPr kumimoji="1" lang="en-US" altLang="ja-JP" dirty="0">
                  <a:solidFill>
                    <a:schemeClr val="bg1">
                      <a:lumMod val="50000"/>
                    </a:schemeClr>
                  </a:solidFill>
                  <a:latin typeface="ＭＳ Ｐゴシック" panose="020B0600070205080204" pitchFamily="50" charset="-128"/>
                  <a:ea typeface="ＭＳ Ｐゴシック" panose="020B0600070205080204" pitchFamily="50" charset="-128"/>
                </a:rPr>
                <a:t>.</a:t>
              </a:r>
              <a:r>
                <a:rPr kumimoji="1" lang="ja-JP" altLang="en-US" dirty="0">
                  <a:solidFill>
                    <a:schemeClr val="bg1">
                      <a:lumMod val="50000"/>
                    </a:schemeClr>
                  </a:solidFill>
                  <a:latin typeface="ＭＳ Ｐゴシック" panose="020B0600070205080204" pitchFamily="50" charset="-128"/>
                  <a:ea typeface="ＭＳ Ｐゴシック" panose="020B0600070205080204" pitchFamily="50" charset="-128"/>
                </a:rPr>
                <a:t>男性</a:t>
              </a:r>
            </a:p>
          </p:txBody>
        </p:sp>
        <p:sp>
          <p:nvSpPr>
            <p:cNvPr id="9" name="テキスト ボックス 8">
              <a:extLst>
                <a:ext uri="{FF2B5EF4-FFF2-40B4-BE49-F238E27FC236}">
                  <a16:creationId xmlns:a16="http://schemas.microsoft.com/office/drawing/2014/main" xmlns="" id="{7CD6E034-0F0B-4CDC-93CA-E4E25CB0DEE1}"/>
                </a:ext>
              </a:extLst>
            </p:cNvPr>
            <p:cNvSpPr txBox="1"/>
            <p:nvPr/>
          </p:nvSpPr>
          <p:spPr>
            <a:xfrm>
              <a:off x="838200" y="2129291"/>
              <a:ext cx="9323567" cy="707886"/>
            </a:xfrm>
            <a:prstGeom prst="rect">
              <a:avLst/>
            </a:prstGeom>
            <a:noFill/>
          </p:spPr>
          <p:txBody>
            <a:bodyPr wrap="square" rtlCol="0">
              <a:spAutoFit/>
            </a:bodyPr>
            <a:lstStyle/>
            <a:p>
              <a:r>
                <a:rPr kumimoji="1" lang="en-US" altLang="ja-JP" sz="2000" dirty="0">
                  <a:latin typeface="ＭＳ Ｐゴシック" panose="020B0600070205080204" pitchFamily="50" charset="-128"/>
                  <a:ea typeface="ＭＳ Ｐゴシック" panose="020B0600070205080204" pitchFamily="50" charset="-128"/>
                </a:rPr>
                <a:t>Amazon</a:t>
              </a:r>
              <a:r>
                <a:rPr kumimoji="1" lang="ja-JP" altLang="en-US" sz="2000" dirty="0">
                  <a:latin typeface="ＭＳ Ｐゴシック" panose="020B0600070205080204" pitchFamily="50" charset="-128"/>
                  <a:ea typeface="ＭＳ Ｐゴシック" panose="020B0600070205080204" pitchFamily="50" charset="-128"/>
                </a:rPr>
                <a:t>でイヤホンを購入する際、星４だったので即決！しかし音ズレや音量調節が</a:t>
              </a:r>
              <a:endParaRPr kumimoji="1" lang="en-US" altLang="ja-JP" sz="2000" dirty="0">
                <a:latin typeface="ＭＳ Ｐゴシック" panose="020B0600070205080204" pitchFamily="50" charset="-128"/>
                <a:ea typeface="ＭＳ Ｐゴシック" panose="020B0600070205080204" pitchFamily="50" charset="-128"/>
              </a:endParaRPr>
            </a:p>
            <a:p>
              <a:r>
                <a:rPr kumimoji="1" lang="ja-JP" altLang="en-US" sz="2000" dirty="0">
                  <a:latin typeface="ＭＳ Ｐゴシック" panose="020B0600070205080204" pitchFamily="50" charset="-128"/>
                  <a:ea typeface="ＭＳ Ｐゴシック" panose="020B0600070205080204" pitchFamily="50" charset="-128"/>
                </a:rPr>
                <a:t>出来ないイヤホンだった。星２などのクチコミには同様の不具合のコメントが多くあった</a:t>
              </a:r>
              <a:endParaRPr kumimoji="1" lang="en-US" altLang="ja-JP" sz="2000" dirty="0">
                <a:latin typeface="ＭＳ Ｐゴシック" panose="020B0600070205080204" pitchFamily="50" charset="-128"/>
                <a:ea typeface="ＭＳ Ｐゴシック" panose="020B0600070205080204" pitchFamily="50" charset="-128"/>
              </a:endParaRPr>
            </a:p>
          </p:txBody>
        </p:sp>
        <p:sp>
          <p:nvSpPr>
            <p:cNvPr id="11" name="テキスト ボックス 10">
              <a:extLst>
                <a:ext uri="{FF2B5EF4-FFF2-40B4-BE49-F238E27FC236}">
                  <a16:creationId xmlns:a16="http://schemas.microsoft.com/office/drawing/2014/main" xmlns="" id="{8ECCEDC5-D1AB-4BD9-87D9-7B6453D8A33A}"/>
                </a:ext>
              </a:extLst>
            </p:cNvPr>
            <p:cNvSpPr txBox="1"/>
            <p:nvPr/>
          </p:nvSpPr>
          <p:spPr>
            <a:xfrm>
              <a:off x="8837878" y="2845758"/>
              <a:ext cx="500934" cy="369332"/>
            </a:xfrm>
            <a:prstGeom prst="rect">
              <a:avLst/>
            </a:prstGeom>
            <a:noFill/>
          </p:spPr>
          <p:txBody>
            <a:bodyPr wrap="square" rtlCol="0">
              <a:spAutoFit/>
            </a:bodyPr>
            <a:lstStyle/>
            <a:p>
              <a:pPr algn="ctr"/>
              <a:r>
                <a:rPr kumimoji="1" lang="ja-JP" altLang="en-US" dirty="0">
                  <a:solidFill>
                    <a:srgbClr val="0070C0"/>
                  </a:solidFill>
                </a:rPr>
                <a:t>👎</a:t>
              </a:r>
            </a:p>
          </p:txBody>
        </p:sp>
      </p:grpSp>
      <p:pic>
        <p:nvPicPr>
          <p:cNvPr id="17" name="グラフィックス 16" descr="男性のプロフィール">
            <a:extLst>
              <a:ext uri="{FF2B5EF4-FFF2-40B4-BE49-F238E27FC236}">
                <a16:creationId xmlns:a16="http://schemas.microsoft.com/office/drawing/2014/main" xmlns="" id="{7E86887A-9463-4529-B6BE-1D08971923CB}"/>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xmlns="" r:embed="rId4"/>
              </a:ext>
            </a:extLst>
          </a:blip>
          <a:stretch>
            <a:fillRect/>
          </a:stretch>
        </p:blipFill>
        <p:spPr>
          <a:xfrm>
            <a:off x="9204325" y="3245643"/>
            <a:ext cx="777875" cy="777875"/>
          </a:xfrm>
          <a:prstGeom prst="rect">
            <a:avLst/>
          </a:prstGeom>
        </p:spPr>
      </p:pic>
      <p:pic>
        <p:nvPicPr>
          <p:cNvPr id="19" name="グラフィックス 18" descr="女性のプロフィール">
            <a:extLst>
              <a:ext uri="{FF2B5EF4-FFF2-40B4-BE49-F238E27FC236}">
                <a16:creationId xmlns:a16="http://schemas.microsoft.com/office/drawing/2014/main" xmlns="" id="{7C600CD9-8418-43CC-A6E5-E5148710700E}"/>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xmlns="" r:embed="rId6"/>
              </a:ext>
            </a:extLst>
          </a:blip>
          <a:stretch>
            <a:fillRect/>
          </a:stretch>
        </p:blipFill>
        <p:spPr>
          <a:xfrm>
            <a:off x="9204325" y="5151777"/>
            <a:ext cx="777875" cy="777875"/>
          </a:xfrm>
          <a:prstGeom prst="rect">
            <a:avLst/>
          </a:prstGeom>
        </p:spPr>
      </p:pic>
      <p:grpSp>
        <p:nvGrpSpPr>
          <p:cNvPr id="18" name="グループ化 17"/>
          <p:cNvGrpSpPr/>
          <p:nvPr/>
        </p:nvGrpSpPr>
        <p:grpSpPr>
          <a:xfrm>
            <a:off x="838199" y="4186790"/>
            <a:ext cx="9665476" cy="929968"/>
            <a:chOff x="838199" y="4186790"/>
            <a:chExt cx="9665476" cy="929968"/>
          </a:xfrm>
        </p:grpSpPr>
        <p:sp>
          <p:nvSpPr>
            <p:cNvPr id="6" name="吹き出し: 角を丸めた四角形 5">
              <a:extLst>
                <a:ext uri="{FF2B5EF4-FFF2-40B4-BE49-F238E27FC236}">
                  <a16:creationId xmlns:a16="http://schemas.microsoft.com/office/drawing/2014/main" xmlns="" id="{E87144AD-2CE9-4682-847F-5482357D1623}"/>
                </a:ext>
              </a:extLst>
            </p:cNvPr>
            <p:cNvSpPr/>
            <p:nvPr/>
          </p:nvSpPr>
          <p:spPr>
            <a:xfrm>
              <a:off x="838202" y="4186790"/>
              <a:ext cx="9665473" cy="929968"/>
            </a:xfrm>
            <a:prstGeom prst="wedgeRoundRectCallout">
              <a:avLst>
                <a:gd name="adj1" fmla="val 35172"/>
                <a:gd name="adj2" fmla="val 70629"/>
                <a:gd name="adj3" fmla="val 16667"/>
              </a:avLst>
            </a:prstGeom>
            <a:solidFill>
              <a:schemeClr val="bg1">
                <a:lumMod val="9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ボックス 7">
              <a:extLst>
                <a:ext uri="{FF2B5EF4-FFF2-40B4-BE49-F238E27FC236}">
                  <a16:creationId xmlns:a16="http://schemas.microsoft.com/office/drawing/2014/main" xmlns="" id="{A0D3F110-A2C5-45E3-8D05-584B20EF08CE}"/>
                </a:ext>
              </a:extLst>
            </p:cNvPr>
            <p:cNvSpPr txBox="1"/>
            <p:nvPr/>
          </p:nvSpPr>
          <p:spPr>
            <a:xfrm>
              <a:off x="9204325" y="4587738"/>
              <a:ext cx="1143664" cy="369332"/>
            </a:xfrm>
            <a:prstGeom prst="rect">
              <a:avLst/>
            </a:prstGeom>
            <a:noFill/>
          </p:spPr>
          <p:txBody>
            <a:bodyPr wrap="square" rtlCol="0">
              <a:spAutoFit/>
            </a:bodyPr>
            <a:lstStyle/>
            <a:p>
              <a:r>
                <a:rPr kumimoji="1" lang="en-US" altLang="ja-JP" dirty="0">
                  <a:solidFill>
                    <a:schemeClr val="bg1">
                      <a:lumMod val="50000"/>
                    </a:schemeClr>
                  </a:solidFill>
                  <a:latin typeface="ＭＳ Ｐゴシック" panose="020B0600070205080204" pitchFamily="50" charset="-128"/>
                  <a:ea typeface="ＭＳ Ｐゴシック" panose="020B0600070205080204" pitchFamily="50" charset="-128"/>
                </a:rPr>
                <a:t>20</a:t>
              </a:r>
              <a:r>
                <a:rPr kumimoji="1" lang="ja-JP" altLang="en-US" dirty="0">
                  <a:solidFill>
                    <a:schemeClr val="bg1">
                      <a:lumMod val="50000"/>
                    </a:schemeClr>
                  </a:solidFill>
                  <a:latin typeface="ＭＳ Ｐゴシック" panose="020B0600070205080204" pitchFamily="50" charset="-128"/>
                  <a:ea typeface="ＭＳ Ｐゴシック" panose="020B0600070205080204" pitchFamily="50" charset="-128"/>
                </a:rPr>
                <a:t>代</a:t>
              </a:r>
              <a:r>
                <a:rPr kumimoji="1" lang="en-US" altLang="ja-JP" dirty="0">
                  <a:solidFill>
                    <a:schemeClr val="bg1">
                      <a:lumMod val="50000"/>
                    </a:schemeClr>
                  </a:solidFill>
                  <a:latin typeface="ＭＳ Ｐゴシック" panose="020B0600070205080204" pitchFamily="50" charset="-128"/>
                  <a:ea typeface="ＭＳ Ｐゴシック" panose="020B0600070205080204" pitchFamily="50" charset="-128"/>
                </a:rPr>
                <a:t>.</a:t>
              </a:r>
              <a:r>
                <a:rPr kumimoji="1" lang="ja-JP" altLang="en-US" dirty="0">
                  <a:solidFill>
                    <a:schemeClr val="bg1">
                      <a:lumMod val="50000"/>
                    </a:schemeClr>
                  </a:solidFill>
                  <a:latin typeface="ＭＳ Ｐゴシック" panose="020B0600070205080204" pitchFamily="50" charset="-128"/>
                  <a:ea typeface="ＭＳ Ｐゴシック" panose="020B0600070205080204" pitchFamily="50" charset="-128"/>
                </a:rPr>
                <a:t>女性</a:t>
              </a:r>
            </a:p>
          </p:txBody>
        </p:sp>
        <p:sp>
          <p:nvSpPr>
            <p:cNvPr id="12" name="テキスト ボックス 11">
              <a:extLst>
                <a:ext uri="{FF2B5EF4-FFF2-40B4-BE49-F238E27FC236}">
                  <a16:creationId xmlns:a16="http://schemas.microsoft.com/office/drawing/2014/main" xmlns="" id="{A4A2D3C0-7A4A-491E-80A2-564F8ADFD41A}"/>
                </a:ext>
              </a:extLst>
            </p:cNvPr>
            <p:cNvSpPr txBox="1"/>
            <p:nvPr/>
          </p:nvSpPr>
          <p:spPr>
            <a:xfrm>
              <a:off x="8837878" y="4610747"/>
              <a:ext cx="500934" cy="369332"/>
            </a:xfrm>
            <a:prstGeom prst="rect">
              <a:avLst/>
            </a:prstGeom>
            <a:noFill/>
          </p:spPr>
          <p:txBody>
            <a:bodyPr wrap="square" rtlCol="0">
              <a:spAutoFit/>
            </a:bodyPr>
            <a:lstStyle/>
            <a:p>
              <a:r>
                <a:rPr kumimoji="1" lang="ja-JP" altLang="en-US" dirty="0">
                  <a:solidFill>
                    <a:schemeClr val="accent2"/>
                  </a:solidFill>
                </a:rPr>
                <a:t>👍</a:t>
              </a:r>
            </a:p>
          </p:txBody>
        </p:sp>
        <p:sp>
          <p:nvSpPr>
            <p:cNvPr id="13" name="テキスト ボックス 12"/>
            <p:cNvSpPr txBox="1"/>
            <p:nvPr/>
          </p:nvSpPr>
          <p:spPr>
            <a:xfrm>
              <a:off x="838199" y="4234704"/>
              <a:ext cx="8210439" cy="707886"/>
            </a:xfrm>
            <a:prstGeom prst="rect">
              <a:avLst/>
            </a:prstGeom>
            <a:noFill/>
          </p:spPr>
          <p:txBody>
            <a:bodyPr wrap="square" rtlCol="0">
              <a:spAutoFit/>
            </a:bodyPr>
            <a:lstStyle/>
            <a:p>
              <a:r>
                <a:rPr lang="ja-JP" altLang="en-US" sz="2000" dirty="0">
                  <a:latin typeface="ＭＳ Ｐゴシック" panose="020B0600070205080204" pitchFamily="50" charset="-128"/>
                  <a:ea typeface="ＭＳ Ｐゴシック" panose="020B0600070205080204" pitchFamily="50" charset="-128"/>
                </a:rPr>
                <a:t>このレストランはオムライスが絶品！絶対頼むべき！というコメント見たので注文したら、本当に美味しかったのでコメントを見て正解だった</a:t>
              </a:r>
              <a:endParaRPr kumimoji="1" lang="ja-JP" altLang="en-US" sz="2000" dirty="0">
                <a:latin typeface="ＭＳ Ｐゴシック" panose="020B0600070205080204" pitchFamily="50" charset="-128"/>
                <a:ea typeface="ＭＳ Ｐゴシック" panose="020B0600070205080204" pitchFamily="50" charset="-128"/>
              </a:endParaRPr>
            </a:p>
          </p:txBody>
        </p:sp>
      </p:grpSp>
    </p:spTree>
    <p:extLst>
      <p:ext uri="{BB962C8B-B14F-4D97-AF65-F5344CB8AC3E}">
        <p14:creationId xmlns:p14="http://schemas.microsoft.com/office/powerpoint/2010/main" val="36951616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67682401-A7A3-4BF7-8F47-B539A1A13F79}"/>
              </a:ext>
            </a:extLst>
          </p:cNvPr>
          <p:cNvSpPr>
            <a:spLocks noGrp="1"/>
          </p:cNvSpPr>
          <p:nvPr>
            <p:ph type="title"/>
          </p:nvPr>
        </p:nvSpPr>
        <p:spPr/>
        <p:txBody>
          <a:bodyPr/>
          <a:lstStyle/>
          <a:p>
            <a:r>
              <a:rPr kumimoji="1" lang="ja-JP" altLang="en-US" dirty="0">
                <a:latin typeface="ＭＳ Ｐゴシック" panose="020B0600070205080204" pitchFamily="50" charset="-128"/>
                <a:ea typeface="ＭＳ Ｐゴシック" panose="020B0600070205080204" pitchFamily="50" charset="-128"/>
              </a:rPr>
              <a:t>はじめに</a:t>
            </a:r>
          </a:p>
        </p:txBody>
      </p:sp>
      <p:sp>
        <p:nvSpPr>
          <p:cNvPr id="3" name="スライド番号プレースホルダー 2">
            <a:extLst>
              <a:ext uri="{FF2B5EF4-FFF2-40B4-BE49-F238E27FC236}">
                <a16:creationId xmlns:a16="http://schemas.microsoft.com/office/drawing/2014/main" xmlns="" id="{F1D5D512-7706-41FD-84DD-8566B7CC39F5}"/>
              </a:ext>
            </a:extLst>
          </p:cNvPr>
          <p:cNvSpPr>
            <a:spLocks noGrp="1"/>
          </p:cNvSpPr>
          <p:nvPr>
            <p:ph type="sldNum" sz="quarter" idx="12"/>
          </p:nvPr>
        </p:nvSpPr>
        <p:spPr/>
        <p:txBody>
          <a:bodyPr/>
          <a:lstStyle/>
          <a:p>
            <a:fld id="{5620E6CF-7497-4561-96CF-47B14CA33FFA}" type="slidenum">
              <a:rPr kumimoji="1" lang="ja-JP" altLang="en-US" smtClean="0"/>
              <a:t>6</a:t>
            </a:fld>
            <a:endParaRPr kumimoji="1" lang="ja-JP" altLang="en-US"/>
          </a:p>
        </p:txBody>
      </p:sp>
      <p:cxnSp>
        <p:nvCxnSpPr>
          <p:cNvPr id="4" name="直線コネクタ 3">
            <a:extLst>
              <a:ext uri="{FF2B5EF4-FFF2-40B4-BE49-F238E27FC236}">
                <a16:creationId xmlns:a16="http://schemas.microsoft.com/office/drawing/2014/main" xmlns="" id="{1CAA112B-75C6-4221-BC22-1B9506AC2310}"/>
              </a:ext>
            </a:extLst>
          </p:cNvPr>
          <p:cNvCxnSpPr>
            <a:cxnSpLocks/>
          </p:cNvCxnSpPr>
          <p:nvPr/>
        </p:nvCxnSpPr>
        <p:spPr>
          <a:xfrm>
            <a:off x="614597" y="616757"/>
            <a:ext cx="0" cy="839449"/>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sp>
        <p:nvSpPr>
          <p:cNvPr id="5" name="テキスト ボックス 4">
            <a:extLst>
              <a:ext uri="{FF2B5EF4-FFF2-40B4-BE49-F238E27FC236}">
                <a16:creationId xmlns:a16="http://schemas.microsoft.com/office/drawing/2014/main" xmlns="" id="{CF817C9A-68F2-4E62-93DF-FB9444361E0B}"/>
              </a:ext>
            </a:extLst>
          </p:cNvPr>
          <p:cNvSpPr txBox="1"/>
          <p:nvPr/>
        </p:nvSpPr>
        <p:spPr>
          <a:xfrm>
            <a:off x="838199" y="1695525"/>
            <a:ext cx="5555106" cy="400110"/>
          </a:xfrm>
          <a:prstGeom prst="rect">
            <a:avLst/>
          </a:prstGeom>
          <a:noFill/>
        </p:spPr>
        <p:txBody>
          <a:bodyPr wrap="square" rtlCol="0">
            <a:spAutoFit/>
          </a:bodyPr>
          <a:lstStyle/>
          <a:p>
            <a:r>
              <a:rPr kumimoji="1" lang="ja-JP" altLang="en-US" sz="2000" dirty="0">
                <a:latin typeface="MS PGothic" panose="020B0600070205080204" pitchFamily="34" charset="-128"/>
                <a:ea typeface="MS PGothic" panose="020B0600070205080204" pitchFamily="34" charset="-128"/>
              </a:rPr>
              <a:t>企業側も消費者の生の声を重視している</a:t>
            </a:r>
          </a:p>
        </p:txBody>
      </p:sp>
      <p:sp>
        <p:nvSpPr>
          <p:cNvPr id="6" name="テキスト ボックス 5">
            <a:extLst>
              <a:ext uri="{FF2B5EF4-FFF2-40B4-BE49-F238E27FC236}">
                <a16:creationId xmlns:a16="http://schemas.microsoft.com/office/drawing/2014/main" xmlns="" id="{26F088C2-FB07-4CF3-A3D1-932394ECBC21}"/>
              </a:ext>
            </a:extLst>
          </p:cNvPr>
          <p:cNvSpPr txBox="1"/>
          <p:nvPr/>
        </p:nvSpPr>
        <p:spPr>
          <a:xfrm>
            <a:off x="1536647" y="3223657"/>
            <a:ext cx="7636622" cy="400110"/>
          </a:xfrm>
          <a:prstGeom prst="rect">
            <a:avLst/>
          </a:prstGeom>
          <a:noFill/>
        </p:spPr>
        <p:txBody>
          <a:bodyPr wrap="square" rtlCol="0">
            <a:spAutoFit/>
          </a:bodyPr>
          <a:lstStyle/>
          <a:p>
            <a:r>
              <a:rPr kumimoji="1" lang="ja-JP" altLang="en-US" sz="2000" dirty="0">
                <a:latin typeface="MS PGothic" panose="020B0600070205080204" pitchFamily="34" charset="-128"/>
                <a:ea typeface="MS PGothic" panose="020B0600070205080204" pitchFamily="34" charset="-128"/>
              </a:rPr>
              <a:t>売上が約</a:t>
            </a:r>
            <a:r>
              <a:rPr kumimoji="1" lang="en-US" altLang="ja-JP" sz="2000" dirty="0">
                <a:solidFill>
                  <a:schemeClr val="accent1"/>
                </a:solidFill>
                <a:latin typeface="MS PGothic" panose="020B0600070205080204" pitchFamily="34" charset="-128"/>
                <a:ea typeface="MS PGothic" panose="020B0600070205080204" pitchFamily="34" charset="-128"/>
              </a:rPr>
              <a:t>1.5</a:t>
            </a:r>
            <a:r>
              <a:rPr kumimoji="1" lang="ja-JP" altLang="en-US" sz="2000" dirty="0">
                <a:latin typeface="MS PGothic" panose="020B0600070205080204" pitchFamily="34" charset="-128"/>
                <a:ea typeface="MS PGothic" panose="020B0600070205080204" pitchFamily="34" charset="-128"/>
              </a:rPr>
              <a:t>倍上がった</a:t>
            </a:r>
          </a:p>
        </p:txBody>
      </p:sp>
      <p:sp>
        <p:nvSpPr>
          <p:cNvPr id="10" name="テキスト ボックス 9">
            <a:extLst>
              <a:ext uri="{FF2B5EF4-FFF2-40B4-BE49-F238E27FC236}">
                <a16:creationId xmlns:a16="http://schemas.microsoft.com/office/drawing/2014/main" xmlns="" id="{A27C5697-1874-4E67-8F75-F6064E4F62D6}"/>
              </a:ext>
            </a:extLst>
          </p:cNvPr>
          <p:cNvSpPr txBox="1"/>
          <p:nvPr/>
        </p:nvSpPr>
        <p:spPr>
          <a:xfrm>
            <a:off x="837239" y="2407096"/>
            <a:ext cx="1398816" cy="400110"/>
          </a:xfrm>
          <a:prstGeom prst="rect">
            <a:avLst/>
          </a:prstGeom>
          <a:noFill/>
        </p:spPr>
        <p:txBody>
          <a:bodyPr wrap="square" rtlCol="0">
            <a:spAutoFit/>
          </a:bodyPr>
          <a:lstStyle/>
          <a:p>
            <a:r>
              <a:rPr kumimoji="1" lang="ja-JP" altLang="en-US" sz="2000" dirty="0">
                <a:latin typeface="ＭＳ Ｐゴシック" panose="020B0600070205080204" pitchFamily="50" charset="-128"/>
                <a:ea typeface="ＭＳ Ｐゴシック" panose="020B0600070205080204" pitchFamily="50" charset="-128"/>
              </a:rPr>
              <a:t>例：</a:t>
            </a:r>
          </a:p>
        </p:txBody>
      </p:sp>
      <p:grpSp>
        <p:nvGrpSpPr>
          <p:cNvPr id="11" name="グループ化 10">
            <a:extLst>
              <a:ext uri="{FF2B5EF4-FFF2-40B4-BE49-F238E27FC236}">
                <a16:creationId xmlns:a16="http://schemas.microsoft.com/office/drawing/2014/main" xmlns="" id="{910F056B-800C-4953-899D-6E1EDA591F58}"/>
              </a:ext>
            </a:extLst>
          </p:cNvPr>
          <p:cNvGrpSpPr/>
          <p:nvPr/>
        </p:nvGrpSpPr>
        <p:grpSpPr>
          <a:xfrm>
            <a:off x="837239" y="3966401"/>
            <a:ext cx="8910100" cy="993283"/>
            <a:chOff x="838199" y="3491253"/>
            <a:chExt cx="7828226" cy="993283"/>
          </a:xfrm>
        </p:grpSpPr>
        <p:sp>
          <p:nvSpPr>
            <p:cNvPr id="12" name="四角形: 角を丸くする 11">
              <a:extLst>
                <a:ext uri="{FF2B5EF4-FFF2-40B4-BE49-F238E27FC236}">
                  <a16:creationId xmlns:a16="http://schemas.microsoft.com/office/drawing/2014/main" xmlns="" id="{8B81A1E6-4599-4054-9BB1-FD9B10AF04E6}"/>
                </a:ext>
              </a:extLst>
            </p:cNvPr>
            <p:cNvSpPr/>
            <p:nvPr/>
          </p:nvSpPr>
          <p:spPr>
            <a:xfrm>
              <a:off x="838200" y="3491253"/>
              <a:ext cx="7828225" cy="993283"/>
            </a:xfrm>
            <a:prstGeom prst="roundRect">
              <a:avLst/>
            </a:prstGeom>
            <a:solidFill>
              <a:schemeClr val="bg1">
                <a:lumMod val="9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3" name="グループ化 12">
              <a:extLst>
                <a:ext uri="{FF2B5EF4-FFF2-40B4-BE49-F238E27FC236}">
                  <a16:creationId xmlns:a16="http://schemas.microsoft.com/office/drawing/2014/main" xmlns="" id="{3297F2CE-E677-4E77-B684-F68B7B5A5EE1}"/>
                </a:ext>
              </a:extLst>
            </p:cNvPr>
            <p:cNvGrpSpPr/>
            <p:nvPr/>
          </p:nvGrpSpPr>
          <p:grpSpPr>
            <a:xfrm>
              <a:off x="838199" y="3527551"/>
              <a:ext cx="7828226" cy="898588"/>
              <a:chOff x="1057523" y="3530379"/>
              <a:chExt cx="7828226" cy="898588"/>
            </a:xfrm>
          </p:grpSpPr>
          <p:sp>
            <p:nvSpPr>
              <p:cNvPr id="14" name="テキスト ボックス 13">
                <a:extLst>
                  <a:ext uri="{FF2B5EF4-FFF2-40B4-BE49-F238E27FC236}">
                    <a16:creationId xmlns:a16="http://schemas.microsoft.com/office/drawing/2014/main" xmlns="" id="{453152A5-FF68-4943-BC30-671723CC192E}"/>
                  </a:ext>
                </a:extLst>
              </p:cNvPr>
              <p:cNvSpPr txBox="1"/>
              <p:nvPr/>
            </p:nvSpPr>
            <p:spPr>
              <a:xfrm>
                <a:off x="1057523" y="3530379"/>
                <a:ext cx="2560320" cy="400110"/>
              </a:xfrm>
              <a:prstGeom prst="rect">
                <a:avLst/>
              </a:prstGeom>
              <a:noFill/>
            </p:spPr>
            <p:txBody>
              <a:bodyPr wrap="square" rtlCol="0">
                <a:spAutoFit/>
              </a:bodyPr>
              <a:lstStyle/>
              <a:p>
                <a:r>
                  <a:rPr kumimoji="1" lang="ja-JP" altLang="en-US" sz="2000" u="sng" dirty="0">
                    <a:latin typeface="ＭＳ Ｐゴシック" panose="020B0600070205080204" pitchFamily="50" charset="-128"/>
                    <a:ea typeface="ＭＳ Ｐゴシック" panose="020B0600070205080204" pitchFamily="50" charset="-128"/>
                  </a:rPr>
                  <a:t>ソーシャルリスニング</a:t>
                </a:r>
              </a:p>
            </p:txBody>
          </p:sp>
          <p:sp>
            <p:nvSpPr>
              <p:cNvPr id="15" name="テキスト ボックス 14">
                <a:extLst>
                  <a:ext uri="{FF2B5EF4-FFF2-40B4-BE49-F238E27FC236}">
                    <a16:creationId xmlns:a16="http://schemas.microsoft.com/office/drawing/2014/main" xmlns="" id="{5A9DFC73-3A78-4829-87C0-161200FA7126}"/>
                  </a:ext>
                </a:extLst>
              </p:cNvPr>
              <p:cNvSpPr txBox="1"/>
              <p:nvPr/>
            </p:nvSpPr>
            <p:spPr>
              <a:xfrm>
                <a:off x="1401886" y="4028857"/>
                <a:ext cx="7483863" cy="400110"/>
              </a:xfrm>
              <a:prstGeom prst="rect">
                <a:avLst/>
              </a:prstGeom>
              <a:noFill/>
            </p:spPr>
            <p:txBody>
              <a:bodyPr wrap="square" rtlCol="0">
                <a:spAutoFit/>
              </a:bodyPr>
              <a:lstStyle/>
              <a:p>
                <a:r>
                  <a:rPr kumimoji="1" lang="en-US" altLang="ja-JP" sz="2000" dirty="0">
                    <a:latin typeface="ＭＳ Ｐゴシック" panose="020B0600070205080204" pitchFamily="50" charset="-128"/>
                    <a:ea typeface="ＭＳ Ｐゴシック" panose="020B0600070205080204" pitchFamily="50" charset="-128"/>
                  </a:rPr>
                  <a:t>SNS</a:t>
                </a:r>
                <a:r>
                  <a:rPr kumimoji="1" lang="ja-JP" altLang="en-US" sz="2000" dirty="0">
                    <a:latin typeface="ＭＳ Ｐゴシック" panose="020B0600070205080204" pitchFamily="50" charset="-128"/>
                    <a:ea typeface="ＭＳ Ｐゴシック" panose="020B0600070205080204" pitchFamily="50" charset="-128"/>
                  </a:rPr>
                  <a:t>などから生活者の生の声を収集･分析し、ビジネスに役立てる手法</a:t>
                </a:r>
                <a:endParaRPr kumimoji="1" lang="en-US" altLang="ja-JP" sz="2000" dirty="0">
                  <a:latin typeface="ＭＳ Ｐゴシック" panose="020B0600070205080204" pitchFamily="50" charset="-128"/>
                  <a:ea typeface="ＭＳ Ｐゴシック" panose="020B0600070205080204" pitchFamily="50" charset="-128"/>
                </a:endParaRPr>
              </a:p>
            </p:txBody>
          </p:sp>
        </p:grpSp>
      </p:grpSp>
      <p:sp>
        <p:nvSpPr>
          <p:cNvPr id="18" name="テキスト ボックス 17">
            <a:extLst>
              <a:ext uri="{FF2B5EF4-FFF2-40B4-BE49-F238E27FC236}">
                <a16:creationId xmlns:a16="http://schemas.microsoft.com/office/drawing/2014/main" xmlns="" id="{5C36137B-5D5E-4818-9AD0-B7F09426F096}"/>
              </a:ext>
            </a:extLst>
          </p:cNvPr>
          <p:cNvSpPr txBox="1"/>
          <p:nvPr/>
        </p:nvSpPr>
        <p:spPr>
          <a:xfrm>
            <a:off x="1812915" y="5317734"/>
            <a:ext cx="6963604" cy="461665"/>
          </a:xfrm>
          <a:prstGeom prst="rect">
            <a:avLst/>
          </a:prstGeom>
          <a:noFill/>
        </p:spPr>
        <p:txBody>
          <a:bodyPr wrap="square" rtlCol="0">
            <a:spAutoFit/>
          </a:bodyPr>
          <a:lstStyle/>
          <a:p>
            <a:r>
              <a:rPr kumimoji="1" lang="ja-JP" altLang="en-US" sz="2400" dirty="0">
                <a:latin typeface="ＭＳ Ｐゴシック" panose="020B0600070205080204" pitchFamily="50" charset="-128"/>
                <a:ea typeface="ＭＳ Ｐゴシック" panose="020B0600070205080204" pitchFamily="50" charset="-128"/>
              </a:rPr>
              <a:t>消費者と企業の双方においてクチコミに注目している</a:t>
            </a:r>
          </a:p>
        </p:txBody>
      </p:sp>
      <p:sp>
        <p:nvSpPr>
          <p:cNvPr id="20" name="二等辺三角形 19">
            <a:extLst>
              <a:ext uri="{FF2B5EF4-FFF2-40B4-BE49-F238E27FC236}">
                <a16:creationId xmlns:a16="http://schemas.microsoft.com/office/drawing/2014/main" xmlns="" id="{2866D30D-A028-45CF-B553-A9E2B08699EC}"/>
              </a:ext>
            </a:extLst>
          </p:cNvPr>
          <p:cNvSpPr/>
          <p:nvPr/>
        </p:nvSpPr>
        <p:spPr>
          <a:xfrm rot="5400000">
            <a:off x="1217127" y="5413722"/>
            <a:ext cx="664307" cy="318054"/>
          </a:xfrm>
          <a:prstGeom prst="triangle">
            <a:avLst/>
          </a:prstGeom>
          <a:solidFill>
            <a:schemeClr val="accent1"/>
          </a:solid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7" name="正方形/長方形 16">
            <a:extLst>
              <a:ext uri="{FF2B5EF4-FFF2-40B4-BE49-F238E27FC236}">
                <a16:creationId xmlns:a16="http://schemas.microsoft.com/office/drawing/2014/main" xmlns="" id="{DD299192-A57E-4B61-A63E-23195D051235}"/>
              </a:ext>
            </a:extLst>
          </p:cNvPr>
          <p:cNvSpPr/>
          <p:nvPr/>
        </p:nvSpPr>
        <p:spPr>
          <a:xfrm>
            <a:off x="1232575" y="2402444"/>
            <a:ext cx="7189670" cy="769441"/>
          </a:xfrm>
          <a:prstGeom prst="rect">
            <a:avLst/>
          </a:prstGeom>
        </p:spPr>
        <p:txBody>
          <a:bodyPr wrap="square">
            <a:spAutoFit/>
          </a:bodyPr>
          <a:lstStyle/>
          <a:p>
            <a:r>
              <a:rPr lang="en-US" altLang="ja-JP" sz="2200" dirty="0">
                <a:latin typeface="ＭＳ Ｐゴシック" panose="020B0600070205080204" pitchFamily="50" charset="-128"/>
                <a:ea typeface="ＭＳ Ｐゴシック" panose="020B0600070205080204" pitchFamily="50" charset="-128"/>
              </a:rPr>
              <a:t>Nestle</a:t>
            </a:r>
            <a:r>
              <a:rPr lang="ja-JP" altLang="en-US" sz="2200" dirty="0">
                <a:latin typeface="ＭＳ Ｐゴシック" panose="020B0600070205080204" pitchFamily="50" charset="-128"/>
                <a:ea typeface="ＭＳ Ｐゴシック" panose="020B0600070205080204" pitchFamily="50" charset="-128"/>
              </a:rPr>
              <a:t>社は</a:t>
            </a:r>
            <a:r>
              <a:rPr lang="ja-JP" altLang="en-US" sz="2000" dirty="0">
                <a:latin typeface="ＭＳ Ｐゴシック" panose="020B0600070205080204" pitchFamily="50" charset="-128"/>
                <a:ea typeface="ＭＳ Ｐゴシック" panose="020B0600070205080204" pitchFamily="50" charset="-128"/>
              </a:rPr>
              <a:t>消費者</a:t>
            </a:r>
            <a:r>
              <a:rPr lang="ja-JP" altLang="en-US" sz="2200" dirty="0">
                <a:latin typeface="ＭＳ Ｐゴシック" panose="020B0600070205080204" pitchFamily="50" charset="-128"/>
                <a:ea typeface="ＭＳ Ｐゴシック" panose="020B0600070205080204" pitchFamily="50" charset="-128"/>
              </a:rPr>
              <a:t>の生の声をソーシャルリスニングを用いて抽出した結果から商品開発に取り組んだ</a:t>
            </a:r>
            <a:r>
              <a:rPr lang="en-US" altLang="ja-JP" sz="2200" dirty="0">
                <a:latin typeface="ＭＳ Ｐゴシック" panose="020B0600070205080204" pitchFamily="50" charset="-128"/>
                <a:ea typeface="ＭＳ Ｐゴシック" panose="020B0600070205080204" pitchFamily="50" charset="-128"/>
              </a:rPr>
              <a:t> </a:t>
            </a:r>
            <a:endParaRPr lang="ja-JP" altLang="en-US" sz="2200" dirty="0"/>
          </a:p>
        </p:txBody>
      </p:sp>
      <p:sp>
        <p:nvSpPr>
          <p:cNvPr id="21" name="二等辺三角形 20">
            <a:extLst>
              <a:ext uri="{FF2B5EF4-FFF2-40B4-BE49-F238E27FC236}">
                <a16:creationId xmlns:a16="http://schemas.microsoft.com/office/drawing/2014/main" xmlns="" id="{D15D4208-1980-477B-81A7-6B89E716232F}"/>
              </a:ext>
            </a:extLst>
          </p:cNvPr>
          <p:cNvSpPr/>
          <p:nvPr/>
        </p:nvSpPr>
        <p:spPr>
          <a:xfrm rot="5400000">
            <a:off x="1287716" y="3365477"/>
            <a:ext cx="351469" cy="146393"/>
          </a:xfrm>
          <a:prstGeom prst="triangle">
            <a:avLst/>
          </a:prstGeom>
          <a:solidFill>
            <a:schemeClr val="accent1"/>
          </a:solid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23" name="図 22">
            <a:extLst>
              <a:ext uri="{FF2B5EF4-FFF2-40B4-BE49-F238E27FC236}">
                <a16:creationId xmlns:a16="http://schemas.microsoft.com/office/drawing/2014/main" xmlns="" id="{5EDB37DB-8022-42FD-AF59-5FACF649B618}"/>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22071" r="18971" b="23584"/>
          <a:stretch/>
        </p:blipFill>
        <p:spPr>
          <a:xfrm>
            <a:off x="8952835" y="1689294"/>
            <a:ext cx="1589007" cy="1591819"/>
          </a:xfrm>
          <a:prstGeom prst="rect">
            <a:avLst/>
          </a:prstGeom>
          <a:solidFill>
            <a:schemeClr val="bg2">
              <a:lumMod val="25000"/>
            </a:schemeClr>
          </a:solidFill>
        </p:spPr>
      </p:pic>
    </p:spTree>
    <p:extLst>
      <p:ext uri="{BB962C8B-B14F-4D97-AF65-F5344CB8AC3E}">
        <p14:creationId xmlns:p14="http://schemas.microsoft.com/office/powerpoint/2010/main" val="30287635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500"/>
                                        <p:tgtEl>
                                          <p:spTgt spid="21"/>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animEffect transition="in" filter="fade">
                                      <p:cBhvr>
                                        <p:cTn id="11" dur="500"/>
                                        <p:tgtEl>
                                          <p:spTgt spid="6">
                                            <p:txEl>
                                              <p:pRg st="0" end="0"/>
                                            </p:txEl>
                                          </p:spTgt>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500"/>
                                        <p:tgtEl>
                                          <p:spTgt spid="11"/>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grpId="0" nodeType="clickEffect">
                                  <p:stCondLst>
                                    <p:cond delay="0"/>
                                  </p:stCondLst>
                                  <p:childTnLst>
                                    <p:set>
                                      <p:cBhvr>
                                        <p:cTn id="19" dur="1" fill="hold">
                                          <p:stCondLst>
                                            <p:cond delay="0"/>
                                          </p:stCondLst>
                                        </p:cTn>
                                        <p:tgtEl>
                                          <p:spTgt spid="20"/>
                                        </p:tgtEl>
                                        <p:attrNameLst>
                                          <p:attrName>style.visibility</p:attrName>
                                        </p:attrNameLst>
                                      </p:cBhvr>
                                      <p:to>
                                        <p:strVal val="visible"/>
                                      </p:to>
                                    </p:set>
                                    <p:animEffect transition="in" filter="wipe(left)">
                                      <p:cBhvr>
                                        <p:cTn id="20" dur="500"/>
                                        <p:tgtEl>
                                          <p:spTgt spid="20"/>
                                        </p:tgtEl>
                                      </p:cBhvr>
                                    </p:animEffect>
                                  </p:childTnLst>
                                </p:cTn>
                              </p:par>
                            </p:childTnLst>
                          </p:cTn>
                        </p:par>
                        <p:par>
                          <p:cTn id="21" fill="hold">
                            <p:stCondLst>
                              <p:cond delay="500"/>
                            </p:stCondLst>
                            <p:childTnLst>
                              <p:par>
                                <p:cTn id="22" presetID="10" presetClass="entr" presetSubtype="0" fill="hold" grpId="0" nodeType="afterEffect">
                                  <p:stCondLst>
                                    <p:cond delay="0"/>
                                  </p:stCondLst>
                                  <p:childTnLst>
                                    <p:set>
                                      <p:cBhvr>
                                        <p:cTn id="23" dur="1" fill="hold">
                                          <p:stCondLst>
                                            <p:cond delay="0"/>
                                          </p:stCondLst>
                                        </p:cTn>
                                        <p:tgtEl>
                                          <p:spTgt spid="18"/>
                                        </p:tgtEl>
                                        <p:attrNameLst>
                                          <p:attrName>style.visibility</p:attrName>
                                        </p:attrNameLst>
                                      </p:cBhvr>
                                      <p:to>
                                        <p:strVal val="visible"/>
                                      </p:to>
                                    </p:set>
                                    <p:animEffect transition="in" filter="fade">
                                      <p:cBhvr>
                                        <p:cTn id="24"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0" grpId="0" animBg="1"/>
      <p:bldP spid="2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48A90965-4FDE-4375-B025-543B39B8184D}"/>
              </a:ext>
            </a:extLst>
          </p:cNvPr>
          <p:cNvSpPr>
            <a:spLocks noGrp="1"/>
          </p:cNvSpPr>
          <p:nvPr>
            <p:ph type="title"/>
          </p:nvPr>
        </p:nvSpPr>
        <p:spPr/>
        <p:txBody>
          <a:bodyPr/>
          <a:lstStyle/>
          <a:p>
            <a:r>
              <a:rPr kumimoji="1" lang="ja-JP" altLang="en-US" dirty="0">
                <a:latin typeface="ＭＳ Ｐゴシック" panose="020B0600070205080204" pitchFamily="50" charset="-128"/>
                <a:ea typeface="ＭＳ Ｐゴシック" panose="020B0600070205080204" pitchFamily="50" charset="-128"/>
              </a:rPr>
              <a:t>はじめに</a:t>
            </a:r>
          </a:p>
        </p:txBody>
      </p:sp>
      <p:sp>
        <p:nvSpPr>
          <p:cNvPr id="3" name="スライド番号プレースホルダー 2">
            <a:extLst>
              <a:ext uri="{FF2B5EF4-FFF2-40B4-BE49-F238E27FC236}">
                <a16:creationId xmlns:a16="http://schemas.microsoft.com/office/drawing/2014/main" xmlns="" id="{6FD47785-0926-4044-BFBE-18C800F222E6}"/>
              </a:ext>
            </a:extLst>
          </p:cNvPr>
          <p:cNvSpPr>
            <a:spLocks noGrp="1"/>
          </p:cNvSpPr>
          <p:nvPr>
            <p:ph type="sldNum" sz="quarter" idx="12"/>
          </p:nvPr>
        </p:nvSpPr>
        <p:spPr/>
        <p:txBody>
          <a:bodyPr/>
          <a:lstStyle/>
          <a:p>
            <a:fld id="{5620E6CF-7497-4561-96CF-47B14CA33FFA}" type="slidenum">
              <a:rPr kumimoji="1" lang="ja-JP" altLang="en-US" smtClean="0"/>
              <a:t>7</a:t>
            </a:fld>
            <a:endParaRPr kumimoji="1" lang="ja-JP" altLang="en-US"/>
          </a:p>
        </p:txBody>
      </p:sp>
      <p:cxnSp>
        <p:nvCxnSpPr>
          <p:cNvPr id="4" name="直線コネクタ 3">
            <a:extLst>
              <a:ext uri="{FF2B5EF4-FFF2-40B4-BE49-F238E27FC236}">
                <a16:creationId xmlns:a16="http://schemas.microsoft.com/office/drawing/2014/main" xmlns="" id="{249BD0AA-2A89-42D2-821C-CD9809CA564F}"/>
              </a:ext>
            </a:extLst>
          </p:cNvPr>
          <p:cNvCxnSpPr>
            <a:cxnSpLocks/>
          </p:cNvCxnSpPr>
          <p:nvPr/>
        </p:nvCxnSpPr>
        <p:spPr>
          <a:xfrm>
            <a:off x="614597" y="616757"/>
            <a:ext cx="0" cy="839449"/>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sp>
        <p:nvSpPr>
          <p:cNvPr id="6" name="テキスト ボックス 5">
            <a:extLst>
              <a:ext uri="{FF2B5EF4-FFF2-40B4-BE49-F238E27FC236}">
                <a16:creationId xmlns:a16="http://schemas.microsoft.com/office/drawing/2014/main" xmlns="" id="{70759872-0C3A-4A24-922B-BA4DF5E225C7}"/>
              </a:ext>
            </a:extLst>
          </p:cNvPr>
          <p:cNvSpPr txBox="1"/>
          <p:nvPr/>
        </p:nvSpPr>
        <p:spPr>
          <a:xfrm>
            <a:off x="940752" y="2601187"/>
            <a:ext cx="10310496" cy="461665"/>
          </a:xfrm>
          <a:prstGeom prst="rect">
            <a:avLst/>
          </a:prstGeom>
          <a:noFill/>
        </p:spPr>
        <p:txBody>
          <a:bodyPr wrap="square" rtlCol="0">
            <a:spAutoFit/>
          </a:bodyPr>
          <a:lstStyle/>
          <a:p>
            <a:pPr algn="ctr"/>
            <a:r>
              <a:rPr kumimoji="1" lang="ja-JP" altLang="en-US" sz="2400" dirty="0">
                <a:latin typeface="ＭＳ Ｐゴシック" panose="020B0600070205080204" pitchFamily="50" charset="-128"/>
                <a:ea typeface="ＭＳ Ｐゴシック" panose="020B0600070205080204" pitchFamily="50" charset="-128"/>
              </a:rPr>
              <a:t>消費者の生の声を分析することで、企業の売上向上に貢献できるのではないか</a:t>
            </a:r>
          </a:p>
        </p:txBody>
      </p:sp>
      <p:sp>
        <p:nvSpPr>
          <p:cNvPr id="5" name="テキスト ボックス 4">
            <a:extLst>
              <a:ext uri="{FF2B5EF4-FFF2-40B4-BE49-F238E27FC236}">
                <a16:creationId xmlns:a16="http://schemas.microsoft.com/office/drawing/2014/main" xmlns="" id="{A3C030C9-4ACF-4FCA-AA67-DFB649B661B3}"/>
              </a:ext>
            </a:extLst>
          </p:cNvPr>
          <p:cNvSpPr txBox="1"/>
          <p:nvPr/>
        </p:nvSpPr>
        <p:spPr>
          <a:xfrm>
            <a:off x="3983523" y="5319523"/>
            <a:ext cx="4224952" cy="461665"/>
          </a:xfrm>
          <a:prstGeom prst="rect">
            <a:avLst/>
          </a:prstGeom>
          <a:noFill/>
        </p:spPr>
        <p:txBody>
          <a:bodyPr wrap="square" rtlCol="0">
            <a:spAutoFit/>
          </a:bodyPr>
          <a:lstStyle/>
          <a:p>
            <a:r>
              <a:rPr kumimoji="1" lang="ja-JP" altLang="en-US" sz="2400" dirty="0">
                <a:latin typeface="ＭＳ Ｐゴシック" panose="020B0600070205080204" pitchFamily="50" charset="-128"/>
                <a:ea typeface="ＭＳ Ｐゴシック" panose="020B0600070205080204" pitchFamily="50" charset="-128"/>
              </a:rPr>
              <a:t>現在のクチコミ研究を整理する</a:t>
            </a:r>
            <a:endParaRPr kumimoji="1" lang="en-US" altLang="ja-JP" sz="2400" dirty="0">
              <a:latin typeface="ＭＳ Ｐゴシック" panose="020B0600070205080204" pitchFamily="50" charset="-128"/>
              <a:ea typeface="ＭＳ Ｐゴシック" panose="020B0600070205080204" pitchFamily="50" charset="-128"/>
            </a:endParaRPr>
          </a:p>
        </p:txBody>
      </p:sp>
      <p:sp>
        <p:nvSpPr>
          <p:cNvPr id="8" name="二等辺三角形 7">
            <a:extLst>
              <a:ext uri="{FF2B5EF4-FFF2-40B4-BE49-F238E27FC236}">
                <a16:creationId xmlns:a16="http://schemas.microsoft.com/office/drawing/2014/main" xmlns="" id="{6DDE7EA9-54D0-4A66-9160-AEAEECAFDCEE}"/>
              </a:ext>
            </a:extLst>
          </p:cNvPr>
          <p:cNvSpPr/>
          <p:nvPr/>
        </p:nvSpPr>
        <p:spPr>
          <a:xfrm rot="10800000">
            <a:off x="5712609" y="3973351"/>
            <a:ext cx="766781" cy="440435"/>
          </a:xfrm>
          <a:prstGeom prst="triangle">
            <a:avLst/>
          </a:prstGeom>
          <a:solidFill>
            <a:schemeClr val="accent1"/>
          </a:solid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Tree>
    <p:extLst>
      <p:ext uri="{BB962C8B-B14F-4D97-AF65-F5344CB8AC3E}">
        <p14:creationId xmlns:p14="http://schemas.microsoft.com/office/powerpoint/2010/main" val="12489379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up)">
                                      <p:cBhvr>
                                        <p:cTn id="7" dur="500"/>
                                        <p:tgtEl>
                                          <p:spTgt spid="8"/>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animEffect transition="in" filter="fade">
                                      <p:cBhvr>
                                        <p:cTn id="11"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図 6">
            <a:extLst>
              <a:ext uri="{FF2B5EF4-FFF2-40B4-BE49-F238E27FC236}">
                <a16:creationId xmlns:a16="http://schemas.microsoft.com/office/drawing/2014/main" xmlns="" id="{E6CE03A4-B933-4AAC-B832-CCA2A83F4DDE}"/>
              </a:ext>
            </a:extLst>
          </p:cNvPr>
          <p:cNvPicPr>
            <a:picLocks noChangeAspect="1"/>
          </p:cNvPicPr>
          <p:nvPr/>
        </p:nvPicPr>
        <p:blipFill>
          <a:blip r:embed="rId2"/>
          <a:stretch>
            <a:fillRect/>
          </a:stretch>
        </p:blipFill>
        <p:spPr>
          <a:xfrm>
            <a:off x="4120725" y="3925243"/>
            <a:ext cx="3950550" cy="2261812"/>
          </a:xfrm>
          <a:prstGeom prst="rect">
            <a:avLst/>
          </a:prstGeom>
        </p:spPr>
      </p:pic>
      <p:sp>
        <p:nvSpPr>
          <p:cNvPr id="4" name="タイトル 3">
            <a:extLst>
              <a:ext uri="{FF2B5EF4-FFF2-40B4-BE49-F238E27FC236}">
                <a16:creationId xmlns:a16="http://schemas.microsoft.com/office/drawing/2014/main" xmlns="" id="{EC9D1025-7C2A-48EB-8F28-91E4C3189890}"/>
              </a:ext>
            </a:extLst>
          </p:cNvPr>
          <p:cNvSpPr>
            <a:spLocks noGrp="1"/>
          </p:cNvSpPr>
          <p:nvPr>
            <p:ph type="title"/>
          </p:nvPr>
        </p:nvSpPr>
        <p:spPr/>
        <p:txBody>
          <a:bodyPr/>
          <a:lstStyle/>
          <a:p>
            <a:r>
              <a:rPr kumimoji="1" lang="ja-JP" altLang="en-US" dirty="0">
                <a:latin typeface="ＭＳ Ｐゴシック" panose="020B0600070205080204" pitchFamily="50" charset="-128"/>
                <a:ea typeface="ＭＳ Ｐゴシック" panose="020B0600070205080204" pitchFamily="50" charset="-128"/>
              </a:rPr>
              <a:t>キーワード</a:t>
            </a:r>
          </a:p>
        </p:txBody>
      </p:sp>
      <p:cxnSp>
        <p:nvCxnSpPr>
          <p:cNvPr id="5" name="直線コネクタ 4">
            <a:extLst>
              <a:ext uri="{FF2B5EF4-FFF2-40B4-BE49-F238E27FC236}">
                <a16:creationId xmlns:a16="http://schemas.microsoft.com/office/drawing/2014/main" xmlns="" id="{887DE383-A141-450E-B9F5-17D1EBD694AA}"/>
              </a:ext>
            </a:extLst>
          </p:cNvPr>
          <p:cNvCxnSpPr>
            <a:cxnSpLocks/>
          </p:cNvCxnSpPr>
          <p:nvPr/>
        </p:nvCxnSpPr>
        <p:spPr>
          <a:xfrm>
            <a:off x="614597" y="616757"/>
            <a:ext cx="0" cy="839449"/>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sp>
        <p:nvSpPr>
          <p:cNvPr id="16" name="スライド番号プレースホルダー 15">
            <a:extLst>
              <a:ext uri="{FF2B5EF4-FFF2-40B4-BE49-F238E27FC236}">
                <a16:creationId xmlns:a16="http://schemas.microsoft.com/office/drawing/2014/main" xmlns="" id="{DCABA52D-F882-4C30-B3D8-670816BB0630}"/>
              </a:ext>
            </a:extLst>
          </p:cNvPr>
          <p:cNvSpPr>
            <a:spLocks noGrp="1"/>
          </p:cNvSpPr>
          <p:nvPr>
            <p:ph type="sldNum" sz="quarter" idx="12"/>
          </p:nvPr>
        </p:nvSpPr>
        <p:spPr/>
        <p:txBody>
          <a:bodyPr/>
          <a:lstStyle/>
          <a:p>
            <a:fld id="{B9F79E62-66C6-426C-99DC-0F724601239C}" type="slidenum">
              <a:rPr kumimoji="1" lang="ja-JP" altLang="en-US" smtClean="0"/>
              <a:t>8</a:t>
            </a:fld>
            <a:endParaRPr kumimoji="1" lang="ja-JP" altLang="en-US"/>
          </a:p>
        </p:txBody>
      </p:sp>
      <p:grpSp>
        <p:nvGrpSpPr>
          <p:cNvPr id="62" name="グループ化 61">
            <a:extLst>
              <a:ext uri="{FF2B5EF4-FFF2-40B4-BE49-F238E27FC236}">
                <a16:creationId xmlns:a16="http://schemas.microsoft.com/office/drawing/2014/main" xmlns="" id="{D5E096F5-1DB8-428F-ACF7-1E202A74DE93}"/>
              </a:ext>
            </a:extLst>
          </p:cNvPr>
          <p:cNvGrpSpPr/>
          <p:nvPr/>
        </p:nvGrpSpPr>
        <p:grpSpPr>
          <a:xfrm>
            <a:off x="3106986" y="1713785"/>
            <a:ext cx="7032610" cy="1828341"/>
            <a:chOff x="3089151" y="1858611"/>
            <a:chExt cx="7032610" cy="1828341"/>
          </a:xfrm>
        </p:grpSpPr>
        <p:pic>
          <p:nvPicPr>
            <p:cNvPr id="29" name="図 28">
              <a:extLst>
                <a:ext uri="{FF2B5EF4-FFF2-40B4-BE49-F238E27FC236}">
                  <a16:creationId xmlns:a16="http://schemas.microsoft.com/office/drawing/2014/main" xmlns="" id="{F4DA0991-5ED2-47E6-A965-0F65AFB3A221}"/>
                </a:ext>
              </a:extLst>
            </p:cNvPr>
            <p:cNvPicPr>
              <a:picLocks noChangeAspect="1"/>
            </p:cNvPicPr>
            <p:nvPr/>
          </p:nvPicPr>
          <p:blipFill>
            <a:blip r:embed="rId3"/>
            <a:stretch>
              <a:fillRect/>
            </a:stretch>
          </p:blipFill>
          <p:spPr>
            <a:xfrm>
              <a:off x="4295750" y="2328575"/>
              <a:ext cx="3590381" cy="1085871"/>
            </a:xfrm>
            <a:prstGeom prst="rect">
              <a:avLst/>
            </a:prstGeom>
          </p:spPr>
        </p:pic>
        <p:grpSp>
          <p:nvGrpSpPr>
            <p:cNvPr id="56" name="グループ化 55">
              <a:extLst>
                <a:ext uri="{FF2B5EF4-FFF2-40B4-BE49-F238E27FC236}">
                  <a16:creationId xmlns:a16="http://schemas.microsoft.com/office/drawing/2014/main" xmlns="" id="{F0A1FBE5-B54A-4995-8FD7-CA1CD98B0833}"/>
                </a:ext>
              </a:extLst>
            </p:cNvPr>
            <p:cNvGrpSpPr/>
            <p:nvPr/>
          </p:nvGrpSpPr>
          <p:grpSpPr>
            <a:xfrm>
              <a:off x="6208607" y="3106116"/>
              <a:ext cx="3913154" cy="580836"/>
              <a:chOff x="6184168" y="2862643"/>
              <a:chExt cx="3913154" cy="580836"/>
            </a:xfrm>
          </p:grpSpPr>
          <p:grpSp>
            <p:nvGrpSpPr>
              <p:cNvPr id="41" name="グループ化 40">
                <a:extLst>
                  <a:ext uri="{FF2B5EF4-FFF2-40B4-BE49-F238E27FC236}">
                    <a16:creationId xmlns:a16="http://schemas.microsoft.com/office/drawing/2014/main" xmlns="" id="{2AE7424A-4A9D-481E-A276-0EE2EAC92E9B}"/>
                  </a:ext>
                </a:extLst>
              </p:cNvPr>
              <p:cNvGrpSpPr/>
              <p:nvPr/>
            </p:nvGrpSpPr>
            <p:grpSpPr>
              <a:xfrm>
                <a:off x="7958646" y="3073971"/>
                <a:ext cx="2138676" cy="369508"/>
                <a:chOff x="3549986" y="3689914"/>
                <a:chExt cx="2138676" cy="369508"/>
              </a:xfrm>
            </p:grpSpPr>
            <p:sp>
              <p:nvSpPr>
                <p:cNvPr id="19" name="吹き出し: 折線 18">
                  <a:extLst>
                    <a:ext uri="{FF2B5EF4-FFF2-40B4-BE49-F238E27FC236}">
                      <a16:creationId xmlns:a16="http://schemas.microsoft.com/office/drawing/2014/main" xmlns="" id="{0C3EA046-E0D6-435D-B50D-F15EDECADDC3}"/>
                    </a:ext>
                  </a:extLst>
                </p:cNvPr>
                <p:cNvSpPr/>
                <p:nvPr/>
              </p:nvSpPr>
              <p:spPr>
                <a:xfrm>
                  <a:off x="3549986" y="3689914"/>
                  <a:ext cx="2138676" cy="369332"/>
                </a:xfrm>
                <a:prstGeom prst="borderCallout2">
                  <a:avLst>
                    <a:gd name="adj1" fmla="val 50329"/>
                    <a:gd name="adj2" fmla="val -1397"/>
                    <a:gd name="adj3" fmla="val 50329"/>
                    <a:gd name="adj4" fmla="val -20135"/>
                    <a:gd name="adj5" fmla="val -38717"/>
                    <a:gd name="adj6" fmla="val -35589"/>
                  </a:avLst>
                </a:prstGeom>
                <a:noFill/>
                <a:ln w="190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テキスト ボックス 32">
                  <a:extLst>
                    <a:ext uri="{FF2B5EF4-FFF2-40B4-BE49-F238E27FC236}">
                      <a16:creationId xmlns:a16="http://schemas.microsoft.com/office/drawing/2014/main" xmlns="" id="{E075A26B-6F36-4A23-8B08-43D4822FB2EF}"/>
                    </a:ext>
                  </a:extLst>
                </p:cNvPr>
                <p:cNvSpPr txBox="1"/>
                <p:nvPr/>
              </p:nvSpPr>
              <p:spPr>
                <a:xfrm>
                  <a:off x="3549987" y="3690090"/>
                  <a:ext cx="2138675" cy="369332"/>
                </a:xfrm>
                <a:prstGeom prst="rect">
                  <a:avLst/>
                </a:prstGeom>
                <a:noFill/>
              </p:spPr>
              <p:txBody>
                <a:bodyPr wrap="square" rtlCol="0">
                  <a:spAutoFit/>
                </a:bodyPr>
                <a:lstStyle/>
                <a:p>
                  <a:pPr algn="ctr"/>
                  <a:r>
                    <a:rPr kumimoji="1" lang="ja-JP" altLang="en-US" dirty="0">
                      <a:solidFill>
                        <a:schemeClr val="accent5"/>
                      </a:solidFill>
                      <a:latin typeface="ＭＳ Ｐゴシック" panose="020B0600070205080204" pitchFamily="50" charset="-128"/>
                      <a:ea typeface="ＭＳ Ｐゴシック" panose="020B0600070205080204" pitchFamily="50" charset="-128"/>
                    </a:rPr>
                    <a:t>カテゴリー</a:t>
                  </a:r>
                  <a:r>
                    <a:rPr kumimoji="1" lang="en-US" altLang="ja-JP" dirty="0">
                      <a:solidFill>
                        <a:schemeClr val="accent5"/>
                      </a:solidFill>
                      <a:latin typeface="ＭＳ Ｐゴシック" panose="020B0600070205080204" pitchFamily="50" charset="-128"/>
                      <a:ea typeface="ＭＳ Ｐゴシック" panose="020B0600070205080204" pitchFamily="50" charset="-128"/>
                    </a:rPr>
                    <a:t>(</a:t>
                  </a:r>
                  <a:r>
                    <a:rPr kumimoji="1" lang="ja-JP" altLang="en-US" dirty="0">
                      <a:solidFill>
                        <a:schemeClr val="accent5"/>
                      </a:solidFill>
                      <a:latin typeface="ＭＳ Ｐゴシック" panose="020B0600070205080204" pitchFamily="50" charset="-128"/>
                      <a:ea typeface="ＭＳ Ｐゴシック" panose="020B0600070205080204" pitchFamily="50" charset="-128"/>
                    </a:rPr>
                    <a:t>ジャンル</a:t>
                  </a:r>
                  <a:r>
                    <a:rPr kumimoji="1" lang="en-US" altLang="ja-JP" dirty="0">
                      <a:solidFill>
                        <a:schemeClr val="accent5"/>
                      </a:solidFill>
                      <a:latin typeface="ＭＳ Ｐゴシック" panose="020B0600070205080204" pitchFamily="50" charset="-128"/>
                      <a:ea typeface="ＭＳ Ｐゴシック" panose="020B0600070205080204" pitchFamily="50" charset="-128"/>
                    </a:rPr>
                    <a:t>)</a:t>
                  </a:r>
                  <a:endParaRPr kumimoji="1" lang="ja-JP" altLang="en-US" dirty="0">
                    <a:solidFill>
                      <a:schemeClr val="accent5"/>
                    </a:solidFill>
                    <a:latin typeface="ＭＳ Ｐゴシック" panose="020B0600070205080204" pitchFamily="50" charset="-128"/>
                    <a:ea typeface="ＭＳ Ｐゴシック" panose="020B0600070205080204" pitchFamily="50" charset="-128"/>
                  </a:endParaRPr>
                </a:p>
              </p:txBody>
            </p:sp>
          </p:grpSp>
          <p:sp>
            <p:nvSpPr>
              <p:cNvPr id="45" name="左大かっこ 44">
                <a:extLst>
                  <a:ext uri="{FF2B5EF4-FFF2-40B4-BE49-F238E27FC236}">
                    <a16:creationId xmlns:a16="http://schemas.microsoft.com/office/drawing/2014/main" xmlns="" id="{D0890078-60F7-45F6-A849-CCB5F15399CE}"/>
                  </a:ext>
                </a:extLst>
              </p:cNvPr>
              <p:cNvSpPr/>
              <p:nvPr/>
            </p:nvSpPr>
            <p:spPr>
              <a:xfrm rot="16200000">
                <a:off x="6715480" y="2331331"/>
                <a:ext cx="60914" cy="1123537"/>
              </a:xfrm>
              <a:prstGeom prst="leftBracket">
                <a:avLst/>
              </a:prstGeom>
              <a:ln w="19050">
                <a:solidFill>
                  <a:schemeClr val="accent5"/>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grpSp>
        <p:grpSp>
          <p:nvGrpSpPr>
            <p:cNvPr id="58" name="グループ化 57">
              <a:extLst>
                <a:ext uri="{FF2B5EF4-FFF2-40B4-BE49-F238E27FC236}">
                  <a16:creationId xmlns:a16="http://schemas.microsoft.com/office/drawing/2014/main" xmlns="" id="{7137661A-259A-4A6D-968C-738508FD23D7}"/>
                </a:ext>
              </a:extLst>
            </p:cNvPr>
            <p:cNvGrpSpPr/>
            <p:nvPr/>
          </p:nvGrpSpPr>
          <p:grpSpPr>
            <a:xfrm>
              <a:off x="7076600" y="2160858"/>
              <a:ext cx="2261950" cy="531647"/>
              <a:chOff x="7076600" y="2160858"/>
              <a:chExt cx="2261950" cy="531647"/>
            </a:xfrm>
          </p:grpSpPr>
          <p:grpSp>
            <p:nvGrpSpPr>
              <p:cNvPr id="40" name="グループ化 39">
                <a:extLst>
                  <a:ext uri="{FF2B5EF4-FFF2-40B4-BE49-F238E27FC236}">
                    <a16:creationId xmlns:a16="http://schemas.microsoft.com/office/drawing/2014/main" xmlns="" id="{AEB96C80-17FA-4F65-B03C-5E32F13690F7}"/>
                  </a:ext>
                </a:extLst>
              </p:cNvPr>
              <p:cNvGrpSpPr/>
              <p:nvPr/>
            </p:nvGrpSpPr>
            <p:grpSpPr>
              <a:xfrm>
                <a:off x="8242579" y="2160858"/>
                <a:ext cx="1095971" cy="373337"/>
                <a:chOff x="2772070" y="3577087"/>
                <a:chExt cx="1095971" cy="373337"/>
              </a:xfrm>
            </p:grpSpPr>
            <p:sp>
              <p:nvSpPr>
                <p:cNvPr id="23" name="吹き出し: 折線 22">
                  <a:extLst>
                    <a:ext uri="{FF2B5EF4-FFF2-40B4-BE49-F238E27FC236}">
                      <a16:creationId xmlns:a16="http://schemas.microsoft.com/office/drawing/2014/main" xmlns="" id="{9FB7EC56-B233-491B-90AA-64445E3C6120}"/>
                    </a:ext>
                  </a:extLst>
                </p:cNvPr>
                <p:cNvSpPr/>
                <p:nvPr/>
              </p:nvSpPr>
              <p:spPr>
                <a:xfrm>
                  <a:off x="2772070" y="3577087"/>
                  <a:ext cx="1095971" cy="369332"/>
                </a:xfrm>
                <a:prstGeom prst="borderCallout2">
                  <a:avLst>
                    <a:gd name="adj1" fmla="val 53838"/>
                    <a:gd name="adj2" fmla="val -1397"/>
                    <a:gd name="adj3" fmla="val 53838"/>
                    <a:gd name="adj4" fmla="val -18401"/>
                    <a:gd name="adj5" fmla="val 129319"/>
                    <a:gd name="adj6" fmla="val -42878"/>
                  </a:avLst>
                </a:prstGeom>
                <a:noFill/>
                <a:ln w="190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テキスト ボックス 36">
                  <a:extLst>
                    <a:ext uri="{FF2B5EF4-FFF2-40B4-BE49-F238E27FC236}">
                      <a16:creationId xmlns:a16="http://schemas.microsoft.com/office/drawing/2014/main" xmlns="" id="{9DA45E3F-6437-491D-A81E-B600FBFB1091}"/>
                    </a:ext>
                  </a:extLst>
                </p:cNvPr>
                <p:cNvSpPr txBox="1"/>
                <p:nvPr/>
              </p:nvSpPr>
              <p:spPr>
                <a:xfrm>
                  <a:off x="2772071" y="3581092"/>
                  <a:ext cx="1095970" cy="369332"/>
                </a:xfrm>
                <a:prstGeom prst="rect">
                  <a:avLst/>
                </a:prstGeom>
                <a:noFill/>
              </p:spPr>
              <p:txBody>
                <a:bodyPr wrap="square" rtlCol="0">
                  <a:spAutoFit/>
                </a:bodyPr>
                <a:lstStyle/>
                <a:p>
                  <a:pPr algn="ctr"/>
                  <a:r>
                    <a:rPr kumimoji="1" lang="ja-JP" altLang="en-US" dirty="0">
                      <a:solidFill>
                        <a:schemeClr val="accent5"/>
                      </a:solidFill>
                      <a:latin typeface="ＭＳ Ｐゴシック" panose="020B0600070205080204" pitchFamily="50" charset="-128"/>
                      <a:ea typeface="ＭＳ Ｐゴシック" panose="020B0600070205080204" pitchFamily="50" charset="-128"/>
                    </a:rPr>
                    <a:t>保存タグ</a:t>
                  </a:r>
                </a:p>
              </p:txBody>
            </p:sp>
          </p:grpSp>
          <p:sp>
            <p:nvSpPr>
              <p:cNvPr id="46" name="左大かっこ 45">
                <a:extLst>
                  <a:ext uri="{FF2B5EF4-FFF2-40B4-BE49-F238E27FC236}">
                    <a16:creationId xmlns:a16="http://schemas.microsoft.com/office/drawing/2014/main" xmlns="" id="{F6696663-486D-4748-BD60-10A3AF2985AA}"/>
                  </a:ext>
                </a:extLst>
              </p:cNvPr>
              <p:cNvSpPr/>
              <p:nvPr/>
            </p:nvSpPr>
            <p:spPr>
              <a:xfrm rot="16200000">
                <a:off x="7397360" y="2310831"/>
                <a:ext cx="60914" cy="702433"/>
              </a:xfrm>
              <a:prstGeom prst="leftBracket">
                <a:avLst/>
              </a:prstGeom>
              <a:ln w="19050">
                <a:solidFill>
                  <a:schemeClr val="accent5"/>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grpSp>
        <p:grpSp>
          <p:nvGrpSpPr>
            <p:cNvPr id="54" name="グループ化 53">
              <a:extLst>
                <a:ext uri="{FF2B5EF4-FFF2-40B4-BE49-F238E27FC236}">
                  <a16:creationId xmlns:a16="http://schemas.microsoft.com/office/drawing/2014/main" xmlns="" id="{93E07210-77CC-4153-8636-E243669B71F6}"/>
                </a:ext>
              </a:extLst>
            </p:cNvPr>
            <p:cNvGrpSpPr/>
            <p:nvPr/>
          </p:nvGrpSpPr>
          <p:grpSpPr>
            <a:xfrm>
              <a:off x="4446018" y="1858611"/>
              <a:ext cx="2563138" cy="685087"/>
              <a:chOff x="1406610" y="2988132"/>
              <a:chExt cx="2563138" cy="685087"/>
            </a:xfrm>
          </p:grpSpPr>
          <p:grpSp>
            <p:nvGrpSpPr>
              <p:cNvPr id="39" name="グループ化 38">
                <a:extLst>
                  <a:ext uri="{FF2B5EF4-FFF2-40B4-BE49-F238E27FC236}">
                    <a16:creationId xmlns:a16="http://schemas.microsoft.com/office/drawing/2014/main" xmlns="" id="{41D5C28E-6EFB-4DAC-9F91-B124532FE664}"/>
                  </a:ext>
                </a:extLst>
              </p:cNvPr>
              <p:cNvGrpSpPr/>
              <p:nvPr/>
            </p:nvGrpSpPr>
            <p:grpSpPr>
              <a:xfrm>
                <a:off x="1406610" y="2988132"/>
                <a:ext cx="2000826" cy="370986"/>
                <a:chOff x="1910778" y="3153999"/>
                <a:chExt cx="2000826" cy="370986"/>
              </a:xfrm>
            </p:grpSpPr>
            <p:sp>
              <p:nvSpPr>
                <p:cNvPr id="24" name="吹き出し: 折線 23">
                  <a:extLst>
                    <a:ext uri="{FF2B5EF4-FFF2-40B4-BE49-F238E27FC236}">
                      <a16:creationId xmlns:a16="http://schemas.microsoft.com/office/drawing/2014/main" xmlns="" id="{FEDD43A8-6378-4B8E-852B-D8600FF226A8}"/>
                    </a:ext>
                  </a:extLst>
                </p:cNvPr>
                <p:cNvSpPr/>
                <p:nvPr/>
              </p:nvSpPr>
              <p:spPr>
                <a:xfrm rot="10800000">
                  <a:off x="1937122" y="3155650"/>
                  <a:ext cx="1974482" cy="369335"/>
                </a:xfrm>
                <a:prstGeom prst="borderCallout2">
                  <a:avLst>
                    <a:gd name="adj1" fmla="val 52789"/>
                    <a:gd name="adj2" fmla="val -574"/>
                    <a:gd name="adj3" fmla="val 52790"/>
                    <a:gd name="adj4" fmla="val -12882"/>
                    <a:gd name="adj5" fmla="val -59592"/>
                    <a:gd name="adj6" fmla="val -12817"/>
                  </a:avLst>
                </a:prstGeom>
                <a:noFill/>
                <a:ln w="190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テキスト ボックス 30">
                  <a:extLst>
                    <a:ext uri="{FF2B5EF4-FFF2-40B4-BE49-F238E27FC236}">
                      <a16:creationId xmlns:a16="http://schemas.microsoft.com/office/drawing/2014/main" xmlns="" id="{DDA93B32-EFE9-4067-9743-BE1BAE97D0D8}"/>
                    </a:ext>
                  </a:extLst>
                </p:cNvPr>
                <p:cNvSpPr txBox="1"/>
                <p:nvPr/>
              </p:nvSpPr>
              <p:spPr>
                <a:xfrm>
                  <a:off x="1910778" y="3153999"/>
                  <a:ext cx="1974483" cy="369332"/>
                </a:xfrm>
                <a:prstGeom prst="rect">
                  <a:avLst/>
                </a:prstGeom>
                <a:noFill/>
              </p:spPr>
              <p:txBody>
                <a:bodyPr wrap="square" rtlCol="0">
                  <a:spAutoFit/>
                </a:bodyPr>
                <a:lstStyle/>
                <a:p>
                  <a:pPr algn="ctr"/>
                  <a:r>
                    <a:rPr kumimoji="1" lang="ja-JP" altLang="en-US" dirty="0">
                      <a:solidFill>
                        <a:schemeClr val="accent5"/>
                      </a:solidFill>
                      <a:latin typeface="ＭＳ Ｐゴシック" panose="020B0600070205080204" pitchFamily="50" charset="-128"/>
                      <a:ea typeface="ＭＳ Ｐゴシック" panose="020B0600070205080204" pitchFamily="50" charset="-128"/>
                    </a:rPr>
                    <a:t>クチコミの量</a:t>
                  </a:r>
                  <a:r>
                    <a:rPr kumimoji="1" lang="en-US" altLang="ja-JP" dirty="0">
                      <a:solidFill>
                        <a:schemeClr val="accent5"/>
                      </a:solidFill>
                      <a:latin typeface="ＭＳ Ｐゴシック" panose="020B0600070205080204" pitchFamily="50" charset="-128"/>
                      <a:ea typeface="ＭＳ Ｐゴシック" panose="020B0600070205080204" pitchFamily="50" charset="-128"/>
                    </a:rPr>
                    <a:t>(</a:t>
                  </a:r>
                  <a:r>
                    <a:rPr kumimoji="1" lang="ja-JP" altLang="en-US" dirty="0">
                      <a:solidFill>
                        <a:schemeClr val="accent5"/>
                      </a:solidFill>
                      <a:latin typeface="ＭＳ Ｐゴシック" panose="020B0600070205080204" pitchFamily="50" charset="-128"/>
                      <a:ea typeface="ＭＳ Ｐゴシック" panose="020B0600070205080204" pitchFamily="50" charset="-128"/>
                    </a:rPr>
                    <a:t>件数</a:t>
                  </a:r>
                  <a:r>
                    <a:rPr kumimoji="1" lang="en-US" altLang="ja-JP" dirty="0">
                      <a:solidFill>
                        <a:schemeClr val="accent5"/>
                      </a:solidFill>
                      <a:latin typeface="ＭＳ Ｐゴシック" panose="020B0600070205080204" pitchFamily="50" charset="-128"/>
                      <a:ea typeface="ＭＳ Ｐゴシック" panose="020B0600070205080204" pitchFamily="50" charset="-128"/>
                    </a:rPr>
                    <a:t>)</a:t>
                  </a:r>
                  <a:endParaRPr kumimoji="1" lang="ja-JP" altLang="en-US" dirty="0">
                    <a:solidFill>
                      <a:schemeClr val="accent5"/>
                    </a:solidFill>
                    <a:latin typeface="ＭＳ Ｐゴシック" panose="020B0600070205080204" pitchFamily="50" charset="-128"/>
                    <a:ea typeface="ＭＳ Ｐゴシック" panose="020B0600070205080204" pitchFamily="50" charset="-128"/>
                  </a:endParaRPr>
                </a:p>
              </p:txBody>
            </p:sp>
          </p:grpSp>
          <p:sp>
            <p:nvSpPr>
              <p:cNvPr id="47" name="左大かっこ 46">
                <a:extLst>
                  <a:ext uri="{FF2B5EF4-FFF2-40B4-BE49-F238E27FC236}">
                    <a16:creationId xmlns:a16="http://schemas.microsoft.com/office/drawing/2014/main" xmlns="" id="{7872820E-619A-48E6-9037-817C7860D0D2}"/>
                  </a:ext>
                </a:extLst>
              </p:cNvPr>
              <p:cNvSpPr/>
              <p:nvPr/>
            </p:nvSpPr>
            <p:spPr>
              <a:xfrm rot="5400000">
                <a:off x="3623717" y="3327189"/>
                <a:ext cx="80921" cy="611140"/>
              </a:xfrm>
              <a:prstGeom prst="leftBracket">
                <a:avLst/>
              </a:prstGeom>
              <a:ln w="19050">
                <a:solidFill>
                  <a:schemeClr val="accent5"/>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grpSp>
        <p:grpSp>
          <p:nvGrpSpPr>
            <p:cNvPr id="52" name="グループ化 51">
              <a:extLst>
                <a:ext uri="{FF2B5EF4-FFF2-40B4-BE49-F238E27FC236}">
                  <a16:creationId xmlns:a16="http://schemas.microsoft.com/office/drawing/2014/main" xmlns="" id="{3F7BB90C-12F2-4F1C-8092-6E043A771D18}"/>
                </a:ext>
              </a:extLst>
            </p:cNvPr>
            <p:cNvGrpSpPr/>
            <p:nvPr/>
          </p:nvGrpSpPr>
          <p:grpSpPr>
            <a:xfrm>
              <a:off x="3089151" y="2138862"/>
              <a:ext cx="1380076" cy="591238"/>
              <a:chOff x="3119891" y="1909418"/>
              <a:chExt cx="1380076" cy="591238"/>
            </a:xfrm>
          </p:grpSpPr>
          <p:grpSp>
            <p:nvGrpSpPr>
              <p:cNvPr id="38" name="グループ化 37">
                <a:extLst>
                  <a:ext uri="{FF2B5EF4-FFF2-40B4-BE49-F238E27FC236}">
                    <a16:creationId xmlns:a16="http://schemas.microsoft.com/office/drawing/2014/main" xmlns="" id="{FDB68E13-940F-40FA-9F5A-88BFBE999176}"/>
                  </a:ext>
                </a:extLst>
              </p:cNvPr>
              <p:cNvGrpSpPr/>
              <p:nvPr/>
            </p:nvGrpSpPr>
            <p:grpSpPr>
              <a:xfrm>
                <a:off x="3119891" y="1909418"/>
                <a:ext cx="920051" cy="369332"/>
                <a:chOff x="3071809" y="1877846"/>
                <a:chExt cx="920051" cy="369332"/>
              </a:xfrm>
            </p:grpSpPr>
            <p:sp>
              <p:nvSpPr>
                <p:cNvPr id="17" name="吹き出し: 折線 16">
                  <a:extLst>
                    <a:ext uri="{FF2B5EF4-FFF2-40B4-BE49-F238E27FC236}">
                      <a16:creationId xmlns:a16="http://schemas.microsoft.com/office/drawing/2014/main" xmlns="" id="{43722A21-BAEB-4416-BE23-04E8277C2A2C}"/>
                    </a:ext>
                  </a:extLst>
                </p:cNvPr>
                <p:cNvSpPr/>
                <p:nvPr/>
              </p:nvSpPr>
              <p:spPr>
                <a:xfrm rot="10800000">
                  <a:off x="3071809" y="1877846"/>
                  <a:ext cx="920051" cy="369332"/>
                </a:xfrm>
                <a:prstGeom prst="borderCallout2">
                  <a:avLst>
                    <a:gd name="adj1" fmla="val 53838"/>
                    <a:gd name="adj2" fmla="val -1975"/>
                    <a:gd name="adj3" fmla="val 53838"/>
                    <a:gd name="adj4" fmla="val -12621"/>
                    <a:gd name="adj5" fmla="val -25718"/>
                    <a:gd name="adj6" fmla="val -41045"/>
                  </a:avLst>
                </a:prstGeom>
                <a:noFill/>
                <a:ln w="190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テキスト ボックス 29">
                  <a:extLst>
                    <a:ext uri="{FF2B5EF4-FFF2-40B4-BE49-F238E27FC236}">
                      <a16:creationId xmlns:a16="http://schemas.microsoft.com/office/drawing/2014/main" xmlns="" id="{54D51B4D-850F-4EA2-89E6-8119A0552867}"/>
                    </a:ext>
                  </a:extLst>
                </p:cNvPr>
                <p:cNvSpPr txBox="1"/>
                <p:nvPr/>
              </p:nvSpPr>
              <p:spPr>
                <a:xfrm>
                  <a:off x="3086743" y="1877846"/>
                  <a:ext cx="890181" cy="369332"/>
                </a:xfrm>
                <a:prstGeom prst="rect">
                  <a:avLst/>
                </a:prstGeom>
                <a:noFill/>
              </p:spPr>
              <p:txBody>
                <a:bodyPr wrap="square" rtlCol="0">
                  <a:spAutoFit/>
                </a:bodyPr>
                <a:lstStyle/>
                <a:p>
                  <a:pPr algn="ctr"/>
                  <a:r>
                    <a:rPr kumimoji="1" lang="ja-JP" altLang="en-US" dirty="0">
                      <a:solidFill>
                        <a:schemeClr val="accent5"/>
                      </a:solidFill>
                      <a:latin typeface="ＭＳ Ｐゴシック" panose="020B0600070205080204" pitchFamily="50" charset="-128"/>
                      <a:ea typeface="ＭＳ Ｐゴシック" panose="020B0600070205080204" pitchFamily="50" charset="-128"/>
                    </a:rPr>
                    <a:t>感情価</a:t>
                  </a:r>
                </a:p>
              </p:txBody>
            </p:sp>
          </p:grpSp>
          <p:sp>
            <p:nvSpPr>
              <p:cNvPr id="48" name="左大かっこ 47">
                <a:extLst>
                  <a:ext uri="{FF2B5EF4-FFF2-40B4-BE49-F238E27FC236}">
                    <a16:creationId xmlns:a16="http://schemas.microsoft.com/office/drawing/2014/main" xmlns="" id="{43AA752B-6E7E-490A-BBE1-C56DAF635385}"/>
                  </a:ext>
                </a:extLst>
              </p:cNvPr>
              <p:cNvSpPr/>
              <p:nvPr/>
            </p:nvSpPr>
            <p:spPr>
              <a:xfrm>
                <a:off x="4430400" y="2213776"/>
                <a:ext cx="69567" cy="286880"/>
              </a:xfrm>
              <a:prstGeom prst="leftBracket">
                <a:avLst/>
              </a:prstGeom>
              <a:ln w="19050">
                <a:solidFill>
                  <a:schemeClr val="accent5"/>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grpSp>
      </p:grpSp>
      <p:grpSp>
        <p:nvGrpSpPr>
          <p:cNvPr id="11" name="グループ化 10">
            <a:extLst>
              <a:ext uri="{FF2B5EF4-FFF2-40B4-BE49-F238E27FC236}">
                <a16:creationId xmlns:a16="http://schemas.microsoft.com/office/drawing/2014/main" xmlns="" id="{88FEA289-477B-4BA4-AC3C-B697598F50D6}"/>
              </a:ext>
            </a:extLst>
          </p:cNvPr>
          <p:cNvGrpSpPr/>
          <p:nvPr/>
        </p:nvGrpSpPr>
        <p:grpSpPr>
          <a:xfrm>
            <a:off x="2744964" y="4749239"/>
            <a:ext cx="1568621" cy="1333509"/>
            <a:chOff x="2744964" y="4749239"/>
            <a:chExt cx="1568621" cy="1333509"/>
          </a:xfrm>
        </p:grpSpPr>
        <p:grpSp>
          <p:nvGrpSpPr>
            <p:cNvPr id="44" name="グループ化 43">
              <a:extLst>
                <a:ext uri="{FF2B5EF4-FFF2-40B4-BE49-F238E27FC236}">
                  <a16:creationId xmlns:a16="http://schemas.microsoft.com/office/drawing/2014/main" xmlns="" id="{19A126F9-F34E-4269-9AF9-D1A622412569}"/>
                </a:ext>
              </a:extLst>
            </p:cNvPr>
            <p:cNvGrpSpPr/>
            <p:nvPr/>
          </p:nvGrpSpPr>
          <p:grpSpPr>
            <a:xfrm>
              <a:off x="2744964" y="4749239"/>
              <a:ext cx="913997" cy="369332"/>
              <a:chOff x="4572833" y="4688861"/>
              <a:chExt cx="913997" cy="369332"/>
            </a:xfrm>
          </p:grpSpPr>
          <p:sp>
            <p:nvSpPr>
              <p:cNvPr id="20" name="吹き出し: 折線 19">
                <a:extLst>
                  <a:ext uri="{FF2B5EF4-FFF2-40B4-BE49-F238E27FC236}">
                    <a16:creationId xmlns:a16="http://schemas.microsoft.com/office/drawing/2014/main" xmlns="" id="{427F112A-C06A-40B1-A247-990763C944B9}"/>
                  </a:ext>
                </a:extLst>
              </p:cNvPr>
              <p:cNvSpPr/>
              <p:nvPr/>
            </p:nvSpPr>
            <p:spPr>
              <a:xfrm>
                <a:off x="4572833" y="4688861"/>
                <a:ext cx="913997" cy="369332"/>
              </a:xfrm>
              <a:prstGeom prst="borderCallout2">
                <a:avLst>
                  <a:gd name="adj1" fmla="val 51220"/>
                  <a:gd name="adj2" fmla="val 99912"/>
                  <a:gd name="adj3" fmla="val 51220"/>
                  <a:gd name="adj4" fmla="val 124379"/>
                  <a:gd name="adj5" fmla="val 146999"/>
                  <a:gd name="adj6" fmla="val 164082"/>
                </a:avLst>
              </a:prstGeom>
              <a:noFill/>
              <a:ln w="190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テキスト ボックス 31">
                <a:extLst>
                  <a:ext uri="{FF2B5EF4-FFF2-40B4-BE49-F238E27FC236}">
                    <a16:creationId xmlns:a16="http://schemas.microsoft.com/office/drawing/2014/main" xmlns="" id="{C6D19BF0-061E-48A3-BA67-98B3C3A11FD4}"/>
                  </a:ext>
                </a:extLst>
              </p:cNvPr>
              <p:cNvSpPr txBox="1"/>
              <p:nvPr/>
            </p:nvSpPr>
            <p:spPr>
              <a:xfrm>
                <a:off x="4572833" y="4688861"/>
                <a:ext cx="913997" cy="369332"/>
              </a:xfrm>
              <a:prstGeom prst="rect">
                <a:avLst/>
              </a:prstGeom>
              <a:noFill/>
            </p:spPr>
            <p:txBody>
              <a:bodyPr wrap="square" rtlCol="0">
                <a:spAutoFit/>
              </a:bodyPr>
              <a:lstStyle/>
              <a:p>
                <a:pPr algn="ctr"/>
                <a:r>
                  <a:rPr kumimoji="1" lang="ja-JP" altLang="en-US" dirty="0">
                    <a:solidFill>
                      <a:schemeClr val="accent5"/>
                    </a:solidFill>
                    <a:latin typeface="ＭＳ Ｐゴシック" panose="020B0600070205080204" pitchFamily="50" charset="-128"/>
                    <a:ea typeface="ＭＳ Ｐゴシック" panose="020B0600070205080204" pitchFamily="50" charset="-128"/>
                  </a:rPr>
                  <a:t>コメント</a:t>
                </a:r>
              </a:p>
            </p:txBody>
          </p:sp>
        </p:grpSp>
        <p:sp>
          <p:nvSpPr>
            <p:cNvPr id="49" name="左大かっこ 48">
              <a:extLst>
                <a:ext uri="{FF2B5EF4-FFF2-40B4-BE49-F238E27FC236}">
                  <a16:creationId xmlns:a16="http://schemas.microsoft.com/office/drawing/2014/main" xmlns="" id="{B773A076-5988-435E-87F6-D68B96738000}"/>
                </a:ext>
              </a:extLst>
            </p:cNvPr>
            <p:cNvSpPr/>
            <p:nvPr/>
          </p:nvSpPr>
          <p:spPr>
            <a:xfrm>
              <a:off x="4234923" y="4749239"/>
              <a:ext cx="78662" cy="1333509"/>
            </a:xfrm>
            <a:prstGeom prst="leftBracket">
              <a:avLst/>
            </a:prstGeom>
            <a:ln w="19050">
              <a:solidFill>
                <a:schemeClr val="accent5"/>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grpSp>
      <p:grpSp>
        <p:nvGrpSpPr>
          <p:cNvPr id="10" name="グループ化 9">
            <a:extLst>
              <a:ext uri="{FF2B5EF4-FFF2-40B4-BE49-F238E27FC236}">
                <a16:creationId xmlns:a16="http://schemas.microsoft.com/office/drawing/2014/main" xmlns="" id="{8CE3CAB6-3B38-4542-9AA3-846F6C7E0C0C}"/>
              </a:ext>
            </a:extLst>
          </p:cNvPr>
          <p:cNvGrpSpPr/>
          <p:nvPr/>
        </p:nvGrpSpPr>
        <p:grpSpPr>
          <a:xfrm>
            <a:off x="2706047" y="3454919"/>
            <a:ext cx="3123133" cy="638513"/>
            <a:chOff x="2706047" y="3454919"/>
            <a:chExt cx="3123133" cy="638513"/>
          </a:xfrm>
        </p:grpSpPr>
        <p:grpSp>
          <p:nvGrpSpPr>
            <p:cNvPr id="9" name="グループ化 8">
              <a:extLst>
                <a:ext uri="{FF2B5EF4-FFF2-40B4-BE49-F238E27FC236}">
                  <a16:creationId xmlns:a16="http://schemas.microsoft.com/office/drawing/2014/main" xmlns="" id="{DC7FD7DC-C1C4-4789-B233-2F1BC62E31BF}"/>
                </a:ext>
              </a:extLst>
            </p:cNvPr>
            <p:cNvGrpSpPr/>
            <p:nvPr/>
          </p:nvGrpSpPr>
          <p:grpSpPr>
            <a:xfrm>
              <a:off x="2706047" y="3454919"/>
              <a:ext cx="1485033" cy="369332"/>
              <a:chOff x="2713220" y="3679731"/>
              <a:chExt cx="1485033" cy="369332"/>
            </a:xfrm>
          </p:grpSpPr>
          <p:sp>
            <p:nvSpPr>
              <p:cNvPr id="18" name="吹き出し: 折線 17">
                <a:extLst>
                  <a:ext uri="{FF2B5EF4-FFF2-40B4-BE49-F238E27FC236}">
                    <a16:creationId xmlns:a16="http://schemas.microsoft.com/office/drawing/2014/main" xmlns="" id="{1454999D-40A9-47ED-A82B-25CF4C1B285F}"/>
                  </a:ext>
                </a:extLst>
              </p:cNvPr>
              <p:cNvSpPr/>
              <p:nvPr/>
            </p:nvSpPr>
            <p:spPr>
              <a:xfrm>
                <a:off x="2713220" y="3679731"/>
                <a:ext cx="1478812" cy="369332"/>
              </a:xfrm>
              <a:prstGeom prst="borderCallout2">
                <a:avLst>
                  <a:gd name="adj1" fmla="val 49190"/>
                  <a:gd name="adj2" fmla="val 100815"/>
                  <a:gd name="adj3" fmla="val 49191"/>
                  <a:gd name="adj4" fmla="val 134121"/>
                  <a:gd name="adj5" fmla="val 155610"/>
                  <a:gd name="adj6" fmla="val 193743"/>
                </a:avLst>
              </a:prstGeom>
              <a:noFill/>
              <a:ln w="190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テキスト ボックス 34">
                <a:extLst>
                  <a:ext uri="{FF2B5EF4-FFF2-40B4-BE49-F238E27FC236}">
                    <a16:creationId xmlns:a16="http://schemas.microsoft.com/office/drawing/2014/main" xmlns="" id="{0210474B-1F80-4E86-9CA3-DC9FFC98733C}"/>
                  </a:ext>
                </a:extLst>
              </p:cNvPr>
              <p:cNvSpPr txBox="1"/>
              <p:nvPr/>
            </p:nvSpPr>
            <p:spPr>
              <a:xfrm>
                <a:off x="2713220" y="3679731"/>
                <a:ext cx="1485033" cy="369332"/>
              </a:xfrm>
              <a:prstGeom prst="rect">
                <a:avLst/>
              </a:prstGeom>
              <a:noFill/>
            </p:spPr>
            <p:txBody>
              <a:bodyPr wrap="square" rtlCol="0">
                <a:spAutoFit/>
              </a:bodyPr>
              <a:lstStyle/>
              <a:p>
                <a:pPr algn="ctr"/>
                <a:r>
                  <a:rPr kumimoji="1" lang="ja-JP" altLang="en-US" dirty="0">
                    <a:solidFill>
                      <a:schemeClr val="accent5"/>
                    </a:solidFill>
                    <a:latin typeface="ＭＳ Ｐゴシック" panose="020B0600070205080204" pitchFamily="50" charset="-128"/>
                    <a:ea typeface="ＭＳ Ｐゴシック" panose="020B0600070205080204" pitchFamily="50" charset="-128"/>
                  </a:rPr>
                  <a:t>項目</a:t>
                </a:r>
                <a:r>
                  <a:rPr kumimoji="1" lang="en-US" altLang="ja-JP" dirty="0">
                    <a:solidFill>
                      <a:schemeClr val="accent5"/>
                    </a:solidFill>
                    <a:latin typeface="ＭＳ Ｐゴシック" panose="020B0600070205080204" pitchFamily="50" charset="-128"/>
                    <a:ea typeface="ＭＳ Ｐゴシック" panose="020B0600070205080204" pitchFamily="50" charset="-128"/>
                  </a:rPr>
                  <a:t>(</a:t>
                </a:r>
                <a:r>
                  <a:rPr kumimoji="1" lang="ja-JP" altLang="en-US" dirty="0">
                    <a:solidFill>
                      <a:schemeClr val="accent5"/>
                    </a:solidFill>
                    <a:latin typeface="ＭＳ Ｐゴシック" panose="020B0600070205080204" pitchFamily="50" charset="-128"/>
                    <a:ea typeface="ＭＳ Ｐゴシック" panose="020B0600070205080204" pitchFamily="50" charset="-128"/>
                  </a:rPr>
                  <a:t>トピック</a:t>
                </a:r>
                <a:r>
                  <a:rPr kumimoji="1" lang="en-US" altLang="ja-JP" dirty="0">
                    <a:solidFill>
                      <a:schemeClr val="accent5"/>
                    </a:solidFill>
                    <a:latin typeface="ＭＳ Ｐゴシック" panose="020B0600070205080204" pitchFamily="50" charset="-128"/>
                    <a:ea typeface="ＭＳ Ｐゴシック" panose="020B0600070205080204" pitchFamily="50" charset="-128"/>
                  </a:rPr>
                  <a:t>)</a:t>
                </a:r>
                <a:endParaRPr kumimoji="1" lang="ja-JP" altLang="en-US" dirty="0">
                  <a:solidFill>
                    <a:schemeClr val="accent5"/>
                  </a:solidFill>
                  <a:latin typeface="ＭＳ Ｐゴシック" panose="020B0600070205080204" pitchFamily="50" charset="-128"/>
                  <a:ea typeface="ＭＳ Ｐゴシック" panose="020B0600070205080204" pitchFamily="50" charset="-128"/>
                </a:endParaRPr>
              </a:p>
            </p:txBody>
          </p:sp>
        </p:grpSp>
        <p:sp>
          <p:nvSpPr>
            <p:cNvPr id="50" name="左大かっこ 49">
              <a:extLst>
                <a:ext uri="{FF2B5EF4-FFF2-40B4-BE49-F238E27FC236}">
                  <a16:creationId xmlns:a16="http://schemas.microsoft.com/office/drawing/2014/main" xmlns="" id="{EF246310-4E88-4A95-9FC0-9DEB22A3A27B}"/>
                </a:ext>
              </a:extLst>
            </p:cNvPr>
            <p:cNvSpPr/>
            <p:nvPr/>
          </p:nvSpPr>
          <p:spPr>
            <a:xfrm rot="5400000">
              <a:off x="5607860" y="3872112"/>
              <a:ext cx="59967" cy="382673"/>
            </a:xfrm>
            <a:prstGeom prst="leftBracket">
              <a:avLst/>
            </a:prstGeom>
            <a:ln w="19050">
              <a:solidFill>
                <a:schemeClr val="accent5"/>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grpSp>
      <p:grpSp>
        <p:nvGrpSpPr>
          <p:cNvPr id="8" name="グループ化 7">
            <a:extLst>
              <a:ext uri="{FF2B5EF4-FFF2-40B4-BE49-F238E27FC236}">
                <a16:creationId xmlns:a16="http://schemas.microsoft.com/office/drawing/2014/main" xmlns="" id="{6B8B5233-8BC5-4CC2-ADD2-F7B63594A236}"/>
              </a:ext>
            </a:extLst>
          </p:cNvPr>
          <p:cNvGrpSpPr/>
          <p:nvPr/>
        </p:nvGrpSpPr>
        <p:grpSpPr>
          <a:xfrm>
            <a:off x="5446508" y="4170875"/>
            <a:ext cx="5081378" cy="586547"/>
            <a:chOff x="5446508" y="4170875"/>
            <a:chExt cx="5081378" cy="586547"/>
          </a:xfrm>
        </p:grpSpPr>
        <p:grpSp>
          <p:nvGrpSpPr>
            <p:cNvPr id="42" name="グループ化 41">
              <a:extLst>
                <a:ext uri="{FF2B5EF4-FFF2-40B4-BE49-F238E27FC236}">
                  <a16:creationId xmlns:a16="http://schemas.microsoft.com/office/drawing/2014/main" xmlns="" id="{32F2518F-9F01-4BCC-9133-5E118D8BD761}"/>
                </a:ext>
              </a:extLst>
            </p:cNvPr>
            <p:cNvGrpSpPr/>
            <p:nvPr/>
          </p:nvGrpSpPr>
          <p:grpSpPr>
            <a:xfrm>
              <a:off x="8409115" y="4388090"/>
              <a:ext cx="2118771" cy="369332"/>
              <a:chOff x="2727172" y="3700363"/>
              <a:chExt cx="2118771" cy="369332"/>
            </a:xfrm>
          </p:grpSpPr>
          <p:sp>
            <p:nvSpPr>
              <p:cNvPr id="21" name="吹き出し: 折線 20">
                <a:extLst>
                  <a:ext uri="{FF2B5EF4-FFF2-40B4-BE49-F238E27FC236}">
                    <a16:creationId xmlns:a16="http://schemas.microsoft.com/office/drawing/2014/main" xmlns="" id="{C2AAB5DA-CDC2-4E54-BF65-472EC8DEE58B}"/>
                  </a:ext>
                </a:extLst>
              </p:cNvPr>
              <p:cNvSpPr/>
              <p:nvPr/>
            </p:nvSpPr>
            <p:spPr>
              <a:xfrm>
                <a:off x="2727172" y="3700363"/>
                <a:ext cx="2118771" cy="369332"/>
              </a:xfrm>
              <a:prstGeom prst="borderCallout2">
                <a:avLst>
                  <a:gd name="adj1" fmla="val 53249"/>
                  <a:gd name="adj2" fmla="val 157"/>
                  <a:gd name="adj3" fmla="val 53250"/>
                  <a:gd name="adj4" fmla="val -12422"/>
                  <a:gd name="adj5" fmla="val -43761"/>
                  <a:gd name="adj6" fmla="val -31102"/>
                </a:avLst>
              </a:prstGeom>
              <a:noFill/>
              <a:ln w="190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テキスト ボックス 33">
                <a:extLst>
                  <a:ext uri="{FF2B5EF4-FFF2-40B4-BE49-F238E27FC236}">
                    <a16:creationId xmlns:a16="http://schemas.microsoft.com/office/drawing/2014/main" xmlns="" id="{4F9C389C-C3D1-43E4-A0F4-DA87FA1CC8EF}"/>
                  </a:ext>
                </a:extLst>
              </p:cNvPr>
              <p:cNvSpPr txBox="1"/>
              <p:nvPr/>
            </p:nvSpPr>
            <p:spPr>
              <a:xfrm>
                <a:off x="2727172" y="3700363"/>
                <a:ext cx="2118771" cy="369332"/>
              </a:xfrm>
              <a:prstGeom prst="rect">
                <a:avLst/>
              </a:prstGeom>
              <a:noFill/>
            </p:spPr>
            <p:txBody>
              <a:bodyPr wrap="square" rtlCol="0">
                <a:spAutoFit/>
              </a:bodyPr>
              <a:lstStyle/>
              <a:p>
                <a:pPr algn="ctr"/>
                <a:r>
                  <a:rPr kumimoji="1" lang="ja-JP" altLang="en-US" dirty="0">
                    <a:solidFill>
                      <a:schemeClr val="accent5"/>
                    </a:solidFill>
                    <a:latin typeface="ＭＳ Ｐゴシック" panose="020B0600070205080204" pitchFamily="50" charset="-128"/>
                    <a:ea typeface="ＭＳ Ｐゴシック" panose="020B0600070205080204" pitchFamily="50" charset="-128"/>
                  </a:rPr>
                  <a:t>オンライン顧客評価</a:t>
                </a:r>
              </a:p>
            </p:txBody>
          </p:sp>
        </p:grpSp>
        <p:sp>
          <p:nvSpPr>
            <p:cNvPr id="51" name="左大かっこ 50">
              <a:extLst>
                <a:ext uri="{FF2B5EF4-FFF2-40B4-BE49-F238E27FC236}">
                  <a16:creationId xmlns:a16="http://schemas.microsoft.com/office/drawing/2014/main" xmlns="" id="{72C3030D-A9C2-40A6-95BE-D43169527E4A}"/>
                </a:ext>
              </a:extLst>
            </p:cNvPr>
            <p:cNvSpPr/>
            <p:nvPr/>
          </p:nvSpPr>
          <p:spPr>
            <a:xfrm rot="16200000">
              <a:off x="6645255" y="2972128"/>
              <a:ext cx="59965" cy="2457460"/>
            </a:xfrm>
            <a:prstGeom prst="leftBracket">
              <a:avLst/>
            </a:prstGeom>
            <a:ln w="19050">
              <a:solidFill>
                <a:schemeClr val="accent5"/>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grpSp>
      <p:sp>
        <p:nvSpPr>
          <p:cNvPr id="66" name="テキスト ボックス 65">
            <a:extLst>
              <a:ext uri="{FF2B5EF4-FFF2-40B4-BE49-F238E27FC236}">
                <a16:creationId xmlns:a16="http://schemas.microsoft.com/office/drawing/2014/main" xmlns="" id="{5D9275EF-1077-4FE8-8142-C7283DEC8145}"/>
              </a:ext>
            </a:extLst>
          </p:cNvPr>
          <p:cNvSpPr txBox="1"/>
          <p:nvPr/>
        </p:nvSpPr>
        <p:spPr>
          <a:xfrm>
            <a:off x="838200" y="6436206"/>
            <a:ext cx="6511780" cy="307777"/>
          </a:xfrm>
          <a:prstGeom prst="rect">
            <a:avLst/>
          </a:prstGeom>
          <a:noFill/>
        </p:spPr>
        <p:txBody>
          <a:bodyPr wrap="square" rtlCol="0">
            <a:spAutoFit/>
          </a:bodyPr>
          <a:lstStyle/>
          <a:p>
            <a:r>
              <a:rPr kumimoji="1" lang="ja-JP" altLang="en-US" sz="1400" dirty="0">
                <a:solidFill>
                  <a:schemeClr val="bg1">
                    <a:lumMod val="50000"/>
                  </a:schemeClr>
                </a:solidFill>
                <a:latin typeface="ＭＳ Ｐゴシック" panose="020B0600070205080204" pitchFamily="50" charset="-128"/>
                <a:ea typeface="ＭＳ Ｐゴシック" panose="020B0600070205080204" pitchFamily="50" charset="-128"/>
              </a:rPr>
              <a:t>食べログ「かぶと」</a:t>
            </a:r>
            <a:r>
              <a:rPr lang="en-US" altLang="ja-JP" sz="1400" dirty="0">
                <a:solidFill>
                  <a:schemeClr val="bg1">
                    <a:lumMod val="50000"/>
                  </a:schemeClr>
                </a:solidFill>
                <a:latin typeface="ＭＳ Ｐゴシック" panose="020B0600070205080204" pitchFamily="50" charset="-128"/>
                <a:ea typeface="ＭＳ Ｐゴシック" panose="020B0600070205080204" pitchFamily="50" charset="-128"/>
              </a:rPr>
              <a:t>https://tabelog.com/tokyo/A1305/A130501/13016660/dtlrvwlst/</a:t>
            </a:r>
            <a:endParaRPr kumimoji="1" lang="ja-JP" altLang="en-US" sz="1400" dirty="0">
              <a:solidFill>
                <a:schemeClr val="bg1">
                  <a:lumMod val="50000"/>
                </a:schemeClr>
              </a:solidFill>
              <a:latin typeface="ＭＳ Ｐゴシック" panose="020B0600070205080204" pitchFamily="50" charset="-128"/>
              <a:ea typeface="ＭＳ Ｐゴシック" panose="020B0600070205080204" pitchFamily="50" charset="-128"/>
            </a:endParaRPr>
          </a:p>
        </p:txBody>
      </p:sp>
      <p:grpSp>
        <p:nvGrpSpPr>
          <p:cNvPr id="2" name="グループ化 1">
            <a:extLst>
              <a:ext uri="{FF2B5EF4-FFF2-40B4-BE49-F238E27FC236}">
                <a16:creationId xmlns:a16="http://schemas.microsoft.com/office/drawing/2014/main" xmlns="" id="{F85DC8E1-BBBA-4685-B67F-22B777D476C6}"/>
              </a:ext>
            </a:extLst>
          </p:cNvPr>
          <p:cNvGrpSpPr/>
          <p:nvPr/>
        </p:nvGrpSpPr>
        <p:grpSpPr>
          <a:xfrm>
            <a:off x="2747639" y="5804452"/>
            <a:ext cx="3199941" cy="470913"/>
            <a:chOff x="2747639" y="5804452"/>
            <a:chExt cx="3199941" cy="470913"/>
          </a:xfrm>
        </p:grpSpPr>
        <p:grpSp>
          <p:nvGrpSpPr>
            <p:cNvPr id="63" name="グループ化 62">
              <a:extLst>
                <a:ext uri="{FF2B5EF4-FFF2-40B4-BE49-F238E27FC236}">
                  <a16:creationId xmlns:a16="http://schemas.microsoft.com/office/drawing/2014/main" xmlns="" id="{B261EEBD-E777-49C0-89A6-9F9E54BC80B0}"/>
                </a:ext>
              </a:extLst>
            </p:cNvPr>
            <p:cNvGrpSpPr/>
            <p:nvPr/>
          </p:nvGrpSpPr>
          <p:grpSpPr>
            <a:xfrm>
              <a:off x="2747639" y="5890131"/>
              <a:ext cx="1035246" cy="385234"/>
              <a:chOff x="2713220" y="3679731"/>
              <a:chExt cx="1485033" cy="369332"/>
            </a:xfrm>
          </p:grpSpPr>
          <p:sp>
            <p:nvSpPr>
              <p:cNvPr id="65" name="吹き出し: 折線 64">
                <a:extLst>
                  <a:ext uri="{FF2B5EF4-FFF2-40B4-BE49-F238E27FC236}">
                    <a16:creationId xmlns:a16="http://schemas.microsoft.com/office/drawing/2014/main" xmlns="" id="{B9F7662B-B684-4E40-B803-74FD2AD887FC}"/>
                  </a:ext>
                </a:extLst>
              </p:cNvPr>
              <p:cNvSpPr/>
              <p:nvPr/>
            </p:nvSpPr>
            <p:spPr>
              <a:xfrm>
                <a:off x="2713220" y="3679731"/>
                <a:ext cx="1478812" cy="369332"/>
              </a:xfrm>
              <a:prstGeom prst="borderCallout2">
                <a:avLst>
                  <a:gd name="adj1" fmla="val 49190"/>
                  <a:gd name="adj2" fmla="val 100815"/>
                  <a:gd name="adj3" fmla="val 49191"/>
                  <a:gd name="adj4" fmla="val 134121"/>
                  <a:gd name="adj5" fmla="val 7001"/>
                  <a:gd name="adj6" fmla="val 222281"/>
                </a:avLst>
              </a:prstGeom>
              <a:noFill/>
              <a:ln w="190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7" name="テキスト ボックス 66">
                <a:extLst>
                  <a:ext uri="{FF2B5EF4-FFF2-40B4-BE49-F238E27FC236}">
                    <a16:creationId xmlns:a16="http://schemas.microsoft.com/office/drawing/2014/main" xmlns="" id="{1804B5D2-919A-4ACB-B9D8-DD8B1D068BCA}"/>
                  </a:ext>
                </a:extLst>
              </p:cNvPr>
              <p:cNvSpPr txBox="1"/>
              <p:nvPr/>
            </p:nvSpPr>
            <p:spPr>
              <a:xfrm>
                <a:off x="2713220" y="3679731"/>
                <a:ext cx="1485033" cy="369332"/>
              </a:xfrm>
              <a:prstGeom prst="rect">
                <a:avLst/>
              </a:prstGeom>
              <a:noFill/>
            </p:spPr>
            <p:txBody>
              <a:bodyPr wrap="square" rtlCol="0">
                <a:spAutoFit/>
              </a:bodyPr>
              <a:lstStyle/>
              <a:p>
                <a:pPr algn="ctr"/>
                <a:r>
                  <a:rPr kumimoji="1" lang="ja-JP" altLang="en-US" dirty="0">
                    <a:solidFill>
                      <a:schemeClr val="accent5"/>
                    </a:solidFill>
                    <a:latin typeface="ＭＳ Ｐゴシック" panose="020B0600070205080204" pitchFamily="50" charset="-128"/>
                    <a:ea typeface="ＭＳ Ｐゴシック" panose="020B0600070205080204" pitchFamily="50" charset="-128"/>
                  </a:rPr>
                  <a:t>フレーズ</a:t>
                </a:r>
              </a:p>
            </p:txBody>
          </p:sp>
        </p:grpSp>
        <p:sp>
          <p:nvSpPr>
            <p:cNvPr id="64" name="左大かっこ 63">
              <a:extLst>
                <a:ext uri="{FF2B5EF4-FFF2-40B4-BE49-F238E27FC236}">
                  <a16:creationId xmlns:a16="http://schemas.microsoft.com/office/drawing/2014/main" xmlns="" id="{A0CE5D5A-7BEC-4928-A6B3-036B21007A61}"/>
                </a:ext>
              </a:extLst>
            </p:cNvPr>
            <p:cNvSpPr/>
            <p:nvPr/>
          </p:nvSpPr>
          <p:spPr>
            <a:xfrm rot="16200000">
              <a:off x="5428573" y="5401106"/>
              <a:ext cx="115662" cy="922353"/>
            </a:xfrm>
            <a:prstGeom prst="leftBracket">
              <a:avLst/>
            </a:prstGeom>
            <a:ln w="19050">
              <a:solidFill>
                <a:schemeClr val="accent5"/>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grpSp>
    </p:spTree>
    <p:extLst>
      <p:ext uri="{BB962C8B-B14F-4D97-AF65-F5344CB8AC3E}">
        <p14:creationId xmlns:p14="http://schemas.microsoft.com/office/powerpoint/2010/main" val="11068313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12AB3B03-0047-42CF-980A-FFD8253DF7FF}"/>
              </a:ext>
            </a:extLst>
          </p:cNvPr>
          <p:cNvSpPr>
            <a:spLocks noGrp="1"/>
          </p:cNvSpPr>
          <p:nvPr>
            <p:ph type="title"/>
          </p:nvPr>
        </p:nvSpPr>
        <p:spPr/>
        <p:txBody>
          <a:bodyPr/>
          <a:lstStyle/>
          <a:p>
            <a:r>
              <a:rPr kumimoji="1" lang="ja-JP" altLang="en-US" dirty="0">
                <a:latin typeface="ＭＳ Ｐゴシック" panose="020B0600070205080204" pitchFamily="50" charset="-128"/>
                <a:ea typeface="ＭＳ Ｐゴシック" panose="020B0600070205080204" pitchFamily="50" charset="-128"/>
              </a:rPr>
              <a:t>現状分析</a:t>
            </a:r>
          </a:p>
        </p:txBody>
      </p:sp>
      <p:sp>
        <p:nvSpPr>
          <p:cNvPr id="3" name="スライド番号プレースホルダー 2">
            <a:extLst>
              <a:ext uri="{FF2B5EF4-FFF2-40B4-BE49-F238E27FC236}">
                <a16:creationId xmlns:a16="http://schemas.microsoft.com/office/drawing/2014/main" xmlns="" id="{755B1586-FB4A-433B-8CBD-94F9DA0D676C}"/>
              </a:ext>
            </a:extLst>
          </p:cNvPr>
          <p:cNvSpPr>
            <a:spLocks noGrp="1"/>
          </p:cNvSpPr>
          <p:nvPr>
            <p:ph type="sldNum" sz="quarter" idx="12"/>
          </p:nvPr>
        </p:nvSpPr>
        <p:spPr/>
        <p:txBody>
          <a:bodyPr/>
          <a:lstStyle/>
          <a:p>
            <a:fld id="{5620E6CF-7497-4561-96CF-47B14CA33FFA}" type="slidenum">
              <a:rPr kumimoji="1" lang="ja-JP" altLang="en-US" smtClean="0"/>
              <a:t>9</a:t>
            </a:fld>
            <a:endParaRPr kumimoji="1" lang="ja-JP" altLang="en-US"/>
          </a:p>
        </p:txBody>
      </p:sp>
      <p:cxnSp>
        <p:nvCxnSpPr>
          <p:cNvPr id="20" name="直線コネクタ 19">
            <a:extLst>
              <a:ext uri="{FF2B5EF4-FFF2-40B4-BE49-F238E27FC236}">
                <a16:creationId xmlns:a16="http://schemas.microsoft.com/office/drawing/2014/main" xmlns="" id="{7704C03E-84A4-4082-88A5-102CED0E47F5}"/>
              </a:ext>
            </a:extLst>
          </p:cNvPr>
          <p:cNvCxnSpPr>
            <a:cxnSpLocks/>
          </p:cNvCxnSpPr>
          <p:nvPr/>
        </p:nvCxnSpPr>
        <p:spPr>
          <a:xfrm>
            <a:off x="614597" y="616757"/>
            <a:ext cx="0" cy="839449"/>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sp>
        <p:nvSpPr>
          <p:cNvPr id="11" name="テキスト ボックス 10">
            <a:extLst>
              <a:ext uri="{FF2B5EF4-FFF2-40B4-BE49-F238E27FC236}">
                <a16:creationId xmlns:a16="http://schemas.microsoft.com/office/drawing/2014/main" xmlns="" id="{C3B2576C-23F0-4635-9B02-156B72B226B1}"/>
              </a:ext>
            </a:extLst>
          </p:cNvPr>
          <p:cNvSpPr txBox="1"/>
          <p:nvPr/>
        </p:nvSpPr>
        <p:spPr>
          <a:xfrm>
            <a:off x="4920549" y="1256151"/>
            <a:ext cx="2350901" cy="400110"/>
          </a:xfrm>
          <a:prstGeom prst="rect">
            <a:avLst/>
          </a:prstGeom>
          <a:noFill/>
        </p:spPr>
        <p:txBody>
          <a:bodyPr wrap="square" rtlCol="0">
            <a:spAutoFit/>
          </a:bodyPr>
          <a:lstStyle/>
          <a:p>
            <a:pPr algn="ctr"/>
            <a:r>
              <a:rPr kumimoji="1" lang="ja-JP" altLang="en-US" sz="2000" dirty="0">
                <a:latin typeface="ＭＳ Ｐゴシック" panose="020B0600070205080204" pitchFamily="50" charset="-128"/>
                <a:ea typeface="ＭＳ Ｐゴシック" panose="020B0600070205080204" pitchFamily="50" charset="-128"/>
              </a:rPr>
              <a:t>～クチコミの分類～</a:t>
            </a:r>
          </a:p>
        </p:txBody>
      </p:sp>
      <p:sp>
        <p:nvSpPr>
          <p:cNvPr id="22" name="四角形: 角を丸くする 21">
            <a:extLst>
              <a:ext uri="{FF2B5EF4-FFF2-40B4-BE49-F238E27FC236}">
                <a16:creationId xmlns:a16="http://schemas.microsoft.com/office/drawing/2014/main" xmlns="" id="{8A5F9104-FE22-40E3-A769-505FD22F9938}"/>
              </a:ext>
            </a:extLst>
          </p:cNvPr>
          <p:cNvSpPr/>
          <p:nvPr/>
        </p:nvSpPr>
        <p:spPr>
          <a:xfrm>
            <a:off x="1163489" y="1692166"/>
            <a:ext cx="9852804" cy="1676399"/>
          </a:xfrm>
          <a:prstGeom prst="roundRect">
            <a:avLst/>
          </a:prstGeom>
          <a:solidFill>
            <a:schemeClr val="bg1">
              <a:lumMod val="95000"/>
            </a:schemeClr>
          </a:solidFill>
          <a:ln w="285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9" name="テキスト ボックス 8">
            <a:extLst>
              <a:ext uri="{FF2B5EF4-FFF2-40B4-BE49-F238E27FC236}">
                <a16:creationId xmlns:a16="http://schemas.microsoft.com/office/drawing/2014/main" xmlns="" id="{CCB32F73-00AC-4AED-B3E1-46694491CA15}"/>
              </a:ext>
            </a:extLst>
          </p:cNvPr>
          <p:cNvSpPr txBox="1"/>
          <p:nvPr/>
        </p:nvSpPr>
        <p:spPr>
          <a:xfrm>
            <a:off x="9482038" y="2895510"/>
            <a:ext cx="1361607" cy="461665"/>
          </a:xfrm>
          <a:prstGeom prst="rect">
            <a:avLst/>
          </a:prstGeom>
          <a:noFill/>
        </p:spPr>
        <p:txBody>
          <a:bodyPr wrap="square" rtlCol="0">
            <a:spAutoFit/>
          </a:bodyPr>
          <a:lstStyle/>
          <a:p>
            <a:r>
              <a:rPr kumimoji="1" lang="en-US" altLang="ja-JP" sz="2400" b="1" dirty="0">
                <a:latin typeface="ＭＳ Ｐゴシック" panose="020B0600070205080204" pitchFamily="50" charset="-128"/>
                <a:ea typeface="ＭＳ Ｐゴシック" panose="020B0600070205080204" pitchFamily="50" charset="-128"/>
              </a:rPr>
              <a:t>e</a:t>
            </a:r>
            <a:r>
              <a:rPr kumimoji="1" lang="ja-JP" altLang="en-US" sz="2400" b="1" dirty="0">
                <a:latin typeface="ＭＳ Ｐゴシック" panose="020B0600070205080204" pitchFamily="50" charset="-128"/>
                <a:ea typeface="ＭＳ Ｐゴシック" panose="020B0600070205080204" pitchFamily="50" charset="-128"/>
              </a:rPr>
              <a:t>クチコミ</a:t>
            </a:r>
          </a:p>
        </p:txBody>
      </p:sp>
      <p:sp>
        <p:nvSpPr>
          <p:cNvPr id="8" name="テキスト ボックス 7">
            <a:extLst>
              <a:ext uri="{FF2B5EF4-FFF2-40B4-BE49-F238E27FC236}">
                <a16:creationId xmlns:a16="http://schemas.microsoft.com/office/drawing/2014/main" xmlns="" id="{A0270222-0EE1-4959-BD22-29639E924796}"/>
              </a:ext>
            </a:extLst>
          </p:cNvPr>
          <p:cNvSpPr txBox="1"/>
          <p:nvPr/>
        </p:nvSpPr>
        <p:spPr>
          <a:xfrm>
            <a:off x="8307196" y="2425078"/>
            <a:ext cx="1214801" cy="461665"/>
          </a:xfrm>
          <a:prstGeom prst="rect">
            <a:avLst/>
          </a:prstGeom>
          <a:noFill/>
        </p:spPr>
        <p:txBody>
          <a:bodyPr wrap="square" rtlCol="0">
            <a:spAutoFit/>
          </a:bodyPr>
          <a:lstStyle/>
          <a:p>
            <a:r>
              <a:rPr kumimoji="1" lang="ja-JP" altLang="en-US" sz="2400" b="1" dirty="0">
                <a:latin typeface="ＭＳ Ｐゴシック" panose="020B0600070205080204" pitchFamily="50" charset="-128"/>
                <a:ea typeface="ＭＳ Ｐゴシック" panose="020B0600070205080204" pitchFamily="50" charset="-128"/>
              </a:rPr>
              <a:t>クチコミ</a:t>
            </a:r>
          </a:p>
        </p:txBody>
      </p:sp>
      <p:sp>
        <p:nvSpPr>
          <p:cNvPr id="21" name="四角形: 角を丸くする 20">
            <a:extLst>
              <a:ext uri="{FF2B5EF4-FFF2-40B4-BE49-F238E27FC236}">
                <a16:creationId xmlns:a16="http://schemas.microsoft.com/office/drawing/2014/main" xmlns="" id="{4F06A088-60C5-434F-88E0-0CA1B89110D0}"/>
              </a:ext>
            </a:extLst>
          </p:cNvPr>
          <p:cNvSpPr/>
          <p:nvPr/>
        </p:nvSpPr>
        <p:spPr>
          <a:xfrm>
            <a:off x="1531200" y="1793768"/>
            <a:ext cx="7954148" cy="1092975"/>
          </a:xfrm>
          <a:prstGeom prst="roundRect">
            <a:avLst/>
          </a:prstGeom>
          <a:noFill/>
          <a:ln w="285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テキスト ボックス 25">
            <a:extLst>
              <a:ext uri="{FF2B5EF4-FFF2-40B4-BE49-F238E27FC236}">
                <a16:creationId xmlns:a16="http://schemas.microsoft.com/office/drawing/2014/main" xmlns="" id="{1D6F41B1-D6BC-478F-9174-CA642D552E7D}"/>
              </a:ext>
            </a:extLst>
          </p:cNvPr>
          <p:cNvSpPr txBox="1"/>
          <p:nvPr/>
        </p:nvSpPr>
        <p:spPr>
          <a:xfrm>
            <a:off x="9011610" y="3385749"/>
            <a:ext cx="2016899" cy="307777"/>
          </a:xfrm>
          <a:prstGeom prst="rect">
            <a:avLst/>
          </a:prstGeom>
          <a:noFill/>
        </p:spPr>
        <p:txBody>
          <a:bodyPr wrap="none" rtlCol="0">
            <a:spAutoFit/>
          </a:bodyPr>
          <a:lstStyle/>
          <a:p>
            <a:r>
              <a:rPr kumimoji="1" lang="ja-JP" altLang="en-US" sz="1400" dirty="0">
                <a:solidFill>
                  <a:schemeClr val="bg1">
                    <a:lumMod val="50000"/>
                  </a:schemeClr>
                </a:solidFill>
                <a:latin typeface="ＭＳ Ｐゴシック" panose="020B0600070205080204" pitchFamily="50" charset="-128"/>
                <a:ea typeface="ＭＳ Ｐゴシック" panose="020B0600070205080204" pitchFamily="50" charset="-128"/>
              </a:rPr>
              <a:t>出典：（浜岡・里村</a:t>
            </a:r>
            <a:r>
              <a:rPr kumimoji="1" lang="en-US" altLang="ja-JP" sz="1400" dirty="0">
                <a:solidFill>
                  <a:schemeClr val="bg1">
                    <a:lumMod val="50000"/>
                  </a:schemeClr>
                </a:solidFill>
                <a:latin typeface="ＭＳ Ｐゴシック" panose="020B0600070205080204" pitchFamily="50" charset="-128"/>
                <a:ea typeface="ＭＳ Ｐゴシック" panose="020B0600070205080204" pitchFamily="50" charset="-128"/>
              </a:rPr>
              <a:t>.2009</a:t>
            </a:r>
            <a:r>
              <a:rPr kumimoji="1" lang="ja-JP" altLang="en-US" sz="1400" dirty="0">
                <a:solidFill>
                  <a:schemeClr val="bg1">
                    <a:lumMod val="50000"/>
                  </a:schemeClr>
                </a:solidFill>
                <a:latin typeface="ＭＳ Ｐゴシック" panose="020B0600070205080204" pitchFamily="50" charset="-128"/>
                <a:ea typeface="ＭＳ Ｐゴシック" panose="020B0600070205080204" pitchFamily="50" charset="-128"/>
              </a:rPr>
              <a:t>）</a:t>
            </a:r>
          </a:p>
        </p:txBody>
      </p:sp>
      <p:sp>
        <p:nvSpPr>
          <p:cNvPr id="15" name="テキスト ボックス 14">
            <a:extLst>
              <a:ext uri="{FF2B5EF4-FFF2-40B4-BE49-F238E27FC236}">
                <a16:creationId xmlns:a16="http://schemas.microsoft.com/office/drawing/2014/main" xmlns="" id="{1D617130-ED6C-481E-8330-DE88BF14E0A6}"/>
              </a:ext>
            </a:extLst>
          </p:cNvPr>
          <p:cNvSpPr txBox="1"/>
          <p:nvPr/>
        </p:nvSpPr>
        <p:spPr>
          <a:xfrm>
            <a:off x="1672370" y="1785395"/>
            <a:ext cx="7568867" cy="1015663"/>
          </a:xfrm>
          <a:prstGeom prst="rect">
            <a:avLst/>
          </a:prstGeom>
          <a:noFill/>
        </p:spPr>
        <p:txBody>
          <a:bodyPr wrap="square" rtlCol="0">
            <a:spAutoFit/>
          </a:bodyPr>
          <a:lstStyle/>
          <a:p>
            <a:pPr marL="342900" indent="-342900">
              <a:buFont typeface="Arial" panose="020B0604020202020204" pitchFamily="34" charset="0"/>
              <a:buChar char="•"/>
            </a:pPr>
            <a:r>
              <a:rPr kumimoji="1" lang="ja-JP" altLang="en-US" sz="2000" dirty="0">
                <a:latin typeface="ＭＳ Ｐゴシック" panose="020B0600070205080204" pitchFamily="50" charset="-128"/>
                <a:ea typeface="ＭＳ Ｐゴシック" panose="020B0600070205080204" pitchFamily="50" charset="-128"/>
              </a:rPr>
              <a:t>話し手と受け手の間のコミュニケーションであること</a:t>
            </a:r>
            <a:endParaRPr kumimoji="1" lang="en-US" altLang="ja-JP" sz="2000" dirty="0">
              <a:latin typeface="ＭＳ Ｐゴシック" panose="020B0600070205080204" pitchFamily="50" charset="-128"/>
              <a:ea typeface="ＭＳ Ｐゴシック" panose="020B0600070205080204" pitchFamily="50" charset="-128"/>
            </a:endParaRPr>
          </a:p>
          <a:p>
            <a:pPr marL="342900" indent="-342900">
              <a:buFont typeface="Arial" panose="020B0604020202020204" pitchFamily="34" charset="0"/>
              <a:buChar char="•"/>
            </a:pPr>
            <a:r>
              <a:rPr lang="ja-JP" altLang="en-US" sz="2000" dirty="0">
                <a:latin typeface="ＭＳ Ｐゴシック" panose="020B0600070205080204" pitchFamily="50" charset="-128"/>
                <a:ea typeface="ＭＳ Ｐゴシック" panose="020B0600070205080204" pitchFamily="50" charset="-128"/>
              </a:rPr>
              <a:t>ブランド、製品、サービス、店に関する話題であること</a:t>
            </a:r>
            <a:endParaRPr lang="en-US" altLang="ja-JP" sz="2000" dirty="0">
              <a:latin typeface="ＭＳ Ｐゴシック" panose="020B0600070205080204" pitchFamily="50" charset="-128"/>
              <a:ea typeface="ＭＳ Ｐゴシック" panose="020B0600070205080204" pitchFamily="50" charset="-128"/>
            </a:endParaRPr>
          </a:p>
          <a:p>
            <a:pPr marL="342900" indent="-342900">
              <a:buFont typeface="Arial" panose="020B0604020202020204" pitchFamily="34" charset="0"/>
              <a:buChar char="•"/>
            </a:pPr>
            <a:r>
              <a:rPr lang="ja-JP" altLang="en-US" sz="2000" dirty="0">
                <a:latin typeface="ＭＳ Ｐゴシック" panose="020B0600070205080204" pitchFamily="50" charset="-128"/>
                <a:ea typeface="ＭＳ Ｐゴシック" panose="020B0600070205080204" pitchFamily="50" charset="-128"/>
              </a:rPr>
              <a:t>受け手が非商業的な目的であると自覚していること</a:t>
            </a:r>
            <a:endParaRPr lang="en-US" altLang="ja-JP" sz="2000" dirty="0">
              <a:latin typeface="ＭＳ Ｐゴシック" panose="020B0600070205080204" pitchFamily="50" charset="-128"/>
              <a:ea typeface="ＭＳ Ｐゴシック" panose="020B0600070205080204" pitchFamily="50" charset="-128"/>
            </a:endParaRPr>
          </a:p>
        </p:txBody>
      </p:sp>
      <p:sp>
        <p:nvSpPr>
          <p:cNvPr id="10" name="正方形/長方形 9">
            <a:extLst>
              <a:ext uri="{FF2B5EF4-FFF2-40B4-BE49-F238E27FC236}">
                <a16:creationId xmlns:a16="http://schemas.microsoft.com/office/drawing/2014/main" xmlns="" id="{D042782C-154A-4ED6-80A4-CFC1EC825F4B}"/>
              </a:ext>
            </a:extLst>
          </p:cNvPr>
          <p:cNvSpPr/>
          <p:nvPr/>
        </p:nvSpPr>
        <p:spPr>
          <a:xfrm>
            <a:off x="1672370" y="2923523"/>
            <a:ext cx="7523593" cy="400110"/>
          </a:xfrm>
          <a:prstGeom prst="rect">
            <a:avLst/>
          </a:prstGeom>
        </p:spPr>
        <p:txBody>
          <a:bodyPr wrap="square">
            <a:spAutoFit/>
          </a:bodyPr>
          <a:lstStyle/>
          <a:p>
            <a:pPr marL="342900" indent="-342900">
              <a:buFont typeface="Arial" panose="020B0604020202020204" pitchFamily="34" charset="0"/>
              <a:buChar char="•"/>
            </a:pPr>
            <a:r>
              <a:rPr lang="ja-JP" altLang="en-US" sz="2000" dirty="0">
                <a:latin typeface="ＭＳ Ｐゴシック" panose="020B0600070205080204" pitchFamily="50" charset="-128"/>
                <a:ea typeface="ＭＳ Ｐゴシック" panose="020B0600070205080204" pitchFamily="50" charset="-128"/>
              </a:rPr>
              <a:t>ネット上の電子メールや電子掲示板で見知らぬ人と行われるもの</a:t>
            </a:r>
          </a:p>
        </p:txBody>
      </p:sp>
      <p:grpSp>
        <p:nvGrpSpPr>
          <p:cNvPr id="17" name="グループ化 16">
            <a:extLst>
              <a:ext uri="{FF2B5EF4-FFF2-40B4-BE49-F238E27FC236}">
                <a16:creationId xmlns:a16="http://schemas.microsoft.com/office/drawing/2014/main" xmlns="" id="{CD38F5D5-9145-4C32-BD7C-810E8B8F8891}"/>
              </a:ext>
            </a:extLst>
          </p:cNvPr>
          <p:cNvGrpSpPr/>
          <p:nvPr/>
        </p:nvGrpSpPr>
        <p:grpSpPr>
          <a:xfrm>
            <a:off x="1083983" y="3632165"/>
            <a:ext cx="6625654" cy="1107996"/>
            <a:chOff x="838200" y="1690688"/>
            <a:chExt cx="5979380" cy="1107996"/>
          </a:xfrm>
        </p:grpSpPr>
        <p:sp>
          <p:nvSpPr>
            <p:cNvPr id="18" name="テキスト ボックス 17">
              <a:extLst>
                <a:ext uri="{FF2B5EF4-FFF2-40B4-BE49-F238E27FC236}">
                  <a16:creationId xmlns:a16="http://schemas.microsoft.com/office/drawing/2014/main" xmlns="" id="{BBFB2EDE-53AC-4E33-B050-483BA799E1CF}"/>
                </a:ext>
              </a:extLst>
            </p:cNvPr>
            <p:cNvSpPr txBox="1"/>
            <p:nvPr/>
          </p:nvSpPr>
          <p:spPr>
            <a:xfrm>
              <a:off x="838200" y="1690688"/>
              <a:ext cx="1022405" cy="400110"/>
            </a:xfrm>
            <a:prstGeom prst="rect">
              <a:avLst/>
            </a:prstGeom>
            <a:noFill/>
          </p:spPr>
          <p:txBody>
            <a:bodyPr wrap="square" rtlCol="0">
              <a:spAutoFit/>
            </a:bodyPr>
            <a:lstStyle/>
            <a:p>
              <a:pPr algn="ctr"/>
              <a:r>
                <a:rPr kumimoji="1" lang="ja-JP" altLang="en-US" sz="2000" b="1" u="sng" dirty="0">
                  <a:latin typeface="ＭＳ Ｐゴシック" panose="020B0600070205080204" pitchFamily="50" charset="-128"/>
                  <a:ea typeface="ＭＳ Ｐゴシック" panose="020B0600070205080204" pitchFamily="50" charset="-128"/>
                </a:rPr>
                <a:t>クチコミ</a:t>
              </a:r>
              <a:endParaRPr kumimoji="1" lang="en-US" altLang="ja-JP" sz="2000" b="1" u="sng" dirty="0">
                <a:latin typeface="ＭＳ Ｐゴシック" panose="020B0600070205080204" pitchFamily="50" charset="-128"/>
                <a:ea typeface="ＭＳ Ｐゴシック" panose="020B0600070205080204" pitchFamily="50" charset="-128"/>
              </a:endParaRPr>
            </a:p>
          </p:txBody>
        </p:sp>
        <p:sp>
          <p:nvSpPr>
            <p:cNvPr id="19" name="テキスト ボックス 18">
              <a:extLst>
                <a:ext uri="{FF2B5EF4-FFF2-40B4-BE49-F238E27FC236}">
                  <a16:creationId xmlns:a16="http://schemas.microsoft.com/office/drawing/2014/main" xmlns="" id="{7D3C9464-7777-4BD2-8933-86C0A9CC1717}"/>
                </a:ext>
              </a:extLst>
            </p:cNvPr>
            <p:cNvSpPr txBox="1"/>
            <p:nvPr/>
          </p:nvSpPr>
          <p:spPr>
            <a:xfrm>
              <a:off x="838200" y="2090798"/>
              <a:ext cx="5979380" cy="707886"/>
            </a:xfrm>
            <a:prstGeom prst="rect">
              <a:avLst/>
            </a:prstGeom>
            <a:noFill/>
          </p:spPr>
          <p:txBody>
            <a:bodyPr wrap="square" rtlCol="0">
              <a:spAutoFit/>
            </a:bodyPr>
            <a:lstStyle/>
            <a:p>
              <a:r>
                <a:rPr lang="ja-JP" altLang="en-US" sz="2000" dirty="0">
                  <a:latin typeface="ＭＳ Ｐゴシック" panose="020B0600070205080204" pitchFamily="50" charset="-128"/>
                  <a:ea typeface="ＭＳ Ｐゴシック" panose="020B0600070205080204" pitchFamily="50" charset="-128"/>
                </a:rPr>
                <a:t>実際に人に会って製品･サービスに関する感想を伝えること</a:t>
              </a:r>
            </a:p>
          </p:txBody>
        </p:sp>
      </p:grpSp>
      <p:grpSp>
        <p:nvGrpSpPr>
          <p:cNvPr id="23" name="グループ化 22">
            <a:extLst>
              <a:ext uri="{FF2B5EF4-FFF2-40B4-BE49-F238E27FC236}">
                <a16:creationId xmlns:a16="http://schemas.microsoft.com/office/drawing/2014/main" xmlns="" id="{BE410EF7-5AF1-48CC-BBC8-5852DAA3A14E}"/>
              </a:ext>
            </a:extLst>
          </p:cNvPr>
          <p:cNvGrpSpPr/>
          <p:nvPr/>
        </p:nvGrpSpPr>
        <p:grpSpPr>
          <a:xfrm>
            <a:off x="1083983" y="4658590"/>
            <a:ext cx="7224010" cy="1107996"/>
            <a:chOff x="838200" y="3450873"/>
            <a:chExt cx="6453146" cy="1107996"/>
          </a:xfrm>
        </p:grpSpPr>
        <p:sp>
          <p:nvSpPr>
            <p:cNvPr id="24" name="テキスト ボックス 23">
              <a:extLst>
                <a:ext uri="{FF2B5EF4-FFF2-40B4-BE49-F238E27FC236}">
                  <a16:creationId xmlns:a16="http://schemas.microsoft.com/office/drawing/2014/main" xmlns="" id="{74DA3862-6BC3-45F7-9065-F4684F4BBDAC}"/>
                </a:ext>
              </a:extLst>
            </p:cNvPr>
            <p:cNvSpPr txBox="1"/>
            <p:nvPr/>
          </p:nvSpPr>
          <p:spPr>
            <a:xfrm>
              <a:off x="838200" y="3450873"/>
              <a:ext cx="1203960" cy="400110"/>
            </a:xfrm>
            <a:prstGeom prst="rect">
              <a:avLst/>
            </a:prstGeom>
            <a:noFill/>
          </p:spPr>
          <p:txBody>
            <a:bodyPr wrap="square" rtlCol="0">
              <a:spAutoFit/>
            </a:bodyPr>
            <a:lstStyle/>
            <a:p>
              <a:pPr algn="ctr"/>
              <a:r>
                <a:rPr kumimoji="1" lang="en-US" altLang="ja-JP" sz="2000" b="1" u="sng" dirty="0">
                  <a:latin typeface="ＭＳ Ｐゴシック" panose="020B0600070205080204" pitchFamily="50" charset="-128"/>
                  <a:ea typeface="ＭＳ Ｐゴシック" panose="020B0600070205080204" pitchFamily="50" charset="-128"/>
                </a:rPr>
                <a:t>e</a:t>
              </a:r>
              <a:r>
                <a:rPr kumimoji="1" lang="ja-JP" altLang="en-US" sz="2000" b="1" u="sng" dirty="0">
                  <a:latin typeface="ＭＳ Ｐゴシック" panose="020B0600070205080204" pitchFamily="50" charset="-128"/>
                  <a:ea typeface="ＭＳ Ｐゴシック" panose="020B0600070205080204" pitchFamily="50" charset="-128"/>
                </a:rPr>
                <a:t>クチコミ</a:t>
              </a:r>
              <a:endParaRPr kumimoji="1" lang="en-US" altLang="ja-JP" sz="2000" b="1" u="sng" dirty="0">
                <a:latin typeface="ＭＳ Ｐゴシック" panose="020B0600070205080204" pitchFamily="50" charset="-128"/>
                <a:ea typeface="ＭＳ Ｐゴシック" panose="020B0600070205080204" pitchFamily="50" charset="-128"/>
              </a:endParaRPr>
            </a:p>
          </p:txBody>
        </p:sp>
        <p:sp>
          <p:nvSpPr>
            <p:cNvPr id="25" name="テキスト ボックス 24">
              <a:extLst>
                <a:ext uri="{FF2B5EF4-FFF2-40B4-BE49-F238E27FC236}">
                  <a16:creationId xmlns:a16="http://schemas.microsoft.com/office/drawing/2014/main" xmlns="" id="{913DF080-AC78-49D5-8B1B-C92348798C41}"/>
                </a:ext>
              </a:extLst>
            </p:cNvPr>
            <p:cNvSpPr txBox="1"/>
            <p:nvPr/>
          </p:nvSpPr>
          <p:spPr>
            <a:xfrm>
              <a:off x="838200" y="3850983"/>
              <a:ext cx="6453146" cy="707886"/>
            </a:xfrm>
            <a:prstGeom prst="rect">
              <a:avLst/>
            </a:prstGeom>
            <a:noFill/>
          </p:spPr>
          <p:txBody>
            <a:bodyPr wrap="square" rtlCol="0">
              <a:spAutoFit/>
            </a:bodyPr>
            <a:lstStyle/>
            <a:p>
              <a:r>
                <a:rPr lang="ja-JP" altLang="en-US" sz="2000" dirty="0">
                  <a:latin typeface="ＭＳ Ｐゴシック" panose="020B0600070205080204" pitchFamily="50" charset="-128"/>
                  <a:ea typeface="ＭＳ Ｐゴシック" panose="020B0600070205080204" pitchFamily="50" charset="-128"/>
                </a:rPr>
                <a:t>不特定多数の多くの人に製品･サービスに関する感想を伝えること</a:t>
              </a:r>
              <a:endParaRPr lang="en-US" altLang="ja-JP" sz="2000" dirty="0">
                <a:latin typeface="ＭＳ Ｐゴシック" panose="020B0600070205080204" pitchFamily="50" charset="-128"/>
                <a:ea typeface="ＭＳ Ｐゴシック" panose="020B0600070205080204" pitchFamily="50" charset="-128"/>
              </a:endParaRPr>
            </a:p>
          </p:txBody>
        </p:sp>
      </p:grpSp>
      <p:grpSp>
        <p:nvGrpSpPr>
          <p:cNvPr id="5" name="グループ化 4">
            <a:extLst>
              <a:ext uri="{FF2B5EF4-FFF2-40B4-BE49-F238E27FC236}">
                <a16:creationId xmlns:a16="http://schemas.microsoft.com/office/drawing/2014/main" xmlns="" id="{A9B51263-F7BE-4373-9C13-820EAB978FB8}"/>
              </a:ext>
            </a:extLst>
          </p:cNvPr>
          <p:cNvGrpSpPr/>
          <p:nvPr/>
        </p:nvGrpSpPr>
        <p:grpSpPr>
          <a:xfrm>
            <a:off x="8571468" y="3827227"/>
            <a:ext cx="1782553" cy="675499"/>
            <a:chOff x="9126576" y="3851863"/>
            <a:chExt cx="1782553" cy="675499"/>
          </a:xfrm>
        </p:grpSpPr>
        <p:pic>
          <p:nvPicPr>
            <p:cNvPr id="27" name="グラフィックス 26" descr="ユーザー">
              <a:extLst>
                <a:ext uri="{FF2B5EF4-FFF2-40B4-BE49-F238E27FC236}">
                  <a16:creationId xmlns:a16="http://schemas.microsoft.com/office/drawing/2014/main" xmlns="" id="{848426D4-9FB7-4B0E-B1B1-027E1419A190}"/>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xmlns="" r:embed="rId3"/>
                </a:ext>
              </a:extLst>
            </a:blip>
            <a:stretch>
              <a:fillRect/>
            </a:stretch>
          </p:blipFill>
          <p:spPr>
            <a:xfrm>
              <a:off x="9126576" y="3851863"/>
              <a:ext cx="669320" cy="669320"/>
            </a:xfrm>
            <a:prstGeom prst="rect">
              <a:avLst/>
            </a:prstGeom>
          </p:spPr>
        </p:pic>
        <p:pic>
          <p:nvPicPr>
            <p:cNvPr id="28" name="グラフィックス 27" descr="ユーザー">
              <a:extLst>
                <a:ext uri="{FF2B5EF4-FFF2-40B4-BE49-F238E27FC236}">
                  <a16:creationId xmlns:a16="http://schemas.microsoft.com/office/drawing/2014/main" xmlns="" id="{D61C8C4F-9F0F-4551-B5ED-E1891E918914}"/>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xmlns="" r:embed="rId3"/>
                </a:ext>
              </a:extLst>
            </a:blip>
            <a:stretch>
              <a:fillRect/>
            </a:stretch>
          </p:blipFill>
          <p:spPr>
            <a:xfrm>
              <a:off x="10239809" y="3858042"/>
              <a:ext cx="669320" cy="669320"/>
            </a:xfrm>
            <a:prstGeom prst="rect">
              <a:avLst/>
            </a:prstGeom>
          </p:spPr>
        </p:pic>
        <p:sp>
          <p:nvSpPr>
            <p:cNvPr id="29" name="二等辺三角形 28">
              <a:extLst>
                <a:ext uri="{FF2B5EF4-FFF2-40B4-BE49-F238E27FC236}">
                  <a16:creationId xmlns:a16="http://schemas.microsoft.com/office/drawing/2014/main" xmlns="" id="{E41535D6-DBCC-4941-B1A8-7CBDCF56C9FB}"/>
                </a:ext>
              </a:extLst>
            </p:cNvPr>
            <p:cNvSpPr/>
            <p:nvPr/>
          </p:nvSpPr>
          <p:spPr>
            <a:xfrm rot="5400000">
              <a:off x="9900500" y="4165391"/>
              <a:ext cx="234705" cy="104932"/>
            </a:xfrm>
            <a:prstGeom prst="triangle">
              <a:avLst/>
            </a:prstGeom>
            <a:solidFill>
              <a:schemeClr val="tx1">
                <a:lumMod val="75000"/>
                <a:lumOff val="25000"/>
                <a:alpha val="90000"/>
              </a:schemeClr>
            </a:solidFill>
            <a:ln>
              <a:solidFill>
                <a:schemeClr val="tx1">
                  <a:lumMod val="75000"/>
                  <a:lumOff val="25000"/>
                  <a:alpha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6" name="グループ化 5">
            <a:extLst>
              <a:ext uri="{FF2B5EF4-FFF2-40B4-BE49-F238E27FC236}">
                <a16:creationId xmlns:a16="http://schemas.microsoft.com/office/drawing/2014/main" xmlns="" id="{27D70A82-B391-4D97-A550-E5342A4FBA99}"/>
              </a:ext>
            </a:extLst>
          </p:cNvPr>
          <p:cNvGrpSpPr/>
          <p:nvPr/>
        </p:nvGrpSpPr>
        <p:grpSpPr>
          <a:xfrm>
            <a:off x="8571468" y="4627747"/>
            <a:ext cx="2071563" cy="1201849"/>
            <a:chOff x="9167831" y="4612967"/>
            <a:chExt cx="2071563" cy="1201849"/>
          </a:xfrm>
        </p:grpSpPr>
        <p:grpSp>
          <p:nvGrpSpPr>
            <p:cNvPr id="30" name="グループ化 29">
              <a:extLst>
                <a:ext uri="{FF2B5EF4-FFF2-40B4-BE49-F238E27FC236}">
                  <a16:creationId xmlns:a16="http://schemas.microsoft.com/office/drawing/2014/main" xmlns="" id="{F5336992-69DE-4EB8-AAF8-BC6422B0F8BB}"/>
                </a:ext>
              </a:extLst>
            </p:cNvPr>
            <p:cNvGrpSpPr/>
            <p:nvPr/>
          </p:nvGrpSpPr>
          <p:grpSpPr>
            <a:xfrm>
              <a:off x="9167831" y="4941608"/>
              <a:ext cx="694325" cy="669320"/>
              <a:chOff x="7600737" y="3603749"/>
              <a:chExt cx="1076400" cy="1016270"/>
            </a:xfrm>
          </p:grpSpPr>
          <p:pic>
            <p:nvPicPr>
              <p:cNvPr id="31" name="グラフィックス 30" descr="ノート PC">
                <a:extLst>
                  <a:ext uri="{FF2B5EF4-FFF2-40B4-BE49-F238E27FC236}">
                    <a16:creationId xmlns:a16="http://schemas.microsoft.com/office/drawing/2014/main" xmlns="" id="{76DBE93A-DC03-4165-8251-7B3DA1C1C3BA}"/>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xmlns="" r:embed="rId5"/>
                  </a:ext>
                </a:extLst>
              </a:blip>
              <a:stretch>
                <a:fillRect/>
              </a:stretch>
            </p:blipFill>
            <p:spPr>
              <a:xfrm>
                <a:off x="8040932" y="3603749"/>
                <a:ext cx="636205" cy="636205"/>
              </a:xfrm>
              <a:prstGeom prst="rect">
                <a:avLst/>
              </a:prstGeom>
            </p:spPr>
          </p:pic>
          <p:pic>
            <p:nvPicPr>
              <p:cNvPr id="32" name="グラフィックス 31" descr="ユーザー">
                <a:extLst>
                  <a:ext uri="{FF2B5EF4-FFF2-40B4-BE49-F238E27FC236}">
                    <a16:creationId xmlns:a16="http://schemas.microsoft.com/office/drawing/2014/main" xmlns="" id="{FE2B7F2E-C3E1-4BB6-A71E-D623BF454B3A}"/>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xmlns="" r:embed="rId3"/>
                  </a:ext>
                </a:extLst>
              </a:blip>
              <a:stretch>
                <a:fillRect/>
              </a:stretch>
            </p:blipFill>
            <p:spPr>
              <a:xfrm>
                <a:off x="7600737" y="3705619"/>
                <a:ext cx="914400" cy="914400"/>
              </a:xfrm>
              <a:prstGeom prst="rect">
                <a:avLst/>
              </a:prstGeom>
            </p:spPr>
          </p:pic>
        </p:grpSp>
        <p:grpSp>
          <p:nvGrpSpPr>
            <p:cNvPr id="33" name="グループ化 32">
              <a:extLst>
                <a:ext uri="{FF2B5EF4-FFF2-40B4-BE49-F238E27FC236}">
                  <a16:creationId xmlns:a16="http://schemas.microsoft.com/office/drawing/2014/main" xmlns="" id="{861F2313-E150-41B0-B627-8B73D80ADC2C}"/>
                </a:ext>
              </a:extLst>
            </p:cNvPr>
            <p:cNvGrpSpPr/>
            <p:nvPr/>
          </p:nvGrpSpPr>
          <p:grpSpPr>
            <a:xfrm>
              <a:off x="10257991" y="4612967"/>
              <a:ext cx="981403" cy="1201849"/>
              <a:chOff x="9421895" y="2725674"/>
              <a:chExt cx="1521451" cy="1824842"/>
            </a:xfrm>
            <a:solidFill>
              <a:schemeClr val="bg1">
                <a:lumMod val="75000"/>
              </a:schemeClr>
            </a:solidFill>
          </p:grpSpPr>
          <p:pic>
            <p:nvPicPr>
              <p:cNvPr id="34" name="グラフィックス 33" descr="ユーザー">
                <a:extLst>
                  <a:ext uri="{FF2B5EF4-FFF2-40B4-BE49-F238E27FC236}">
                    <a16:creationId xmlns:a16="http://schemas.microsoft.com/office/drawing/2014/main" xmlns="" id="{DFB0AE2B-94CE-4346-8ED2-AB3B18453527}"/>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xmlns="" r:embed="rId3"/>
                  </a:ext>
                </a:extLst>
              </a:blip>
              <a:stretch>
                <a:fillRect/>
              </a:stretch>
            </p:blipFill>
            <p:spPr>
              <a:xfrm>
                <a:off x="9421895" y="2725674"/>
                <a:ext cx="914400" cy="914400"/>
              </a:xfrm>
              <a:prstGeom prst="rect">
                <a:avLst/>
              </a:prstGeom>
            </p:spPr>
          </p:pic>
          <p:pic>
            <p:nvPicPr>
              <p:cNvPr id="35" name="グラフィックス 34" descr="ユーザー">
                <a:extLst>
                  <a:ext uri="{FF2B5EF4-FFF2-40B4-BE49-F238E27FC236}">
                    <a16:creationId xmlns:a16="http://schemas.microsoft.com/office/drawing/2014/main" xmlns="" id="{074634B7-D017-409F-8F99-4A6307AEA71B}"/>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xmlns="" r:embed="rId3"/>
                  </a:ext>
                </a:extLst>
              </a:blip>
              <a:stretch>
                <a:fillRect/>
              </a:stretch>
            </p:blipFill>
            <p:spPr>
              <a:xfrm>
                <a:off x="9421895" y="3636116"/>
                <a:ext cx="914400" cy="914400"/>
              </a:xfrm>
              <a:prstGeom prst="rect">
                <a:avLst/>
              </a:prstGeom>
            </p:spPr>
          </p:pic>
          <p:pic>
            <p:nvPicPr>
              <p:cNvPr id="36" name="グラフィックス 35" descr="ユーザー">
                <a:extLst>
                  <a:ext uri="{FF2B5EF4-FFF2-40B4-BE49-F238E27FC236}">
                    <a16:creationId xmlns:a16="http://schemas.microsoft.com/office/drawing/2014/main" xmlns="" id="{E831D9F5-8740-494F-B0EF-CFA4C3F36B3F}"/>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xmlns="" r:embed="rId3"/>
                  </a:ext>
                </a:extLst>
              </a:blip>
              <a:stretch>
                <a:fillRect/>
              </a:stretch>
            </p:blipFill>
            <p:spPr>
              <a:xfrm>
                <a:off x="10028946" y="3180895"/>
                <a:ext cx="914400" cy="914400"/>
              </a:xfrm>
              <a:prstGeom prst="rect">
                <a:avLst/>
              </a:prstGeom>
            </p:spPr>
          </p:pic>
        </p:grpSp>
        <p:sp>
          <p:nvSpPr>
            <p:cNvPr id="37" name="二等辺三角形 36">
              <a:extLst>
                <a:ext uri="{FF2B5EF4-FFF2-40B4-BE49-F238E27FC236}">
                  <a16:creationId xmlns:a16="http://schemas.microsoft.com/office/drawing/2014/main" xmlns="" id="{06ED7A72-1B66-48F6-997B-CC83420EC711}"/>
                </a:ext>
              </a:extLst>
            </p:cNvPr>
            <p:cNvSpPr/>
            <p:nvPr/>
          </p:nvSpPr>
          <p:spPr>
            <a:xfrm rot="5400000">
              <a:off x="9945195" y="5266717"/>
              <a:ext cx="189310" cy="97301"/>
            </a:xfrm>
            <a:prstGeom prst="triangle">
              <a:avLst/>
            </a:prstGeom>
            <a:solidFill>
              <a:schemeClr val="tx1">
                <a:lumMod val="75000"/>
                <a:lumOff val="25000"/>
                <a:alpha val="90000"/>
              </a:schemeClr>
            </a:solidFill>
            <a:ln>
              <a:solidFill>
                <a:schemeClr val="tx1">
                  <a:lumMod val="75000"/>
                  <a:lumOff val="25000"/>
                  <a:alpha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8" name="テキスト ボックス 37">
            <a:extLst>
              <a:ext uri="{FF2B5EF4-FFF2-40B4-BE49-F238E27FC236}">
                <a16:creationId xmlns:a16="http://schemas.microsoft.com/office/drawing/2014/main" xmlns="" id="{F0EA1F1D-E836-43EE-A477-38FBDE94FD05}"/>
              </a:ext>
            </a:extLst>
          </p:cNvPr>
          <p:cNvSpPr txBox="1"/>
          <p:nvPr/>
        </p:nvSpPr>
        <p:spPr>
          <a:xfrm>
            <a:off x="1620350" y="5930689"/>
            <a:ext cx="8939081" cy="461665"/>
          </a:xfrm>
          <a:prstGeom prst="rect">
            <a:avLst/>
          </a:prstGeom>
          <a:noFill/>
        </p:spPr>
        <p:txBody>
          <a:bodyPr wrap="square" rtlCol="0">
            <a:spAutoFit/>
          </a:bodyPr>
          <a:lstStyle/>
          <a:p>
            <a:r>
              <a:rPr kumimoji="1" lang="en-US" altLang="ja-JP" sz="2400" dirty="0">
                <a:latin typeface="ＭＳ Ｐゴシック" panose="020B0600070205080204" pitchFamily="50" charset="-128"/>
                <a:ea typeface="ＭＳ Ｐゴシック" panose="020B0600070205080204" pitchFamily="50" charset="-128"/>
              </a:rPr>
              <a:t>e</a:t>
            </a:r>
            <a:r>
              <a:rPr lang="ja-JP" altLang="en-US" sz="2400" dirty="0">
                <a:latin typeface="ＭＳ Ｐゴシック" panose="020B0600070205080204" pitchFamily="50" charset="-128"/>
                <a:ea typeface="ＭＳ Ｐゴシック" panose="020B0600070205080204" pitchFamily="50" charset="-128"/>
              </a:rPr>
              <a:t>クチ</a:t>
            </a:r>
            <a:r>
              <a:rPr kumimoji="1" lang="ja-JP" altLang="en-US" sz="2400" dirty="0">
                <a:latin typeface="ＭＳ Ｐゴシック" panose="020B0600070205080204" pitchFamily="50" charset="-128"/>
                <a:ea typeface="ＭＳ Ｐゴシック" panose="020B0600070205080204" pitchFamily="50" charset="-128"/>
              </a:rPr>
              <a:t>コミの方が不特定多数の多くの人に伝わるため、拡散力が高い</a:t>
            </a:r>
          </a:p>
        </p:txBody>
      </p:sp>
      <p:sp>
        <p:nvSpPr>
          <p:cNvPr id="40" name="二等辺三角形 39">
            <a:extLst>
              <a:ext uri="{FF2B5EF4-FFF2-40B4-BE49-F238E27FC236}">
                <a16:creationId xmlns:a16="http://schemas.microsoft.com/office/drawing/2014/main" xmlns="" id="{2213900D-0408-4CAB-B90B-F96FD817F701}"/>
              </a:ext>
            </a:extLst>
          </p:cNvPr>
          <p:cNvSpPr/>
          <p:nvPr/>
        </p:nvSpPr>
        <p:spPr>
          <a:xfrm rot="5400000">
            <a:off x="1070573" y="5991920"/>
            <a:ext cx="516338" cy="330507"/>
          </a:xfrm>
          <a:prstGeom prst="triangle">
            <a:avLst/>
          </a:prstGeom>
          <a:solidFill>
            <a:schemeClr val="accent1"/>
          </a:solid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1723293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ipe(left)">
                                      <p:cBhvr>
                                        <p:cTn id="7" dur="500"/>
                                        <p:tgtEl>
                                          <p:spTgt spid="40"/>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8">
                                            <p:txEl>
                                              <p:pRg st="0" end="0"/>
                                            </p:txEl>
                                          </p:spTgt>
                                        </p:tgtEl>
                                        <p:attrNameLst>
                                          <p:attrName>style.visibility</p:attrName>
                                        </p:attrNameLst>
                                      </p:cBhvr>
                                      <p:to>
                                        <p:strVal val="visible"/>
                                      </p:to>
                                    </p:set>
                                    <p:animEffect transition="in" filter="fade">
                                      <p:cBhvr>
                                        <p:cTn id="11" dur="500"/>
                                        <p:tgtEl>
                                          <p:spTgt spid="3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2379</TotalTime>
  <Words>3804</Words>
  <Application>Microsoft Office PowerPoint</Application>
  <PresentationFormat>ワイド画面</PresentationFormat>
  <Paragraphs>405</Paragraphs>
  <Slides>40</Slides>
  <Notes>6</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40</vt:i4>
      </vt:variant>
    </vt:vector>
  </HeadingPairs>
  <TitlesOfParts>
    <vt:vector size="48" baseType="lpstr">
      <vt:lpstr>ＭＳ Ｐゴシック</vt:lpstr>
      <vt:lpstr>ＭＳ Ｐゴシック</vt:lpstr>
      <vt:lpstr>游ゴシック</vt:lpstr>
      <vt:lpstr>游ゴシック Light</vt:lpstr>
      <vt:lpstr>Arial</vt:lpstr>
      <vt:lpstr>Calibri</vt:lpstr>
      <vt:lpstr>Wingdings</vt:lpstr>
      <vt:lpstr>Office テーマ</vt:lpstr>
      <vt:lpstr>eクチコミの有効性</vt:lpstr>
      <vt:lpstr>目次</vt:lpstr>
      <vt:lpstr>はじめに</vt:lpstr>
      <vt:lpstr>はじめに</vt:lpstr>
      <vt:lpstr>はじめに</vt:lpstr>
      <vt:lpstr>はじめに</vt:lpstr>
      <vt:lpstr>はじめに</vt:lpstr>
      <vt:lpstr>キーワード</vt:lpstr>
      <vt:lpstr>現状分析</vt:lpstr>
      <vt:lpstr>現状分析</vt:lpstr>
      <vt:lpstr>現状分析</vt:lpstr>
      <vt:lpstr>現状分析</vt:lpstr>
      <vt:lpstr>現状分析</vt:lpstr>
      <vt:lpstr>現状分析</vt:lpstr>
      <vt:lpstr>現状分析</vt:lpstr>
      <vt:lpstr>現状分析</vt:lpstr>
      <vt:lpstr>問題意識</vt:lpstr>
      <vt:lpstr>先行研究</vt:lpstr>
      <vt:lpstr>先行研究</vt:lpstr>
      <vt:lpstr>先行研究</vt:lpstr>
      <vt:lpstr>先行研究</vt:lpstr>
      <vt:lpstr>研究目的</vt:lpstr>
      <vt:lpstr>仮説導出　ｰ対象の設定ｰ</vt:lpstr>
      <vt:lpstr>仮説導出　ｰエリアの設定ｰ</vt:lpstr>
      <vt:lpstr>仮説導出　ｰデータの取得ｰ</vt:lpstr>
      <vt:lpstr>仮説導出　-検証の流れ-</vt:lpstr>
      <vt:lpstr>仮説導出１</vt:lpstr>
      <vt:lpstr>仮説導出２</vt:lpstr>
      <vt:lpstr>仮説導出２</vt:lpstr>
      <vt:lpstr>仮説導出３</vt:lpstr>
      <vt:lpstr>拡張的分析１</vt:lpstr>
      <vt:lpstr>拡張的分析１</vt:lpstr>
      <vt:lpstr>拡張的分析１</vt:lpstr>
      <vt:lpstr>拡張的分析２</vt:lpstr>
      <vt:lpstr>拡張的分析２</vt:lpstr>
      <vt:lpstr>今後の展望</vt:lpstr>
      <vt:lpstr>参考文献･URL</vt:lpstr>
      <vt:lpstr>参考文献･URL</vt:lpstr>
      <vt:lpstr>参考文献･URL</vt:lpstr>
      <vt:lpstr>PowerPoint プレゼンテーション</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クチコミの有効性</dc:title>
  <dc:creator>yuu8news7@outlook.jp</dc:creator>
  <cp:lastModifiedBy>MIYAKO</cp:lastModifiedBy>
  <cp:revision>121</cp:revision>
  <cp:lastPrinted>2019-09-09T05:23:11Z</cp:lastPrinted>
  <dcterms:created xsi:type="dcterms:W3CDTF">2019-09-08T07:46:52Z</dcterms:created>
  <dcterms:modified xsi:type="dcterms:W3CDTF">2019-09-18T12:35:44Z</dcterms:modified>
</cp:coreProperties>
</file>